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8" r:id="rId5"/>
  </p:sldMasterIdLst>
  <p:notesMasterIdLst>
    <p:notesMasterId r:id="rId21"/>
  </p:notesMasterIdLst>
  <p:sldIdLst>
    <p:sldId id="2147469176" r:id="rId6"/>
    <p:sldId id="2142532908" r:id="rId7"/>
    <p:sldId id="2147469999" r:id="rId8"/>
    <p:sldId id="2147307740" r:id="rId9"/>
    <p:sldId id="2147470014" r:id="rId10"/>
    <p:sldId id="2147470068" r:id="rId11"/>
    <p:sldId id="2147470008" r:id="rId12"/>
    <p:sldId id="2147470013" r:id="rId13"/>
    <p:sldId id="2147308941" r:id="rId14"/>
    <p:sldId id="2147309082" r:id="rId15"/>
    <p:sldId id="2147469985" r:id="rId16"/>
    <p:sldId id="2147470016" r:id="rId17"/>
    <p:sldId id="2147470069" r:id="rId18"/>
    <p:sldId id="2146846812" r:id="rId19"/>
    <p:sldId id="21474699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56813-3E88-9F45-A284-A180AF687FBA}" v="124" dt="2022-03-14T20:02:07.556"/>
    <p1510:client id="{FA5A7D4C-0098-DA49-9C8B-7F1562318AEF}" v="3" dt="2022-03-14T20:52:24.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7"/>
    <p:restoredTop sz="70547"/>
  </p:normalViewPr>
  <p:slideViewPr>
    <p:cSldViewPr snapToGrid="0" snapToObjects="1">
      <p:cViewPr>
        <p:scale>
          <a:sx n="140" d="100"/>
          <a:sy n="140" d="100"/>
        </p:scale>
        <p:origin x="121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4047D-8051-4B44-A998-61DF947EA358}" type="datetimeFigureOut">
              <a:rPr lang="en-US" smtClean="0"/>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62137-8966-5D4D-B4C0-1AF98D4F8F23}" type="slidenum">
              <a:rPr lang="en-US" smtClean="0"/>
              <a:t>‹#›</a:t>
            </a:fld>
            <a:endParaRPr lang="en-US"/>
          </a:p>
        </p:txBody>
      </p:sp>
    </p:spTree>
    <p:extLst>
      <p:ext uri="{BB962C8B-B14F-4D97-AF65-F5344CB8AC3E}">
        <p14:creationId xmlns:p14="http://schemas.microsoft.com/office/powerpoint/2010/main" val="146889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2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99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E31CAA-96F1-462D-999F-7AEE29371D44}" type="slidenum">
              <a:rPr lang="en-US" smtClean="0"/>
              <a:t>6</a:t>
            </a:fld>
            <a:endParaRPr lang="en-US"/>
          </a:p>
        </p:txBody>
      </p:sp>
    </p:spTree>
    <p:extLst>
      <p:ext uri="{BB962C8B-B14F-4D97-AF65-F5344CB8AC3E}">
        <p14:creationId xmlns:p14="http://schemas.microsoft.com/office/powerpoint/2010/main" val="237584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p>
          <a:p>
            <a:endParaRPr lang="en-US" dirty="0"/>
          </a:p>
          <a:p>
            <a:r>
              <a:rPr lang="en-US" dirty="0"/>
              <a:t>Describe the different deployments on-prem and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82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a:p>
            <a:endParaRPr lang="en-US" sz="1100" b="1" dirty="0"/>
          </a:p>
          <a:p>
            <a:pPr marL="7937" lvl="0" indent="0">
              <a:spcBef>
                <a:spcPts val="300"/>
              </a:spcBef>
              <a:buFont typeface="Arial" charset="0"/>
              <a:buNone/>
            </a:pPr>
            <a:endParaRPr lang="en-US" sz="1100" baseline="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204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GB" sz="1200" kern="1200" dirty="0">
              <a:solidFill>
                <a:schemeClr val="tx1"/>
              </a:solidFill>
              <a:effectLst/>
              <a:highlight>
                <a:srgbClr val="FFFF00"/>
              </a:highlight>
              <a:latin typeface="+mn-lt"/>
              <a:ea typeface="ＭＳ Ｐゴシック" charset="0"/>
              <a:cs typeface="ＭＳ Ｐゴシック" charset="0"/>
            </a:endParaRPr>
          </a:p>
          <a:p>
            <a:endParaRPr lang="en-US" sz="1100" kern="1200" baseline="0" dirty="0">
              <a:solidFill>
                <a:schemeClr val="tx1"/>
              </a:solidFill>
              <a:effectLst/>
              <a:highlight>
                <a:srgbClr val="FFFF00"/>
              </a:highlight>
              <a:latin typeface="+mn-lt"/>
              <a:ea typeface="ＭＳ Ｐゴシック" charset="0"/>
            </a:endParaRPr>
          </a:p>
          <a:p>
            <a:pPr marL="0" indent="0">
              <a:buFont typeface="Arial" panose="020B0604020202020204" pitchFamily="34" charset="0"/>
              <a:buNone/>
            </a:pPr>
            <a:endParaRPr lang="en-US" sz="1100" dirty="0"/>
          </a:p>
          <a:p>
            <a:endParaRPr lang="en-US" sz="1100" b="1" dirty="0"/>
          </a:p>
          <a:p>
            <a:pPr marL="7937" lvl="0" indent="0">
              <a:spcBef>
                <a:spcPts val="300"/>
              </a:spcBef>
              <a:buFont typeface="Arial" charset="0"/>
              <a:buNone/>
            </a:pPr>
            <a:endParaRPr lang="en-US" sz="1100" baseline="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38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a:effectLst/>
                <a:latin typeface="Calibri" panose="020F0502020204030204" pitchFamily="34" charset="0"/>
                <a:ea typeface="Calibri" panose="020F0502020204030204" pitchFamily="34" charset="0"/>
                <a:cs typeface="Times New Roman" panose="02020603050405020304" pitchFamily="18" charset="0"/>
              </a:rPr>
              <a:t>IKS </a:t>
            </a:r>
            <a:r>
              <a:rPr lang="en-GB" sz="1200" b="1">
                <a:effectLst/>
                <a:latin typeface="Calibri" panose="020F0502020204030204" pitchFamily="34" charset="0"/>
                <a:ea typeface="Calibri" panose="020F0502020204030204" pitchFamily="34" charset="0"/>
                <a:cs typeface="Times New Roman" panose="02020603050405020304" pitchFamily="18" charset="0"/>
              </a:rPr>
              <a:t>is</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en-US" sz="1200" b="1">
                <a:effectLst/>
                <a:latin typeface="Calibri" panose="020F0502020204030204" pitchFamily="34" charset="0"/>
                <a:ea typeface="Calibri" panose="020F0502020204030204" pitchFamily="34" charset="0"/>
                <a:cs typeface="Times New Roman" panose="02020603050405020304" pitchFamily="18" charset="0"/>
              </a:rPr>
              <a:t>a SaaS-delivered, turn-key container management platform for multicloud, consistent production-grade Kubernetes. </a:t>
            </a:r>
            <a:r>
              <a:rPr lang="en-US" sz="1200">
                <a:effectLst/>
                <a:latin typeface="Calibri" panose="020F0502020204030204" pitchFamily="34" charset="0"/>
                <a:ea typeface="Calibri" panose="020F0502020204030204" pitchFamily="34" charset="0"/>
                <a:cs typeface="Times New Roman" panose="02020603050405020304" pitchFamily="18" charset="0"/>
              </a:rPr>
              <a:t>It: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runs on ANY infrastructure as a lightweight self-hosted software. Optimized for Cisco HX and UCS, deployed on top of VMware vSphere, with bare metal options coming soon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US" sz="1200">
                <a:effectLst/>
                <a:latin typeface="Calibri" panose="020F0502020204030204" pitchFamily="34" charset="0"/>
                <a:ea typeface="Calibri" panose="020F0502020204030204" pitchFamily="34" charset="0"/>
                <a:cs typeface="Times New Roman" panose="02020603050405020304" pitchFamily="18" charset="0"/>
              </a:rPr>
              <a:t>automates the installation, deployment and lifecycle management (OS updates/Kubernetes updates) of 100% upstream self-service K8s clusters via an easy-to-use simple user interface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includes all the necessary networking (CNI, ACI CNI, Istio service mesh), persistent storage (CSI), logging (EKF), monitoring (Prometheus/Grafana), L4/L7 load balancing and registry tooling, RBAC configuration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integrates with AWS, Azure, and Google Cloud (coming soon)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is built for the enterprise with hardened security and enhanced availability features like multi-master nodes and self-healing</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Calibri" panose="020F050202020403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optimized for AI/ML workloads with multi-GPU support</a:t>
            </a:r>
          </a:p>
          <a:p>
            <a:pPr marL="342900" lvl="0" indent="-342900">
              <a:spcAft>
                <a:spcPts val="0"/>
              </a:spcAft>
              <a:buFont typeface="Calibri" panose="020F0502020204030204" pitchFamily="34" charset="0"/>
              <a:buChar char="-"/>
            </a:pPr>
            <a:endParaRPr lang="en-GB" sz="1200" b="1" kern="1200">
              <a:solidFill>
                <a:schemeClr val="tx1"/>
              </a:solidFill>
              <a:effectLst/>
              <a:highlight>
                <a:srgbClr val="FFFF00"/>
              </a:highlight>
              <a:latin typeface="Calibri" panose="020F0502020204030204" pitchFamily="34" charset="0"/>
              <a:ea typeface="ＭＳ Ｐゴシック" charset="0"/>
              <a:cs typeface="Times New Roman" panose="02020603050405020304" pitchFamily="18" charset="0"/>
            </a:endParaRPr>
          </a:p>
          <a:p>
            <a:pPr marL="0" lvl="0" indent="0">
              <a:spcAft>
                <a:spcPts val="0"/>
              </a:spcAft>
              <a:buFont typeface="Calibri" panose="020F0502020204030204" pitchFamily="34" charset="0"/>
              <a:buNone/>
            </a:pPr>
            <a:endParaRPr lang="en-GB" sz="1200" b="1" kern="1200">
              <a:solidFill>
                <a:schemeClr val="tx1"/>
              </a:solidFill>
              <a:effectLst/>
              <a:highlight>
                <a:srgbClr val="FFFF00"/>
              </a:highlight>
              <a:latin typeface="Calibri" panose="020F0502020204030204" pitchFamily="34" charset="0"/>
              <a:ea typeface="ＭＳ Ｐゴシック" charset="0"/>
              <a:cs typeface="Times New Roman" panose="02020603050405020304" pitchFamily="18" charset="0"/>
            </a:endParaRPr>
          </a:p>
          <a:p>
            <a:pPr marL="0" lvl="0" indent="0">
              <a:spcAft>
                <a:spcPts val="0"/>
              </a:spcAft>
              <a:buFont typeface="Calibri" panose="020F0502020204030204" pitchFamily="34" charset="0"/>
              <a:buNone/>
            </a:pPr>
            <a:r>
              <a:rPr lang="en-GB" sz="1200" b="1" kern="1200">
                <a:solidFill>
                  <a:schemeClr val="tx1"/>
                </a:solidFill>
                <a:effectLst/>
                <a:highlight>
                  <a:srgbClr val="FFFF00"/>
                </a:highlight>
                <a:latin typeface="Calibri" panose="020F0502020204030204" pitchFamily="34" charset="0"/>
                <a:ea typeface="ＭＳ Ｐゴシック" charset="0"/>
                <a:cs typeface="Times New Roman" panose="02020603050405020304" pitchFamily="18" charset="0"/>
              </a:rPr>
              <a:t>Beyond just offering a </a:t>
            </a:r>
            <a:r>
              <a:rPr lang="en-GB" sz="1200" b="1" kern="1200" err="1">
                <a:solidFill>
                  <a:schemeClr val="tx1"/>
                </a:solidFill>
                <a:effectLst/>
                <a:highlight>
                  <a:srgbClr val="FFFF00"/>
                </a:highlight>
                <a:latin typeface="Calibri" panose="020F0502020204030204" pitchFamily="34" charset="0"/>
                <a:ea typeface="ＭＳ Ｐゴシック" charset="0"/>
                <a:cs typeface="Times New Roman" panose="02020603050405020304" pitchFamily="18" charset="0"/>
              </a:rPr>
              <a:t>KaaS</a:t>
            </a:r>
            <a:r>
              <a:rPr lang="en-GB" sz="1200" b="1" kern="1200">
                <a:solidFill>
                  <a:schemeClr val="tx1"/>
                </a:solidFill>
                <a:effectLst/>
                <a:highlight>
                  <a:srgbClr val="FFFF00"/>
                </a:highlight>
                <a:latin typeface="Calibri" panose="020F0502020204030204" pitchFamily="34" charset="0"/>
                <a:ea typeface="ＭＳ Ｐゴシック" charset="0"/>
                <a:cs typeface="Times New Roman" panose="02020603050405020304" pitchFamily="18" charset="0"/>
              </a:rPr>
              <a:t> capability, IKS natively integrates with the other Cisco Intersight services to offer (as of GA 4/2/21):</a:t>
            </a:r>
          </a:p>
          <a:p>
            <a:endParaRPr lang="en-US" b="0">
              <a:solidFill>
                <a:srgbClr val="282828"/>
              </a:solidFill>
              <a:cs typeface="CiscoSansTT ExtraLight" panose="020B0303020201020303" pitchFamily="34" charset="0"/>
            </a:endParaRPr>
          </a:p>
          <a:p>
            <a:r>
              <a:rPr lang="en-US" b="1">
                <a:solidFill>
                  <a:srgbClr val="282828"/>
                </a:solidFill>
                <a:cs typeface="CiscoSansTT ExtraLight" panose="020B0303020201020303" pitchFamily="34" charset="0"/>
              </a:rPr>
              <a:t>IKS + IST (</a:t>
            </a:r>
            <a:r>
              <a:rPr lang="en-US" b="1"/>
              <a:t>Intersight Service for HashiCorp Terraform)</a:t>
            </a:r>
            <a:br>
              <a:rPr lang="en-US" b="1"/>
            </a:br>
            <a:r>
              <a:rPr lang="en-US" b="0">
                <a:solidFill>
                  <a:srgbClr val="282828"/>
                </a:solidFill>
                <a:cs typeface="CiscoSansTT ExtraLight" panose="020B0303020201020303" pitchFamily="34" charset="0"/>
              </a:rPr>
              <a:t>Integrate </a:t>
            </a:r>
            <a:r>
              <a:rPr lang="en-US" b="0" err="1">
                <a:solidFill>
                  <a:srgbClr val="282828"/>
                </a:solidFill>
                <a:cs typeface="CiscoSansTT ExtraLight" panose="020B0303020201020303" pitchFamily="34" charset="0"/>
              </a:rPr>
              <a:t>IaC</a:t>
            </a:r>
            <a:r>
              <a:rPr lang="en-US" b="0">
                <a:solidFill>
                  <a:srgbClr val="282828"/>
                </a:solidFill>
                <a:cs typeface="CiscoSansTT ExtraLight" panose="020B0303020201020303" pitchFamily="34" charset="0"/>
              </a:rPr>
              <a:t> w/on-prem for IKS cluster  and application management</a:t>
            </a:r>
            <a:endParaRPr lang="en-US" b="0"/>
          </a:p>
          <a:p>
            <a:endParaRPr lang="en-US" b="0">
              <a:solidFill>
                <a:srgbClr val="282828"/>
              </a:solidFill>
              <a:cs typeface="CiscoSansTT ExtraLight" panose="020B0303020201020303" pitchFamily="34" charset="0"/>
            </a:endParaRPr>
          </a:p>
          <a:p>
            <a:r>
              <a:rPr lang="en-US" b="1">
                <a:solidFill>
                  <a:srgbClr val="282828"/>
                </a:solidFill>
                <a:cs typeface="CiscoSansTT ExtraLight" panose="020B0303020201020303" pitchFamily="34" charset="0"/>
              </a:rPr>
              <a:t>IKS + IWO (Intersight Workload Optimizer)</a:t>
            </a:r>
            <a:br>
              <a:rPr lang="en-US" b="1">
                <a:solidFill>
                  <a:srgbClr val="282828"/>
                </a:solidFill>
                <a:cs typeface="CiscoSansTT ExtraLight" panose="020B0303020201020303" pitchFamily="34" charset="0"/>
              </a:rPr>
            </a:br>
            <a:r>
              <a:rPr lang="en-US" b="0">
                <a:solidFill>
                  <a:srgbClr val="282828"/>
                </a:solidFill>
                <a:cs typeface="CiscoSansTT ExtraLight" panose="020B0303020201020303" pitchFamily="34" charset="0"/>
              </a:rPr>
              <a:t>AIOps driven right-sizing of IKS K8s apps/infra based on historical and percentile utilization of CPU and memory. Intelligent top down K8s apps and cluster auto-scaling.</a:t>
            </a:r>
          </a:p>
          <a:p>
            <a:pPr marL="0" lvl="0" indent="0">
              <a:spcAft>
                <a:spcPts val="0"/>
              </a:spcAft>
              <a:buFont typeface="Calibri" panose="020F0502020204030204" pitchFamily="34" charset="0"/>
              <a:buNone/>
            </a:pPr>
            <a:endParaRPr lang="en-US" sz="1200" b="1" kern="1200">
              <a:solidFill>
                <a:schemeClr val="tx1"/>
              </a:solidFill>
              <a:effectLst/>
              <a:highlight>
                <a:srgbClr val="FFFF00"/>
              </a:highlight>
              <a:latin typeface="+mn-lt"/>
              <a:ea typeface="ＭＳ Ｐゴシック" charset="0"/>
              <a:cs typeface="ＭＳ Ｐゴシック" charset="0"/>
            </a:endParaRPr>
          </a:p>
          <a:p>
            <a:endParaRPr lang="en-GB" sz="800">
              <a:latin typeface="Arial" panose="020B0604020202020204" pitchFamily="34" charset="0"/>
            </a:endParaRPr>
          </a:p>
          <a:p>
            <a:endParaRPr lang="en-GB" sz="800"/>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590305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We are also introducing extensions for Intersight Kubernetes Service, with the first one coming from the recent acquisition of Banzai Cloud</a:t>
            </a:r>
          </a:p>
          <a:p>
            <a:pPr marL="171450" indent="-171450">
              <a:buFontTx/>
              <a:buChar char="-"/>
            </a:pPr>
            <a:r>
              <a:rPr lang="en-GB"/>
              <a:t>The Cisco Service Mesh Manager (previous name Banzai Backyards) simplified the deployment of Istio service mesh and provides an advanced dashboard, deep visualization, tracing capabilities and easy management for networking between container-based apps and policy-based security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922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close up of a sign&#10;&#10;Description automatically generated">
            <a:extLst>
              <a:ext uri="{FF2B5EF4-FFF2-40B4-BE49-F238E27FC236}">
                <a16:creationId xmlns:a16="http://schemas.microsoft.com/office/drawing/2014/main" id="{BCF062F9-03E3-E64C-8D1D-AA02737D726A}"/>
              </a:ext>
            </a:extLst>
          </p:cNvPr>
          <p:cNvPicPr>
            <a:picLocks noChangeAspect="1"/>
          </p:cNvPicPr>
          <p:nvPr userDrawn="1"/>
        </p:nvPicPr>
        <p:blipFill>
          <a:blip r:embed="rId2"/>
          <a:stretch>
            <a:fillRect/>
          </a:stretch>
        </p:blipFill>
        <p:spPr>
          <a:xfrm>
            <a:off x="611770" y="517237"/>
            <a:ext cx="1115561" cy="895928"/>
          </a:xfrm>
          <a:prstGeom prst="rect">
            <a:avLst/>
          </a:prstGeom>
        </p:spPr>
      </p:pic>
    </p:spTree>
    <p:extLst>
      <p:ext uri="{BB962C8B-B14F-4D97-AF65-F5344CB8AC3E}">
        <p14:creationId xmlns:p14="http://schemas.microsoft.com/office/powerpoint/2010/main" val="4105698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47908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101048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169774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296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bg>
      <p:bgPr>
        <a:solidFill>
          <a:schemeClr val="bg2"/>
        </a:solidFill>
        <a:effectLst/>
      </p:bgPr>
    </p:bg>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602317"/>
            <a:ext cx="10820400"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GB" noProof="0"/>
              <a:t>Click icon to add table</a:t>
            </a:r>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897100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bg>
      <p:bgPr>
        <a:solidFill>
          <a:schemeClr val="bg2"/>
        </a:solidFill>
        <a:effectLst/>
      </p:bgPr>
    </p:bg>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GB" noProof="0"/>
              <a:t>Click icon to add chart</a:t>
            </a:r>
            <a:endParaRPr lang="en-US" noProof="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999887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bg>
      <p:bgPr>
        <a:solidFill>
          <a:schemeClr val="bg2"/>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602317"/>
            <a:ext cx="11040076" cy="4293328"/>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GB"/>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393093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bg>
      <p:bgPr>
        <a:solidFill>
          <a:schemeClr val="bg2"/>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2">
                  <a:lumMod val="75000"/>
                </a:schemeClr>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GB"/>
              <a:t>Click to edit Master title style</a:t>
            </a:r>
          </a:p>
        </p:txBody>
      </p:sp>
      <p:sp>
        <p:nvSpPr>
          <p:cNvPr id="8" name="Rectangle 4"/>
          <p:cNvSpPr>
            <a:spLocks noChangeArrowheads="1"/>
          </p:cNvSpPr>
          <p:nvPr userDrawn="1"/>
        </p:nvSpPr>
        <p:spPr bwMode="ltGray">
          <a:xfrm>
            <a:off x="636905" y="6322204"/>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997164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p:cNvSpPr>
            <a:spLocks noChangeArrowheads="1"/>
          </p:cNvSpPr>
          <p:nvPr userDrawn="1"/>
        </p:nvSpPr>
        <p:spPr bwMode="ltGray">
          <a:xfrm>
            <a:off x="636906" y="6322204"/>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1922859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3718278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1952257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GB"/>
              <a:t>Click icon to add picture</a:t>
            </a:r>
            <a:endParaRPr lang="en-US"/>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GB"/>
              <a:t>Click to edit Master text styles</a:t>
            </a:r>
          </a:p>
        </p:txBody>
      </p:sp>
      <p:sp>
        <p:nvSpPr>
          <p:cNvPr id="8"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2294502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GB"/>
              <a:t>Click icon to add picture</a:t>
            </a:r>
            <a:endParaRPr lang="en-US"/>
          </a:p>
        </p:txBody>
      </p:sp>
      <p:sp>
        <p:nvSpPr>
          <p:cNvPr id="6"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2458869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5"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70987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GB"/>
              <a:t>Click icon to add picture</a:t>
            </a:r>
            <a:endParaRPr lang="en-US"/>
          </a:p>
        </p:txBody>
      </p:sp>
      <p:sp>
        <p:nvSpPr>
          <p:cNvPr id="6"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638663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GB"/>
              <a:t>Click icon to add chart</a:t>
            </a:r>
            <a:endParaRPr lang="en-US"/>
          </a:p>
        </p:txBody>
      </p:sp>
      <p:sp>
        <p:nvSpPr>
          <p:cNvPr id="7"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2022  Cisco and/or its affiliates. All rights reserved.   Cisco Confidential</a:t>
            </a:r>
          </a:p>
        </p:txBody>
      </p:sp>
    </p:spTree>
    <p:extLst>
      <p:ext uri="{BB962C8B-B14F-4D97-AF65-F5344CB8AC3E}">
        <p14:creationId xmlns:p14="http://schemas.microsoft.com/office/powerpoint/2010/main" val="2214678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GB"/>
              <a:t>Click icon to add table</a:t>
            </a:r>
            <a:endParaRPr lang="en-US"/>
          </a:p>
        </p:txBody>
      </p:sp>
      <p:sp>
        <p:nvSpPr>
          <p:cNvPr id="6"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417977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descr="A close up of a sign&#10;&#10;Description automatically generated">
            <a:extLst>
              <a:ext uri="{FF2B5EF4-FFF2-40B4-BE49-F238E27FC236}">
                <a16:creationId xmlns:a16="http://schemas.microsoft.com/office/drawing/2014/main" id="{963EDFB6-A295-4942-B0A9-F0077688BB00}"/>
              </a:ext>
            </a:extLst>
          </p:cNvPr>
          <p:cNvPicPr>
            <a:picLocks noChangeAspect="1"/>
          </p:cNvPicPr>
          <p:nvPr userDrawn="1"/>
        </p:nvPicPr>
        <p:blipFill>
          <a:blip r:embed="rId2"/>
          <a:stretch>
            <a:fillRect/>
          </a:stretch>
        </p:blipFill>
        <p:spPr>
          <a:xfrm>
            <a:off x="5026753" y="2863273"/>
            <a:ext cx="2127615" cy="1708727"/>
          </a:xfrm>
          <a:prstGeom prst="rect">
            <a:avLst/>
          </a:prstGeom>
        </p:spPr>
      </p:pic>
    </p:spTree>
    <p:extLst>
      <p:ext uri="{BB962C8B-B14F-4D97-AF65-F5344CB8AC3E}">
        <p14:creationId xmlns:p14="http://schemas.microsoft.com/office/powerpoint/2010/main" val="29019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3733">
                <a:solidFill>
                  <a:schemeClr val="tx2"/>
                </a:solidFill>
                <a:latin typeface="+mj-lt"/>
              </a:defRPr>
            </a:lvl1pPr>
          </a:lstStyle>
          <a:p>
            <a:pPr lvl="0"/>
            <a:r>
              <a:rPr lang="en-GB"/>
              <a:t>Click to edit Master title style</a:t>
            </a:r>
          </a:p>
        </p:txBody>
      </p:sp>
    </p:spTree>
    <p:extLst>
      <p:ext uri="{BB962C8B-B14F-4D97-AF65-F5344CB8AC3E}">
        <p14:creationId xmlns:p14="http://schemas.microsoft.com/office/powerpoint/2010/main" val="3023133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Headline only">
    <p:bg>
      <p:bgPr>
        <a:solidFill>
          <a:schemeClr val="bg2"/>
        </a:solidFill>
        <a:effectLst/>
      </p:bgPr>
    </p:bg>
    <p:spTree>
      <p:nvGrpSpPr>
        <p:cNvPr id="1" name=""/>
        <p:cNvGrpSpPr/>
        <p:nvPr/>
      </p:nvGrpSpPr>
      <p:grpSpPr>
        <a:xfrm>
          <a:off x="0" y="0"/>
          <a:ext cx="0" cy="0"/>
          <a:chOff x="0" y="0"/>
          <a:chExt cx="0" cy="0"/>
        </a:xfrm>
      </p:grpSpPr>
      <p:sp>
        <p:nvSpPr>
          <p:cNvPr id="4" name="Title Placeholder 5">
            <a:extLst>
              <a:ext uri="{FF2B5EF4-FFF2-40B4-BE49-F238E27FC236}">
                <a16:creationId xmlns:a16="http://schemas.microsoft.com/office/drawing/2014/main" id="{EBB39AAB-07B6-8F4D-A7BD-159EBA0DC46E}"/>
              </a:ext>
            </a:extLst>
          </p:cNvPr>
          <p:cNvSpPr>
            <a:spLocks noGrp="1"/>
          </p:cNvSpPr>
          <p:nvPr>
            <p:ph type="title"/>
          </p:nvPr>
        </p:nvSpPr>
        <p:spPr bwMode="auto">
          <a:xfrm>
            <a:off x="477" y="129843"/>
            <a:ext cx="12192000" cy="71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lang="en-GB" dirty="0"/>
            </a:lvl1pPr>
          </a:lstStyle>
          <a:p>
            <a:pPr lvl="0"/>
            <a:r>
              <a:rPr lang="en-GB"/>
              <a:t>Click to edit Master title style</a:t>
            </a:r>
          </a:p>
        </p:txBody>
      </p:sp>
    </p:spTree>
    <p:extLst>
      <p:ext uri="{BB962C8B-B14F-4D97-AF65-F5344CB8AC3E}">
        <p14:creationId xmlns:p14="http://schemas.microsoft.com/office/powerpoint/2010/main" val="7134977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1"/>
        </a:solidFill>
        <a:effectLst/>
      </p:bgPr>
    </p:bg>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01A10E15-4498-1543-8A2B-15B141629B53}"/>
              </a:ext>
            </a:extLst>
          </p:cNvPr>
          <p:cNvSpPr/>
          <p:nvPr userDrawn="1"/>
        </p:nvSpPr>
        <p:spPr>
          <a:xfrm>
            <a:off x="-1" y="510988"/>
            <a:ext cx="6589053" cy="1864659"/>
          </a:xfrm>
          <a:custGeom>
            <a:avLst/>
            <a:gdLst>
              <a:gd name="connsiteX0" fmla="*/ 0 w 4941790"/>
              <a:gd name="connsiteY0" fmla="*/ 0 h 1398494"/>
              <a:gd name="connsiteX1" fmla="*/ 4242543 w 4941790"/>
              <a:gd name="connsiteY1" fmla="*/ 0 h 1398494"/>
              <a:gd name="connsiteX2" fmla="*/ 4941790 w 4941790"/>
              <a:gd name="connsiteY2" fmla="*/ 699247 h 1398494"/>
              <a:gd name="connsiteX3" fmla="*/ 4242543 w 4941790"/>
              <a:gd name="connsiteY3" fmla="*/ 1398494 h 1398494"/>
              <a:gd name="connsiteX4" fmla="*/ 0 w 4941790"/>
              <a:gd name="connsiteY4" fmla="*/ 1398494 h 1398494"/>
              <a:gd name="connsiteX5" fmla="*/ 0 w 4941790"/>
              <a:gd name="connsiteY5" fmla="*/ 0 h 139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1790" h="1398494">
                <a:moveTo>
                  <a:pt x="0" y="0"/>
                </a:moveTo>
                <a:lnTo>
                  <a:pt x="4242543" y="0"/>
                </a:lnTo>
                <a:cubicBezTo>
                  <a:pt x="4628726" y="0"/>
                  <a:pt x="4941790" y="313064"/>
                  <a:pt x="4941790" y="699247"/>
                </a:cubicBezTo>
                <a:cubicBezTo>
                  <a:pt x="4941790" y="1085430"/>
                  <a:pt x="4628726" y="1398494"/>
                  <a:pt x="4242543" y="1398494"/>
                </a:cubicBezTo>
                <a:lnTo>
                  <a:pt x="0" y="1398494"/>
                </a:lnTo>
                <a:lnTo>
                  <a:pt x="0" y="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pic>
        <p:nvPicPr>
          <p:cNvPr id="4" name="Picture 3" descr="A picture containing text&#10;&#10;Description automatically generated">
            <a:extLst>
              <a:ext uri="{FF2B5EF4-FFF2-40B4-BE49-F238E27FC236}">
                <a16:creationId xmlns:a16="http://schemas.microsoft.com/office/drawing/2014/main" id="{DBCAE8A3-0434-9D4C-9EC6-1CD5C9DD1EC5}"/>
              </a:ext>
            </a:extLst>
          </p:cNvPr>
          <p:cNvPicPr>
            <a:picLocks noChangeAspect="1"/>
          </p:cNvPicPr>
          <p:nvPr userDrawn="1"/>
        </p:nvPicPr>
        <p:blipFill>
          <a:blip r:embed="rId2"/>
          <a:stretch>
            <a:fillRect/>
          </a:stretch>
        </p:blipFill>
        <p:spPr>
          <a:xfrm>
            <a:off x="509037" y="938686"/>
            <a:ext cx="5380776" cy="991196"/>
          </a:xfrm>
          <a:prstGeom prst="rect">
            <a:avLst/>
          </a:prstGeom>
        </p:spPr>
      </p:pic>
    </p:spTree>
    <p:extLst>
      <p:ext uri="{BB962C8B-B14F-4D97-AF65-F5344CB8AC3E}">
        <p14:creationId xmlns:p14="http://schemas.microsoft.com/office/powerpoint/2010/main" val="2695371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2337285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7" y="5158359"/>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7" y="5478355"/>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7" y="5798351"/>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5"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8"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6"/>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2758303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7" y="5158359"/>
            <a:ext cx="11061895" cy="384175"/>
          </a:xfrm>
          <a:prstGeom prst="rect">
            <a:avLst/>
          </a:prstGeom>
        </p:spPr>
        <p:txBody>
          <a:bodyPr lIns="91420" tIns="45710" rIns="91420" bIns="45710" anchor="b" anchorCtr="0">
            <a:noAutofit/>
          </a:bodyPr>
          <a:lstStyle>
            <a:lvl1pPr marL="0" indent="0" algn="l">
              <a:buNone/>
              <a:defRPr sz="2133" b="0" i="0">
                <a:solidFill>
                  <a:schemeClr val="tx1"/>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7" y="5478355"/>
            <a:ext cx="11061895" cy="384175"/>
          </a:xfrm>
          <a:prstGeom prst="rect">
            <a:avLst/>
          </a:prstGeom>
        </p:spPr>
        <p:txBody>
          <a:bodyPr lIns="91420" tIns="45710" rIns="91420" bIns="45710"/>
          <a:lstStyle>
            <a:lvl1pPr marL="0" indent="0" algn="l">
              <a:buFontTx/>
              <a:buNone/>
              <a:defRPr lang="en-US" sz="2133" b="0" i="0" kern="1200" dirty="0" smtClean="0">
                <a:solidFill>
                  <a:schemeClr val="tx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7" y="5798351"/>
            <a:ext cx="11061895" cy="384175"/>
          </a:xfrm>
          <a:prstGeom prst="rect">
            <a:avLst/>
          </a:prstGeom>
        </p:spPr>
        <p:txBody>
          <a:bodyPr lIns="91420" tIns="45710" rIns="91420" bIns="45710"/>
          <a:lstStyle>
            <a:lvl1pPr marL="0" indent="0" algn="l">
              <a:buFontTx/>
              <a:buNone/>
              <a:defRPr lang="en-US" sz="2133" b="0" i="0" kern="1200" dirty="0" smtClean="0">
                <a:solidFill>
                  <a:schemeClr val="tx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5"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tx1"/>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8" y="3519969"/>
            <a:ext cx="11120203" cy="859640"/>
          </a:xfrm>
          <a:prstGeom prst="rect">
            <a:avLst/>
          </a:prstGeom>
        </p:spPr>
        <p:txBody>
          <a:bodyPr anchor="b"/>
          <a:lstStyle>
            <a:lvl1pPr marL="0" indent="0" algn="l">
              <a:lnSpc>
                <a:spcPct val="90000"/>
              </a:lnSpc>
              <a:buFont typeface="Arial" panose="020B0604020202020204" pitchFamily="34" charset="0"/>
              <a:buNone/>
              <a:defRPr sz="5400" b="0" i="0" spc="0" baseline="0">
                <a:solidFill>
                  <a:schemeClr val="tx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6"/>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2867737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691302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2650754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lumMod val="75000"/>
                </a:schemeClr>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2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70"/>
            <a:ext cx="10629664" cy="3038449"/>
          </a:xfrm>
          <a:prstGeom prst="rect">
            <a:avLst/>
          </a:prstGeom>
        </p:spPr>
        <p:txBody>
          <a:bodyPr>
            <a:noAutofit/>
          </a:bodyPr>
          <a:lstStyle>
            <a:lvl1pPr marL="244789" indent="-533264" algn="l">
              <a:lnSpc>
                <a:spcPct val="90000"/>
              </a:lnSpc>
              <a:defRPr sz="5333" b="0" i="1" spc="0" baseline="0">
                <a:solidFill>
                  <a:schemeClr val="bg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018762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2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70"/>
            <a:ext cx="10629664" cy="3038449"/>
          </a:xfrm>
          <a:prstGeom prst="rect">
            <a:avLst/>
          </a:prstGeom>
        </p:spPr>
        <p:txBody>
          <a:bodyPr>
            <a:noAutofit/>
          </a:bodyPr>
          <a:lstStyle>
            <a:lvl1pPr marL="244789" indent="-533264" algn="l">
              <a:lnSpc>
                <a:spcPct val="90000"/>
              </a:lnSpc>
              <a:defRPr sz="5333" b="0" i="1" spc="0" baseline="0">
                <a:solidFill>
                  <a:schemeClr val="tx2"/>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3730470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666752" y="5231224"/>
            <a:ext cx="10852149" cy="668068"/>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21174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3"/>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598381"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3583733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998573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5" name="Rectangle 4"/>
          <p:cNvSpPr>
            <a:spLocks noChangeArrowheads="1"/>
          </p:cNvSpPr>
          <p:nvPr userDrawn="1"/>
        </p:nvSpPr>
        <p:spPr bwMode="ltGray">
          <a:xfrm>
            <a:off x="636907" y="6322207"/>
            <a:ext cx="4622389" cy="206025"/>
          </a:xfrm>
          <a:prstGeom prst="rect">
            <a:avLst/>
          </a:prstGeom>
          <a:noFill/>
          <a:ln w="9525">
            <a:noFill/>
            <a:miter lim="800000"/>
            <a:headEnd/>
            <a:tailEnd/>
          </a:ln>
          <a:effectLst/>
        </p:spPr>
        <p:txBody>
          <a:bodyPr wrap="square" lIns="82115" tIns="41056" rIns="82115" bIns="41056" anchor="b">
            <a:spAutoFit/>
          </a:bodyPr>
          <a:lstStyle/>
          <a:p>
            <a:pPr defTabSz="814285" fontAlgn="auto">
              <a:spcBef>
                <a:spcPts val="0"/>
              </a:spcBef>
              <a:spcAft>
                <a:spcPts val="0"/>
              </a:spcAft>
              <a:defRPr/>
            </a:pPr>
            <a:r>
              <a:rPr lang="en-US" sz="800" spc="27" baseline="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3"/>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p>
        </p:txBody>
      </p:sp>
      <p:sp>
        <p:nvSpPr>
          <p:cNvPr id="6" name="Rectangle 4"/>
          <p:cNvSpPr>
            <a:spLocks noChangeArrowheads="1"/>
          </p:cNvSpPr>
          <p:nvPr userDrawn="1"/>
        </p:nvSpPr>
        <p:spPr bwMode="ltGray">
          <a:xfrm>
            <a:off x="636907" y="6331133"/>
            <a:ext cx="4756360" cy="206025"/>
          </a:xfrm>
          <a:prstGeom prst="rect">
            <a:avLst/>
          </a:prstGeom>
          <a:noFill/>
          <a:ln w="9525">
            <a:noFill/>
            <a:miter lim="800000"/>
            <a:headEnd/>
            <a:tailEnd/>
          </a:ln>
          <a:effectLst/>
        </p:spPr>
        <p:txBody>
          <a:bodyPr wrap="square" lIns="82115" tIns="41056" rIns="82115" bIns="41056" anchor="b">
            <a:spAutoFit/>
          </a:bodyPr>
          <a:lstStyle/>
          <a:p>
            <a:pPr defTabSz="814285" fontAlgn="auto">
              <a:spcBef>
                <a:spcPts val="0"/>
              </a:spcBef>
              <a:spcAft>
                <a:spcPts val="0"/>
              </a:spcAft>
              <a:defRPr/>
            </a:pPr>
            <a:r>
              <a:rPr lang="en-US" sz="800" spc="27" baseline="0" dirty="0">
                <a:solidFill>
                  <a:schemeClr val="bg2"/>
                </a:solidFill>
                <a:latin typeface="+mn-lt"/>
                <a:ea typeface="+mn-ea"/>
                <a:cs typeface="CiscoSans Thin"/>
              </a:rPr>
              <a:t>© 2021  Cisco and/or its affiliates. All rights reserved.   Cisco Confidential</a:t>
            </a:r>
          </a:p>
        </p:txBody>
      </p:sp>
      <p:sp>
        <p:nvSpPr>
          <p:cNvPr id="7" name="Rectangle 7"/>
          <p:cNvSpPr>
            <a:spLocks noChangeArrowheads="1"/>
          </p:cNvSpPr>
          <p:nvPr userDrawn="1"/>
        </p:nvSpPr>
        <p:spPr bwMode="ltGray">
          <a:xfrm>
            <a:off x="11354278" y="6323877"/>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285" rtl="0" fontAlgn="auto">
              <a:spcBef>
                <a:spcPts val="0"/>
              </a:spcBef>
              <a:spcAft>
                <a:spcPts val="0"/>
              </a:spcAft>
              <a:defRPr/>
            </a:pPr>
            <a:fld id="{6A1E46DC-7EF6-4EA2-B285-14272867D133}" type="slidenum">
              <a:rPr lang="en-US" sz="800" kern="1200" spc="27" baseline="0">
                <a:solidFill>
                  <a:schemeClr val="bg2"/>
                </a:solidFill>
                <a:latin typeface="+mn-lt"/>
                <a:ea typeface="+mn-ea"/>
                <a:cs typeface="CiscoSans Thin"/>
              </a:rPr>
              <a:pPr algn="l" defTabSz="814285" rtl="0" fontAlgn="auto">
                <a:spcBef>
                  <a:spcPts val="0"/>
                </a:spcBef>
                <a:spcAft>
                  <a:spcPts val="0"/>
                </a:spcAft>
                <a:defRPr/>
              </a:pPr>
              <a:t>‹#›</a:t>
            </a:fld>
            <a:endParaRPr lang="en-US" sz="800" kern="1200" spc="27" baseline="0">
              <a:solidFill>
                <a:schemeClr val="bg2"/>
              </a:solidFill>
              <a:latin typeface="+mn-lt"/>
              <a:ea typeface="+mn-ea"/>
              <a:cs typeface="CiscoSans Thin"/>
            </a:endParaRPr>
          </a:p>
        </p:txBody>
      </p:sp>
    </p:spTree>
    <p:extLst>
      <p:ext uri="{BB962C8B-B14F-4D97-AF65-F5344CB8AC3E}">
        <p14:creationId xmlns:p14="http://schemas.microsoft.com/office/powerpoint/2010/main" val="107565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lumMod val="75000"/>
                </a:schemeClr>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164416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84" indent="-228589">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70" indent="-220122">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54" indent="-146043">
              <a:buClr>
                <a:schemeClr val="tx1"/>
              </a:buClr>
              <a:buSzPct val="80000"/>
              <a:buFont typeface="Arial"/>
              <a:buChar char="•"/>
              <a:defRPr sz="2133" b="0" i="0">
                <a:solidFill>
                  <a:schemeClr val="tx1"/>
                </a:solidFill>
                <a:latin typeface="+mn-lt"/>
                <a:ea typeface="CiscoSansTT Thin" charset="0"/>
                <a:cs typeface="CiscoSansTT Thin" charset="0"/>
              </a:defRPr>
            </a:lvl3pPr>
            <a:lvl4pPr marL="1214652" indent="-228542">
              <a:buClr>
                <a:schemeClr val="tx1"/>
              </a:buClr>
              <a:buSzPct val="80000"/>
              <a:buFont typeface="Arial"/>
              <a:buChar char="•"/>
              <a:defRPr sz="1867" b="0" i="0">
                <a:solidFill>
                  <a:schemeClr val="tx1"/>
                </a:solidFill>
                <a:latin typeface="+mn-lt"/>
                <a:ea typeface="CiscoSansTT Thin" charset="0"/>
                <a:cs typeface="CiscoSansTT Thin" charset="0"/>
              </a:defRPr>
            </a:lvl4pPr>
            <a:lvl5pPr marL="1443195" indent="-224309">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549579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2" indent="-156625">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14" indent="-152392">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07" indent="-152392">
              <a:buClr>
                <a:schemeClr val="tx1"/>
              </a:buClr>
              <a:buSzPct val="60000"/>
              <a:buFont typeface="Arial"/>
              <a:buChar char="•"/>
              <a:defRPr sz="2133" b="0" i="0">
                <a:solidFill>
                  <a:schemeClr val="tx1"/>
                </a:solidFill>
                <a:latin typeface="+mn-lt"/>
                <a:cs typeface="CiscoSans ExtraLight"/>
              </a:defRPr>
            </a:lvl3pPr>
            <a:lvl4pPr marL="689999" indent="-152392">
              <a:buClr>
                <a:schemeClr val="tx1"/>
              </a:buClr>
              <a:buSzPct val="60000"/>
              <a:buFont typeface="Arial"/>
              <a:buChar char="•"/>
              <a:defRPr sz="1867" b="0" i="0">
                <a:solidFill>
                  <a:schemeClr val="tx1"/>
                </a:solidFill>
                <a:latin typeface="+mn-lt"/>
                <a:cs typeface="CiscoSans ExtraLight"/>
              </a:defRPr>
            </a:lvl4pPr>
            <a:lvl5pPr marL="842391" indent="-152392">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2" indent="-156625">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14" indent="-152392">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07" indent="-152392">
              <a:buClr>
                <a:schemeClr val="tx1"/>
              </a:buClr>
              <a:buSzPct val="60000"/>
              <a:buFont typeface="Arial"/>
              <a:buChar char="•"/>
              <a:defRPr sz="2133" b="0" i="0">
                <a:solidFill>
                  <a:schemeClr val="tx1"/>
                </a:solidFill>
                <a:latin typeface="+mn-lt"/>
                <a:cs typeface="CiscoSans ExtraLight"/>
              </a:defRPr>
            </a:lvl3pPr>
            <a:lvl4pPr marL="689999" indent="-152392">
              <a:buClr>
                <a:schemeClr val="tx1"/>
              </a:buClr>
              <a:buSzPct val="60000"/>
              <a:buFont typeface="Arial"/>
              <a:buChar char="•"/>
              <a:defRPr sz="1867" b="0" i="0">
                <a:solidFill>
                  <a:schemeClr val="tx1"/>
                </a:solidFill>
                <a:latin typeface="+mn-lt"/>
                <a:cs typeface="CiscoSans ExtraLight"/>
              </a:defRPr>
            </a:lvl4pPr>
            <a:lvl5pPr marL="842391" indent="-152392">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13305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583688" y="286358"/>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GB"/>
              <a:t>Click to edit Master title style </a:t>
            </a:r>
          </a:p>
        </p:txBody>
      </p:sp>
    </p:spTree>
    <p:extLst>
      <p:ext uri="{BB962C8B-B14F-4D97-AF65-F5344CB8AC3E}">
        <p14:creationId xmlns:p14="http://schemas.microsoft.com/office/powerpoint/2010/main" val="595855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329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and Table">
    <p:bg>
      <p:bgPr>
        <a:solidFill>
          <a:schemeClr val="bg2"/>
        </a:solidFill>
        <a:effectLst/>
      </p:bgPr>
    </p:bg>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602317"/>
            <a:ext cx="10820400"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583691" y="5530962"/>
            <a:ext cx="9573749" cy="434977"/>
          </a:xfrm>
          <a:prstGeom prst="rect">
            <a:avLst/>
          </a:prstGeom>
        </p:spPr>
        <p:txBody>
          <a:bodyPr wrap="square" lIns="91420" tIns="45710" rIns="91420" bIns="45710" anchor="b" anchorCtr="0">
            <a:noAutofit/>
          </a:bodyPr>
          <a:lstStyle>
            <a:lvl1pPr algn="l" defTabSz="80472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795670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hart">
    <p:bg>
      <p:bgPr>
        <a:solidFill>
          <a:schemeClr val="bg2"/>
        </a:solidFill>
        <a:effectLst/>
      </p:bgPr>
    </p:bg>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9"/>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583691" y="5530962"/>
            <a:ext cx="9573749" cy="434977"/>
          </a:xfrm>
          <a:prstGeom prst="rect">
            <a:avLst/>
          </a:prstGeom>
        </p:spPr>
        <p:txBody>
          <a:bodyPr wrap="square" lIns="91420" tIns="45710" rIns="91420" bIns="45710" anchor="b" anchorCtr="0">
            <a:noAutofit/>
          </a:bodyPr>
          <a:lstStyle>
            <a:lvl1pPr algn="l" defTabSz="80472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340055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_Slide">
    <p:bg>
      <p:bgPr>
        <a:solidFill>
          <a:schemeClr val="bg2"/>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602317"/>
            <a:ext cx="11040076" cy="4293328"/>
          </a:xfrm>
          <a:prstGeom prst="rect">
            <a:avLst/>
          </a:prstGeom>
        </p:spPr>
        <p:txBody>
          <a:bodyPr lIns="91420" tIns="45710" rIns="91420" bIns="45710">
            <a:noAutofit/>
          </a:bodyPr>
          <a:lstStyle>
            <a:lvl1pPr marL="380901" marR="0" indent="-380901" algn="ctr" defTabSz="609443"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764031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Half_Page_Blank">
    <p:bg>
      <p:bgPr>
        <a:solidFill>
          <a:schemeClr val="bg2"/>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2">
                  <a:lumMod val="75000"/>
                </a:schemeClr>
              </a:solidFill>
            </a:endParaRPr>
          </a:p>
        </p:txBody>
      </p:sp>
      <p:sp>
        <p:nvSpPr>
          <p:cNvPr id="4" name="Text Placeholder 3"/>
          <p:cNvSpPr>
            <a:spLocks noGrp="1"/>
          </p:cNvSpPr>
          <p:nvPr>
            <p:ph type="body" sz="quarter" idx="10" hasCustomPrompt="1"/>
          </p:nvPr>
        </p:nvSpPr>
        <p:spPr>
          <a:xfrm>
            <a:off x="616401" y="2220244"/>
            <a:ext cx="4882699" cy="3901157"/>
          </a:xfrm>
          <a:prstGeom prst="rect">
            <a:avLst/>
          </a:prstGeom>
        </p:spPr>
        <p:txBody>
          <a:bodyPr lIns="91420" tIns="45710" rIns="91420" bIns="45710">
            <a:noAutofit/>
          </a:bodyPr>
          <a:lstStyle>
            <a:lvl1pPr marL="232822" indent="-156625">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14" indent="-152392">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07" indent="-152392">
              <a:buClr>
                <a:schemeClr val="tx2"/>
              </a:buClr>
              <a:buSzPct val="60000"/>
              <a:buFont typeface="Arial"/>
              <a:buChar char="•"/>
              <a:defRPr sz="2133" b="0" i="0">
                <a:solidFill>
                  <a:schemeClr val="bg1"/>
                </a:solidFill>
                <a:latin typeface="+mn-lt"/>
                <a:ea typeface="CiscoSansTT Thin" charset="0"/>
                <a:cs typeface="CiscoSansTT Thin" charset="0"/>
              </a:defRPr>
            </a:lvl3pPr>
            <a:lvl4pPr marL="689999" indent="-152392">
              <a:buClr>
                <a:schemeClr val="tx2"/>
              </a:buClr>
              <a:buSzPct val="60000"/>
              <a:buFont typeface="Arial"/>
              <a:buChar char="•"/>
              <a:defRPr sz="1867" b="0" i="0">
                <a:solidFill>
                  <a:schemeClr val="bg1"/>
                </a:solidFill>
                <a:latin typeface="+mn-lt"/>
                <a:ea typeface="CiscoSansTT Thin" charset="0"/>
                <a:cs typeface="CiscoSansTT Thin" charset="0"/>
              </a:defRPr>
            </a:lvl4pPr>
            <a:lvl5pPr marL="842391" indent="-152392">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90" y="455086"/>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GB"/>
              <a:t>Click to edit Master title style</a:t>
            </a:r>
          </a:p>
        </p:txBody>
      </p:sp>
      <p:sp>
        <p:nvSpPr>
          <p:cNvPr id="8" name="Rectangle 4"/>
          <p:cNvSpPr>
            <a:spLocks noChangeArrowheads="1"/>
          </p:cNvSpPr>
          <p:nvPr userDrawn="1"/>
        </p:nvSpPr>
        <p:spPr bwMode="ltGray">
          <a:xfrm>
            <a:off x="636905" y="6322207"/>
            <a:ext cx="4757856"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3665286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Half_Page_Tex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3" name="Title Placeholder 5"/>
          <p:cNvSpPr>
            <a:spLocks noGrp="1"/>
          </p:cNvSpPr>
          <p:nvPr>
            <p:ph type="title"/>
          </p:nvPr>
        </p:nvSpPr>
        <p:spPr bwMode="auto">
          <a:xfrm>
            <a:off x="558802"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9" y="709083"/>
            <a:ext cx="4734983" cy="5412316"/>
          </a:xfrm>
          <a:prstGeom prst="rect">
            <a:avLst/>
          </a:prstGeom>
        </p:spPr>
        <p:txBody>
          <a:bodyPr lIns="0" rIns="0" anchor="ctr" anchorCtr="0"/>
          <a:lstStyle>
            <a:lvl1pPr marL="226473" indent="-226473">
              <a:lnSpc>
                <a:spcPct val="100000"/>
              </a:lnSpc>
              <a:buClr>
                <a:schemeClr val="tx1"/>
              </a:buClr>
              <a:buSzPct val="60000"/>
              <a:buFont typeface="Arial" panose="020B0604020202020204" pitchFamily="34" charset="0"/>
              <a:buChar char="•"/>
              <a:tabLst>
                <a:tab pos="304784" algn="l"/>
              </a:tabLst>
              <a:defRPr sz="3200"/>
            </a:lvl1pPr>
            <a:lvl2pPr marL="461411" indent="-228589">
              <a:lnSpc>
                <a:spcPct val="100000"/>
              </a:lnSpc>
              <a:buClr>
                <a:schemeClr val="tx1"/>
              </a:buClr>
              <a:buSzPct val="60000"/>
              <a:buFont typeface="Arial" panose="020B0604020202020204" pitchFamily="34" charset="0"/>
              <a:buChar char="•"/>
              <a:defRPr sz="3200"/>
            </a:lvl2pPr>
            <a:lvl3pPr marL="609570" indent="-156625">
              <a:lnSpc>
                <a:spcPct val="100000"/>
              </a:lnSpc>
              <a:buClr>
                <a:schemeClr val="tx1"/>
              </a:buClr>
              <a:buSzPct val="60000"/>
              <a:buFont typeface="Arial" panose="020B0604020202020204" pitchFamily="34" charset="0"/>
              <a:buChar char="•"/>
              <a:defRPr sz="2667"/>
            </a:lvl3pPr>
            <a:lvl4pPr marL="766196" indent="-156625">
              <a:lnSpc>
                <a:spcPct val="100000"/>
              </a:lnSpc>
              <a:buClr>
                <a:schemeClr val="tx1"/>
              </a:buClr>
              <a:buSzPct val="60000"/>
              <a:buFont typeface="Arial" panose="020B0604020202020204" pitchFamily="34" charset="0"/>
              <a:buChar char="•"/>
              <a:tabLst/>
              <a:defRPr sz="2400"/>
            </a:lvl4pPr>
            <a:lvl5pPr marL="992669" indent="-150276">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userDrawn="1"/>
        </p:nvSpPr>
        <p:spPr bwMode="ltGray">
          <a:xfrm>
            <a:off x="636906" y="6356452"/>
            <a:ext cx="5103284"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2690043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Half_Page_Text_2 colum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latin typeface="+mj-lt"/>
            </a:endParaRPr>
          </a:p>
        </p:txBody>
      </p:sp>
      <p:sp>
        <p:nvSpPr>
          <p:cNvPr id="3" name="Title Placeholder 5"/>
          <p:cNvSpPr>
            <a:spLocks noGrp="1"/>
          </p:cNvSpPr>
          <p:nvPr>
            <p:ph type="title"/>
          </p:nvPr>
        </p:nvSpPr>
        <p:spPr bwMode="auto">
          <a:xfrm>
            <a:off x="583690"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9" y="680720"/>
            <a:ext cx="4734983" cy="5440680"/>
          </a:xfrm>
          <a:prstGeom prst="rect">
            <a:avLst/>
          </a:prstGeom>
        </p:spPr>
        <p:txBody>
          <a:bodyPr lIns="0" rIns="0"/>
          <a:lstStyle>
            <a:lvl1pPr marL="152392" indent="-152392">
              <a:lnSpc>
                <a:spcPct val="100000"/>
              </a:lnSpc>
              <a:buClr>
                <a:schemeClr val="tx1"/>
              </a:buClr>
              <a:buSzPct val="60000"/>
              <a:defRPr sz="2667"/>
            </a:lvl1pPr>
            <a:lvl2pPr marL="304784" indent="-152392">
              <a:lnSpc>
                <a:spcPct val="100000"/>
              </a:lnSpc>
              <a:buClr>
                <a:schemeClr val="tx1"/>
              </a:buClr>
              <a:buSzPct val="60000"/>
              <a:defRPr sz="2667"/>
            </a:lvl2pPr>
            <a:lvl3pPr marL="457178" indent="-152392">
              <a:lnSpc>
                <a:spcPct val="100000"/>
              </a:lnSpc>
              <a:buClr>
                <a:schemeClr val="tx1"/>
              </a:buClr>
              <a:buSzPct val="60000"/>
              <a:defRPr sz="2400"/>
            </a:lvl3pPr>
            <a:lvl4pPr marL="609570" indent="-165092">
              <a:lnSpc>
                <a:spcPct val="100000"/>
              </a:lnSpc>
              <a:buClr>
                <a:schemeClr val="tx1"/>
              </a:buClr>
              <a:buSzPct val="60000"/>
              <a:defRPr sz="2133"/>
            </a:lvl4pPr>
            <a:lvl5pPr marL="766196" indent="-156625">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583690" y="2213124"/>
            <a:ext cx="5078396" cy="3908277"/>
          </a:xfrm>
          <a:prstGeom prst="rect">
            <a:avLst/>
          </a:prstGeom>
        </p:spPr>
        <p:txBody>
          <a:bodyPr/>
          <a:lstStyle>
            <a:lvl1pPr marL="152392" indent="-152392">
              <a:buClr>
                <a:schemeClr val="tx2"/>
              </a:buClr>
              <a:buSzPct val="60000"/>
              <a:defRPr lang="en-US" sz="2667" kern="1200" dirty="0" smtClean="0">
                <a:solidFill>
                  <a:schemeClr val="bg1"/>
                </a:solidFill>
                <a:latin typeface="+mn-lt"/>
                <a:ea typeface="ＭＳ Ｐゴシック" charset="0"/>
                <a:cs typeface="CiscoSans"/>
              </a:defRPr>
            </a:lvl1pPr>
            <a:lvl2pPr marL="304784" indent="-152392">
              <a:buClr>
                <a:schemeClr val="tx2"/>
              </a:buClr>
              <a:buSzPct val="60000"/>
              <a:defRPr sz="2667">
                <a:solidFill>
                  <a:schemeClr val="bg1"/>
                </a:solidFill>
              </a:defRPr>
            </a:lvl2pPr>
            <a:lvl3pPr marL="457178" indent="-152392">
              <a:buClr>
                <a:schemeClr val="tx2"/>
              </a:buClr>
              <a:buSzPct val="60000"/>
              <a:defRPr sz="2400">
                <a:solidFill>
                  <a:schemeClr val="bg1"/>
                </a:solidFill>
              </a:defRPr>
            </a:lvl3pPr>
            <a:lvl4pPr marL="609570" indent="-165092">
              <a:buClr>
                <a:schemeClr val="tx2"/>
              </a:buClr>
              <a:buSzPct val="60000"/>
              <a:defRPr sz="2133">
                <a:solidFill>
                  <a:schemeClr val="bg1"/>
                </a:solidFill>
              </a:defRPr>
            </a:lvl4pPr>
            <a:lvl5pPr marL="766196" indent="-156625">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ChangeArrowheads="1"/>
          </p:cNvSpPr>
          <p:nvPr userDrawn="1"/>
        </p:nvSpPr>
        <p:spPr bwMode="ltGray">
          <a:xfrm>
            <a:off x="636905" y="6409461"/>
            <a:ext cx="4833592"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425881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415839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Half_Page_Picture_Captio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5" y="709084"/>
            <a:ext cx="4745567" cy="4486461"/>
          </a:xfrm>
          <a:prstGeom prst="rect">
            <a:avLst/>
          </a:prstGeom>
        </p:spPr>
        <p:txBody>
          <a:bodyPr anchor="ctr" anchorCtr="0"/>
          <a:lstStyle>
            <a:lvl1pPr marL="0" indent="0" algn="ctr">
              <a:buNone/>
              <a:defRPr/>
            </a:lvl1pPr>
          </a:lstStyle>
          <a:p>
            <a:endParaRPr lang="en-US"/>
          </a:p>
        </p:txBody>
      </p:sp>
      <p:sp>
        <p:nvSpPr>
          <p:cNvPr id="9" name="Text Placeholder 8"/>
          <p:cNvSpPr>
            <a:spLocks noGrp="1"/>
          </p:cNvSpPr>
          <p:nvPr>
            <p:ph type="body" sz="quarter" idx="11"/>
          </p:nvPr>
        </p:nvSpPr>
        <p:spPr>
          <a:xfrm>
            <a:off x="6786035" y="5416469"/>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8" name="Rectangle 4"/>
          <p:cNvSpPr>
            <a:spLocks noChangeArrowheads="1"/>
          </p:cNvSpPr>
          <p:nvPr userDrawn="1"/>
        </p:nvSpPr>
        <p:spPr bwMode="ltGray">
          <a:xfrm>
            <a:off x="636905" y="6345851"/>
            <a:ext cx="4950211"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2957667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Half_Page_Pictur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tx2"/>
              </a:solidFill>
            </a:endParaRPr>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5" y="709085"/>
            <a:ext cx="4745567" cy="5412315"/>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636905" y="6409461"/>
            <a:ext cx="4738176"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3929504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Half_Page_Headline Only">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5" name="Rectangle 4"/>
          <p:cNvSpPr>
            <a:spLocks noChangeArrowheads="1"/>
          </p:cNvSpPr>
          <p:nvPr userDrawn="1"/>
        </p:nvSpPr>
        <p:spPr bwMode="ltGray">
          <a:xfrm>
            <a:off x="636906" y="6292844"/>
            <a:ext cx="4791185"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260830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Half_Page_Picture_Full">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106792" y="0"/>
            <a:ext cx="6085209" cy="6858000"/>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636906" y="6465710"/>
            <a:ext cx="4908761"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and Cisco Partner  Confidential</a:t>
            </a:r>
          </a:p>
        </p:txBody>
      </p:sp>
    </p:spTree>
    <p:extLst>
      <p:ext uri="{BB962C8B-B14F-4D97-AF65-F5344CB8AC3E}">
        <p14:creationId xmlns:p14="http://schemas.microsoft.com/office/powerpoint/2010/main" val="2292707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Half_Page_Char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6786035" y="670984"/>
            <a:ext cx="4745567" cy="5450416"/>
          </a:xfrm>
          <a:prstGeom prst="rect">
            <a:avLst/>
          </a:prstGeom>
        </p:spPr>
        <p:txBody>
          <a:bodyPr anchor="ctr" anchorCtr="0"/>
          <a:lstStyle>
            <a:lvl1pPr marL="0" indent="0" algn="ctr">
              <a:buNone/>
              <a:defRPr/>
            </a:lvl1pPr>
          </a:lstStyle>
          <a:p>
            <a:endParaRPr lang="en-US"/>
          </a:p>
        </p:txBody>
      </p:sp>
      <p:sp>
        <p:nvSpPr>
          <p:cNvPr id="7" name="Rectangle 4"/>
          <p:cNvSpPr>
            <a:spLocks noChangeArrowheads="1"/>
          </p:cNvSpPr>
          <p:nvPr userDrawn="1"/>
        </p:nvSpPr>
        <p:spPr bwMode="ltGray">
          <a:xfrm>
            <a:off x="583690" y="6372578"/>
            <a:ext cx="4832561"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and Cisco Partner  Confidential</a:t>
            </a:r>
          </a:p>
        </p:txBody>
      </p:sp>
    </p:spTree>
    <p:extLst>
      <p:ext uri="{BB962C8B-B14F-4D97-AF65-F5344CB8AC3E}">
        <p14:creationId xmlns:p14="http://schemas.microsoft.com/office/powerpoint/2010/main" val="3181565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Half_Page_Tabl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6786035" y="670984"/>
            <a:ext cx="4745567" cy="5450416"/>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636906" y="6322207"/>
            <a:ext cx="4478953"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365329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reeform 6"/>
          <p:cNvSpPr>
            <a:spLocks noChangeAspect="1" noEditPoints="1"/>
          </p:cNvSpPr>
          <p:nvPr userDrawn="1"/>
        </p:nvSpPr>
        <p:spPr bwMode="auto">
          <a:xfrm>
            <a:off x="5017327" y="2838770"/>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3118796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591996" y="256032"/>
            <a:ext cx="11009376" cy="975360"/>
          </a:xfrm>
        </p:spPr>
        <p:txBody>
          <a:bodyPr anchor="t" anchorCtr="0"/>
          <a:lstStyle>
            <a:lvl1pPr>
              <a:defRPr lang="en-US" sz="3733"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GB"/>
              <a:t>Click to edit Master title style</a:t>
            </a:r>
            <a:endParaRPr lang="en-US"/>
          </a:p>
        </p:txBody>
      </p:sp>
      <p:sp>
        <p:nvSpPr>
          <p:cNvPr id="9" name="Content Placeholder 4"/>
          <p:cNvSpPr>
            <a:spLocks noGrp="1"/>
          </p:cNvSpPr>
          <p:nvPr>
            <p:ph sz="quarter" idx="11"/>
          </p:nvPr>
        </p:nvSpPr>
        <p:spPr>
          <a:xfrm>
            <a:off x="591996" y="1694481"/>
            <a:ext cx="11009376" cy="4425903"/>
          </a:xfrm>
          <a:prstGeom prst="rect">
            <a:avLst/>
          </a:prstGeom>
        </p:spPr>
        <p:txBody>
          <a:bodyPr/>
          <a:lstStyle>
            <a:lvl1pPr marL="228594" indent="-228594" algn="l" defTabSz="912261" rtl="0" eaLnBrk="1" fontAlgn="base" hangingPunct="1">
              <a:lnSpc>
                <a:spcPct val="95000"/>
              </a:lnSpc>
              <a:spcBef>
                <a:spcPts val="1480"/>
              </a:spcBef>
              <a:spcAft>
                <a:spcPct val="0"/>
              </a:spcAft>
              <a:buClr>
                <a:schemeClr val="tx1"/>
              </a:buClr>
              <a:buSzPct val="80000"/>
              <a:buFont typeface="Arial"/>
              <a:buChar char="•"/>
              <a:defRPr lang="en-US" sz="2133" b="0" i="0" kern="1200" dirty="0">
                <a:solidFill>
                  <a:schemeClr val="tx1"/>
                </a:solidFill>
                <a:latin typeface="CiscoSansTT Light" panose="020B0503020201020303" pitchFamily="34" charset="0"/>
                <a:ea typeface="CiscoSansTT Thin" charset="0"/>
                <a:cs typeface="CiscoSansTT Thin" charset="0"/>
              </a:defRPr>
            </a:lvl1pPr>
            <a:lvl2pPr marL="455073" indent="-228594" algn="l" defTabSz="912261" rtl="0" eaLnBrk="1" fontAlgn="base" hangingPunct="1">
              <a:lnSpc>
                <a:spcPct val="95000"/>
              </a:lnSpc>
              <a:spcBef>
                <a:spcPts val="800"/>
              </a:spcBef>
              <a:spcAft>
                <a:spcPct val="0"/>
              </a:spcAft>
              <a:buClr>
                <a:schemeClr val="tx1"/>
              </a:buClr>
              <a:buSzPct val="80000"/>
              <a:buFont typeface="Arial"/>
              <a:buChar char="•"/>
              <a:defRPr lang="en-US" sz="1600" b="0" i="0" kern="1200" dirty="0">
                <a:solidFill>
                  <a:schemeClr val="tx1"/>
                </a:solidFill>
                <a:latin typeface="CiscoSansTT Light" panose="020B0503020201020303" pitchFamily="34" charset="0"/>
                <a:ea typeface="CiscoSansTT Thin" charset="0"/>
                <a:cs typeface="CiscoSansTT Thin" charset="0"/>
              </a:defRPr>
            </a:lvl2pPr>
            <a:lvl3pPr marL="681550" indent="-226478" algn="l" defTabSz="912261" rtl="0" eaLnBrk="1" fontAlgn="base" hangingPunct="1">
              <a:lnSpc>
                <a:spcPct val="95000"/>
              </a:lnSpc>
              <a:spcBef>
                <a:spcPts val="800"/>
              </a:spcBef>
              <a:spcAft>
                <a:spcPct val="0"/>
              </a:spcAft>
              <a:buClr>
                <a:schemeClr val="tx1"/>
              </a:buClr>
              <a:buSzPct val="80000"/>
              <a:buFont typeface="Arial"/>
              <a:buChar char="•"/>
              <a:defRPr lang="en-US" sz="1467" b="0" i="0" kern="1200" dirty="0">
                <a:solidFill>
                  <a:schemeClr val="tx1"/>
                </a:solidFill>
                <a:latin typeface="CiscoSansTT Light" panose="020B0503020201020303" pitchFamily="34" charset="0"/>
                <a:ea typeface="CiscoSansTT Thin" charset="0"/>
                <a:cs typeface="CiscoSansTT Thin" charset="0"/>
              </a:defRPr>
            </a:lvl3pPr>
            <a:lvl4pPr marL="670967" indent="-226478" algn="l" defTabSz="912261" rtl="0" eaLnBrk="1" fontAlgn="base" hangingPunct="1">
              <a:lnSpc>
                <a:spcPct val="95000"/>
              </a:lnSpc>
              <a:spcBef>
                <a:spcPts val="800"/>
              </a:spcBef>
              <a:spcAft>
                <a:spcPct val="0"/>
              </a:spcAft>
              <a:buClr>
                <a:schemeClr val="tx1"/>
              </a:buClr>
              <a:buSzPct val="80000"/>
              <a:buFont typeface="Arial"/>
              <a:buChar char="•"/>
              <a:defRPr lang="en-US" sz="2400" b="0" i="0" kern="1200" dirty="0">
                <a:solidFill>
                  <a:schemeClr val="tx1"/>
                </a:solidFill>
                <a:latin typeface="CiscoSansTT Light" panose="020B0503020201020303" pitchFamily="34" charset="0"/>
                <a:ea typeface="CiscoSansTT Thin" charset="0"/>
                <a:cs typeface="CiscoSansTT Thin" charset="0"/>
              </a:defRPr>
            </a:lvl4pPr>
          </a:lstStyle>
          <a:p>
            <a:pPr marL="228594" lvl="0" indent="-228594" algn="l" defTabSz="912261" rtl="0" eaLnBrk="1" fontAlgn="base" hangingPunct="1">
              <a:lnSpc>
                <a:spcPct val="95000"/>
              </a:lnSpc>
              <a:spcBef>
                <a:spcPts val="1480"/>
              </a:spcBef>
              <a:spcAft>
                <a:spcPct val="0"/>
              </a:spcAft>
              <a:buClr>
                <a:schemeClr val="tx1"/>
              </a:buClr>
              <a:buSzPct val="80000"/>
              <a:buFont typeface="Arial"/>
              <a:buChar char="•"/>
            </a:pPr>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66784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lvl1pPr>
              <a:defRPr b="0" i="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b="0" i="0"/>
            </a:lvl1pPr>
            <a:lvl2pPr marL="230701" indent="-230701">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8949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99" y="470092"/>
            <a:ext cx="11115204" cy="52303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8399" y="1138458"/>
            <a:ext cx="11115204" cy="5038505"/>
          </a:xfrm>
          <a:prstGeom prst="rect">
            <a:avLst/>
          </a:prstGeom>
        </p:spPr>
        <p:txBody>
          <a:bodyPr/>
          <a:lstStyle>
            <a:lvl1pPr>
              <a:defRPr b="0"/>
            </a:lvl1pPr>
            <a:lvl4pPr>
              <a:defRPr sz="1333"/>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11749435" y="6476956"/>
            <a:ext cx="262003" cy="292608"/>
          </a:xfrm>
          <a:prstGeom prst="rect">
            <a:avLst/>
          </a:prstGeom>
        </p:spPr>
        <p:txBody>
          <a:bodyPr/>
          <a:lstStyle>
            <a:lvl1pPr>
              <a:defRPr>
                <a:solidFill>
                  <a:schemeClr val="accent5">
                    <a:lumMod val="75000"/>
                  </a:schemeClr>
                </a:solidFill>
              </a:defRPr>
            </a:lvl1pPr>
          </a:lstStyle>
          <a:p>
            <a:fld id="{CA2F8752-D6A8-E54E-8287-719348A7B52B}" type="slidenum">
              <a:rPr lang="en-US" smtClean="0"/>
              <a:pPr/>
              <a:t>‹#›</a:t>
            </a:fld>
            <a:endParaRPr lang="en-US"/>
          </a:p>
        </p:txBody>
      </p:sp>
      <p:pic>
        <p:nvPicPr>
          <p:cNvPr id="13" name="Picture 12">
            <a:extLst>
              <a:ext uri="{FF2B5EF4-FFF2-40B4-BE49-F238E27FC236}">
                <a16:creationId xmlns:a16="http://schemas.microsoft.com/office/drawing/2014/main" id="{66497A01-4500-B040-BAE9-88555757E1F8}"/>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6551962" y="6214182"/>
            <a:ext cx="5640039" cy="643817"/>
          </a:xfrm>
          <a:prstGeom prst="rect">
            <a:avLst/>
          </a:prstGeom>
        </p:spPr>
      </p:pic>
    </p:spTree>
    <p:extLst>
      <p:ext uri="{BB962C8B-B14F-4D97-AF65-F5344CB8AC3E}">
        <p14:creationId xmlns:p14="http://schemas.microsoft.com/office/powerpoint/2010/main" val="71479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GB" noProof="0"/>
              <a:t>Click icon to add picture</a:t>
            </a:r>
            <a:endParaRPr lang="en-US" noProof="0"/>
          </a:p>
        </p:txBody>
      </p:sp>
      <p:sp>
        <p:nvSpPr>
          <p:cNvPr id="6" name="Text Placeholder 2"/>
          <p:cNvSpPr>
            <a:spLocks noGrp="1"/>
          </p:cNvSpPr>
          <p:nvPr>
            <p:ph type="body" sz="quarter" idx="11"/>
          </p:nvPr>
        </p:nvSpPr>
        <p:spPr bwMode="auto">
          <a:xfrm>
            <a:off x="666751" y="5231225"/>
            <a:ext cx="10852149" cy="668068"/>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84547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83338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8400" y="1280417"/>
            <a:ext cx="5459177" cy="390936"/>
          </a:xfrm>
          <a:prstGeom prst="rect">
            <a:avLst/>
          </a:prstGeom>
        </p:spPr>
        <p:txBody>
          <a:bodyPr anchor="b"/>
          <a:lstStyle>
            <a:lvl1pPr marL="0" indent="0">
              <a:buNone/>
              <a:defRPr sz="1867"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538400" y="1832838"/>
            <a:ext cx="5459177" cy="4356825"/>
          </a:xfrm>
          <a:prstGeom prst="rect">
            <a:avLst/>
          </a:prstGeom>
        </p:spPr>
        <p:txBody>
          <a:bodyPr/>
          <a:lstStyle>
            <a:lvl1pPr>
              <a:defRPr sz="1200"/>
            </a:lvl1pPr>
            <a:lvl2pPr>
              <a:defRPr sz="1600"/>
            </a:lvl2pPr>
            <a:lvl4pPr marL="487668">
              <a:defRPr sz="1467">
                <a:solidFill>
                  <a:schemeClr val="accent5">
                    <a:lumMod val="50000"/>
                  </a:schemeClr>
                </a:solidFill>
              </a:defRPr>
            </a:lvl4pPr>
            <a:lvl5pPr marL="0" indent="0">
              <a:spcBef>
                <a:spcPts val="1067"/>
              </a:spcBef>
              <a:spcAft>
                <a:spcPts val="1067"/>
              </a:spcAft>
              <a:buNone/>
              <a:defRPr sz="2933">
                <a:gradFill>
                  <a:gsLst>
                    <a:gs pos="0">
                      <a:schemeClr val="accent3"/>
                    </a:gs>
                    <a:gs pos="100000">
                      <a:schemeClr val="accent2"/>
                    </a:gs>
                  </a:gsLst>
                  <a:lin ang="0" scaled="0"/>
                </a:gradFill>
              </a:defRPr>
            </a:lvl5pPr>
          </a:lstStyle>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67539" y="1280417"/>
            <a:ext cx="5486063" cy="390936"/>
          </a:xfrm>
          <a:prstGeom prst="rect">
            <a:avLst/>
          </a:prstGeom>
        </p:spPr>
        <p:txBody>
          <a:bodyPr anchor="b"/>
          <a:lstStyle>
            <a:lvl1pPr marL="0" indent="0">
              <a:buNone/>
              <a:defRPr sz="1867"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72201" y="1832838"/>
            <a:ext cx="5481401" cy="4356825"/>
          </a:xfrm>
          <a:prstGeom prst="rect">
            <a:avLst/>
          </a:prstGeom>
        </p:spPr>
        <p:txBody>
          <a:bodyPr/>
          <a:lstStyle>
            <a:lvl1pPr>
              <a:defRPr sz="1200"/>
            </a:lvl1pPr>
            <a:lvl2pPr>
              <a:defRPr sz="1600"/>
            </a:lvl2pPr>
            <a:lvl3pPr marL="231642" marR="0" indent="-228594" algn="l" defTabSz="914377" rtl="0" eaLnBrk="1" fontAlgn="auto" latinLnBrk="0" hangingPunct="1">
              <a:lnSpc>
                <a:spcPct val="90000"/>
              </a:lnSpc>
              <a:spcBef>
                <a:spcPts val="500"/>
              </a:spcBef>
              <a:spcAft>
                <a:spcPts val="0"/>
              </a:spcAft>
              <a:buClrTx/>
              <a:buSzTx/>
              <a:buFont typeface="Arial" panose="020B0604020202020204" pitchFamily="34" charset="0"/>
              <a:buChar char="•"/>
              <a:tabLst/>
              <a:defRPr/>
            </a:lvl3pPr>
            <a:lvl4pPr marL="487668" marR="0" indent="-228594" algn="l" defTabSz="914377" rtl="0" eaLnBrk="1" fontAlgn="auto" latinLnBrk="0" hangingPunct="1">
              <a:lnSpc>
                <a:spcPct val="90000"/>
              </a:lnSpc>
              <a:spcBef>
                <a:spcPts val="500"/>
              </a:spcBef>
              <a:spcAft>
                <a:spcPts val="0"/>
              </a:spcAft>
              <a:buClrTx/>
              <a:buSzTx/>
              <a:buFont typeface="Arial" panose="020B0604020202020204" pitchFamily="34" charset="0"/>
              <a:buChar char="•"/>
              <a:tabLst/>
              <a:defRPr sz="1467">
                <a:solidFill>
                  <a:schemeClr val="accent5">
                    <a:lumMod val="50000"/>
                  </a:schemeClr>
                </a:solidFill>
              </a:defRPr>
            </a:lvl4pPr>
          </a:lstStyle>
          <a:p>
            <a:pPr lvl="1"/>
            <a:r>
              <a:rPr lang="en-US"/>
              <a:t>Second level</a:t>
            </a:r>
          </a:p>
          <a:p>
            <a:pPr lvl="2"/>
            <a:r>
              <a:rPr lang="en-US"/>
              <a:t>Third level</a:t>
            </a:r>
          </a:p>
          <a:p>
            <a:pPr lvl="3"/>
            <a:r>
              <a:rPr lang="en-US"/>
              <a:t>Fourth level</a:t>
            </a:r>
          </a:p>
        </p:txBody>
      </p:sp>
      <p:sp>
        <p:nvSpPr>
          <p:cNvPr id="10" name="Slide Number Placeholder 5">
            <a:extLst>
              <a:ext uri="{FF2B5EF4-FFF2-40B4-BE49-F238E27FC236}">
                <a16:creationId xmlns:a16="http://schemas.microsoft.com/office/drawing/2014/main" id="{874C1809-FDA0-484D-9535-B1EEF9D310FD}"/>
              </a:ext>
            </a:extLst>
          </p:cNvPr>
          <p:cNvSpPr>
            <a:spLocks noGrp="1"/>
          </p:cNvSpPr>
          <p:nvPr>
            <p:ph type="sldNum" sz="quarter" idx="12"/>
          </p:nvPr>
        </p:nvSpPr>
        <p:spPr>
          <a:xfrm>
            <a:off x="11749435" y="6476956"/>
            <a:ext cx="262003" cy="292608"/>
          </a:xfrm>
          <a:prstGeom prst="rect">
            <a:avLst/>
          </a:prstGeom>
        </p:spPr>
        <p:txBody>
          <a:bodyPr/>
          <a:lstStyle>
            <a:lvl1pPr>
              <a:defRPr>
                <a:solidFill>
                  <a:schemeClr val="accent5">
                    <a:lumMod val="75000"/>
                  </a:schemeClr>
                </a:solidFill>
              </a:defRPr>
            </a:lvl1pPr>
          </a:lstStyle>
          <a:p>
            <a:fld id="{CA2F8752-D6A8-E54E-8287-719348A7B52B}" type="slidenum">
              <a:rPr lang="en-US" smtClean="0"/>
              <a:pPr/>
              <a:t>‹#›</a:t>
            </a:fld>
            <a:endParaRPr lang="en-US"/>
          </a:p>
        </p:txBody>
      </p:sp>
      <p:sp>
        <p:nvSpPr>
          <p:cNvPr id="12" name="Title 1">
            <a:extLst>
              <a:ext uri="{FF2B5EF4-FFF2-40B4-BE49-F238E27FC236}">
                <a16:creationId xmlns:a16="http://schemas.microsoft.com/office/drawing/2014/main" id="{237FC3A3-54EB-FF42-8506-B19B4E5E7E82}"/>
              </a:ext>
            </a:extLst>
          </p:cNvPr>
          <p:cNvSpPr>
            <a:spLocks noGrp="1"/>
          </p:cNvSpPr>
          <p:nvPr>
            <p:ph type="title"/>
          </p:nvPr>
        </p:nvSpPr>
        <p:spPr>
          <a:xfrm>
            <a:off x="538399" y="470092"/>
            <a:ext cx="11115204" cy="523033"/>
          </a:xfrm>
          <a:prstGeom prst="rect">
            <a:avLst/>
          </a:prstGeom>
        </p:spPr>
        <p:txBody>
          <a:bodyPr/>
          <a:lstStyle/>
          <a:p>
            <a:r>
              <a:rPr lang="en-US"/>
              <a:t>Click to edit Master title style</a:t>
            </a:r>
          </a:p>
        </p:txBody>
      </p:sp>
      <p:pic>
        <p:nvPicPr>
          <p:cNvPr id="13" name="Picture 12">
            <a:extLst>
              <a:ext uri="{FF2B5EF4-FFF2-40B4-BE49-F238E27FC236}">
                <a16:creationId xmlns:a16="http://schemas.microsoft.com/office/drawing/2014/main" id="{DB79A5C8-D480-634B-A21E-C5611C5CBD2B}"/>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rot="16200000">
            <a:off x="9050073" y="2498112"/>
            <a:ext cx="5640039" cy="643817"/>
          </a:xfrm>
          <a:prstGeom prst="rect">
            <a:avLst/>
          </a:prstGeom>
        </p:spPr>
      </p:pic>
    </p:spTree>
    <p:extLst>
      <p:ext uri="{BB962C8B-B14F-4D97-AF65-F5344CB8AC3E}">
        <p14:creationId xmlns:p14="http://schemas.microsoft.com/office/powerpoint/2010/main" val="21629740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5408427D-C423-B649-A132-BD35965E0D50}"/>
              </a:ext>
            </a:extLst>
          </p:cNvPr>
          <p:cNvSpPr>
            <a:spLocks noGrp="1"/>
          </p:cNvSpPr>
          <p:nvPr>
            <p:ph type="sldNum" sz="quarter" idx="12"/>
          </p:nvPr>
        </p:nvSpPr>
        <p:spPr>
          <a:xfrm>
            <a:off x="11749435" y="6476956"/>
            <a:ext cx="262003" cy="292608"/>
          </a:xfrm>
          <a:prstGeom prst="rect">
            <a:avLst/>
          </a:prstGeom>
        </p:spPr>
        <p:txBody>
          <a:bodyPr/>
          <a:lstStyle>
            <a:lvl1pPr>
              <a:defRPr>
                <a:solidFill>
                  <a:schemeClr val="accent5">
                    <a:lumMod val="75000"/>
                  </a:schemeClr>
                </a:solidFill>
              </a:defRPr>
            </a:lvl1pPr>
          </a:lstStyle>
          <a:p>
            <a:fld id="{CA2F8752-D6A8-E54E-8287-719348A7B52B}" type="slidenum">
              <a:rPr lang="en-US" smtClean="0"/>
              <a:pPr/>
              <a:t>‹#›</a:t>
            </a:fld>
            <a:endParaRPr lang="en-US"/>
          </a:p>
        </p:txBody>
      </p:sp>
      <p:sp>
        <p:nvSpPr>
          <p:cNvPr id="10" name="Title 1">
            <a:extLst>
              <a:ext uri="{FF2B5EF4-FFF2-40B4-BE49-F238E27FC236}">
                <a16:creationId xmlns:a16="http://schemas.microsoft.com/office/drawing/2014/main" id="{871AB83D-3AEE-DD48-B8BE-7B6CADC5A089}"/>
              </a:ext>
            </a:extLst>
          </p:cNvPr>
          <p:cNvSpPr>
            <a:spLocks noGrp="1"/>
          </p:cNvSpPr>
          <p:nvPr>
            <p:ph type="title"/>
          </p:nvPr>
        </p:nvSpPr>
        <p:spPr>
          <a:xfrm>
            <a:off x="538399" y="470092"/>
            <a:ext cx="11115204" cy="523033"/>
          </a:xfrm>
          <a:prstGeom prst="rect">
            <a:avLst/>
          </a:prstGeom>
        </p:spPr>
        <p:txBody>
          <a:bodyPr/>
          <a:lstStyle/>
          <a:p>
            <a:r>
              <a:rPr lang="en-US"/>
              <a:t>Click to edit Master title style</a:t>
            </a:r>
          </a:p>
        </p:txBody>
      </p:sp>
      <p:pic>
        <p:nvPicPr>
          <p:cNvPr id="12" name="Picture 11">
            <a:extLst>
              <a:ext uri="{FF2B5EF4-FFF2-40B4-BE49-F238E27FC236}">
                <a16:creationId xmlns:a16="http://schemas.microsoft.com/office/drawing/2014/main" id="{C596EB8A-0D79-944C-B794-08A0AEB79376}"/>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rot="5400000" flipH="1">
            <a:off x="-2498110" y="2498112"/>
            <a:ext cx="5640039" cy="643817"/>
          </a:xfrm>
          <a:prstGeom prst="rect">
            <a:avLst/>
          </a:prstGeom>
        </p:spPr>
      </p:pic>
    </p:spTree>
    <p:extLst>
      <p:ext uri="{BB962C8B-B14F-4D97-AF65-F5344CB8AC3E}">
        <p14:creationId xmlns:p14="http://schemas.microsoft.com/office/powerpoint/2010/main" val="31664056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ullet_Title only">
    <p:spTree>
      <p:nvGrpSpPr>
        <p:cNvPr id="1" name=""/>
        <p:cNvGrpSpPr/>
        <p:nvPr/>
      </p:nvGrpSpPr>
      <p:grpSpPr>
        <a:xfrm>
          <a:off x="0" y="0"/>
          <a:ext cx="0" cy="0"/>
          <a:chOff x="0" y="0"/>
          <a:chExt cx="0" cy="0"/>
        </a:xfrm>
      </p:grpSpPr>
      <p:sp>
        <p:nvSpPr>
          <p:cNvPr id="9" name="Title Placeholder 5">
            <a:extLst>
              <a:ext uri="{FF2B5EF4-FFF2-40B4-BE49-F238E27FC236}">
                <a16:creationId xmlns:a16="http://schemas.microsoft.com/office/drawing/2014/main" id="{95A72E53-8599-3E42-80E2-F6B154E067DC}"/>
              </a:ext>
            </a:extLst>
          </p:cNvPr>
          <p:cNvSpPr>
            <a:spLocks noGrp="1"/>
          </p:cNvSpPr>
          <p:nvPr>
            <p:ph type="title"/>
          </p:nvPr>
        </p:nvSpPr>
        <p:spPr bwMode="auto">
          <a:xfrm>
            <a:off x="583688" y="261565"/>
            <a:ext cx="11127317" cy="71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20" rIns="91424" bIns="0" numCol="1" anchor="b" anchorCtr="0" compatLnSpc="1">
            <a:prstTxWarp prst="textNoShape">
              <a:avLst/>
            </a:prstTxWarp>
          </a:bodyPr>
          <a:lstStyle/>
          <a:p>
            <a:pPr lvl="0"/>
            <a:r>
              <a:rPr lang="en-US"/>
              <a:t>Click to edit Master title style</a:t>
            </a:r>
            <a:endParaRPr lang="en-GB"/>
          </a:p>
        </p:txBody>
      </p:sp>
      <p:sp>
        <p:nvSpPr>
          <p:cNvPr id="10" name="Text Placeholder 2">
            <a:extLst>
              <a:ext uri="{FF2B5EF4-FFF2-40B4-BE49-F238E27FC236}">
                <a16:creationId xmlns:a16="http://schemas.microsoft.com/office/drawing/2014/main" id="{4C9D77CE-E9CA-F24E-9AAF-008745ABAE88}"/>
              </a:ext>
            </a:extLst>
          </p:cNvPr>
          <p:cNvSpPr>
            <a:spLocks noGrp="1"/>
          </p:cNvSpPr>
          <p:nvPr>
            <p:ph type="body" sz="quarter" idx="11" hasCustomPrompt="1"/>
          </p:nvPr>
        </p:nvSpPr>
        <p:spPr>
          <a:xfrm>
            <a:off x="583688" y="996928"/>
            <a:ext cx="11127317" cy="501649"/>
          </a:xfrm>
          <a:prstGeom prst="rect">
            <a:avLst/>
          </a:prstGeom>
        </p:spPr>
        <p:txBody>
          <a:bodyPr/>
          <a:lstStyle>
            <a:lvl1pPr marL="0" indent="0">
              <a:buNone/>
              <a:defRPr sz="2133">
                <a:solidFill>
                  <a:schemeClr val="accent1"/>
                </a:solidFill>
              </a:defRPr>
            </a:lvl1pPr>
            <a:lvl2pPr marL="190495" indent="0">
              <a:buNone/>
              <a:defRPr/>
            </a:lvl2pPr>
            <a:lvl3pPr marL="349241" indent="0">
              <a:buNone/>
              <a:defRPr/>
            </a:lvl3pPr>
            <a:lvl4pPr marL="444489" indent="0">
              <a:buNone/>
              <a:defRPr/>
            </a:lvl4pPr>
            <a:lvl5pPr marL="539736" indent="0">
              <a:buNone/>
              <a:defRPr/>
            </a:lvl5pPr>
          </a:lstStyle>
          <a:p>
            <a:pPr lvl="0"/>
            <a:r>
              <a:rPr lang="en-US"/>
              <a:t>Key Takeaway</a:t>
            </a:r>
          </a:p>
        </p:txBody>
      </p:sp>
    </p:spTree>
    <p:extLst>
      <p:ext uri="{BB962C8B-B14F-4D97-AF65-F5344CB8AC3E}">
        <p14:creationId xmlns:p14="http://schemas.microsoft.com/office/powerpoint/2010/main" val="157633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GB" noProof="0"/>
              <a:t>Click icon to add picture</a:t>
            </a:r>
            <a:endParaRPr lang="en-US" noProof="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GB"/>
              <a:t>Click to edit Master text styles</a:t>
            </a:r>
          </a:p>
        </p:txBody>
      </p:sp>
    </p:spTree>
    <p:extLst>
      <p:ext uri="{BB962C8B-B14F-4D97-AF65-F5344CB8AC3E}">
        <p14:creationId xmlns:p14="http://schemas.microsoft.com/office/powerpoint/2010/main" val="1599067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2977192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5" name="Rectangle 4"/>
          <p:cNvSpPr>
            <a:spLocks noChangeArrowheads="1"/>
          </p:cNvSpPr>
          <p:nvPr userDrawn="1"/>
        </p:nvSpPr>
        <p:spPr bwMode="ltGray">
          <a:xfrm>
            <a:off x="636906" y="6322204"/>
            <a:ext cx="4622389"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GB" noProof="0"/>
              <a:t>Click icon to add picture</a:t>
            </a:r>
            <a:endParaRPr lang="en-US" noProof="0"/>
          </a:p>
        </p:txBody>
      </p:sp>
      <p:sp>
        <p:nvSpPr>
          <p:cNvPr id="6" name="Rectangle 4"/>
          <p:cNvSpPr>
            <a:spLocks noChangeArrowheads="1"/>
          </p:cNvSpPr>
          <p:nvPr userDrawn="1"/>
        </p:nvSpPr>
        <p:spPr bwMode="ltGray">
          <a:xfrm>
            <a:off x="636906" y="6323876"/>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a:solidFill>
                  <a:schemeClr val="bg2"/>
                </a:solidFill>
                <a:latin typeface="+mn-lt"/>
                <a:ea typeface="+mn-ea"/>
                <a:cs typeface="CiscoSans Thin"/>
              </a:rPr>
              <a:t>© 2022  Cisco and/or its affiliates. All rights reserved.   Cisco Confidential</a:t>
            </a:r>
          </a:p>
        </p:txBody>
      </p:sp>
      <p:sp>
        <p:nvSpPr>
          <p:cNvPr id="7" name="Rectangle 7"/>
          <p:cNvSpPr>
            <a:spLocks noChangeArrowheads="1"/>
          </p:cNvSpPr>
          <p:nvPr userDrawn="1"/>
        </p:nvSpPr>
        <p:spPr bwMode="ltGray">
          <a:xfrm>
            <a:off x="11354277" y="6323876"/>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solidFill>
              <a:latin typeface="+mn-lt"/>
              <a:ea typeface="+mn-ea"/>
              <a:cs typeface="CiscoSans Thin"/>
            </a:endParaRPr>
          </a:p>
        </p:txBody>
      </p:sp>
    </p:spTree>
    <p:extLst>
      <p:ext uri="{BB962C8B-B14F-4D97-AF65-F5344CB8AC3E}">
        <p14:creationId xmlns:p14="http://schemas.microsoft.com/office/powerpoint/2010/main" val="1249306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theme" Target="../theme/theme2.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636906" y="6323876"/>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a:solidFill>
                  <a:schemeClr val="tx1">
                    <a:lumMod val="65000"/>
                  </a:schemeClr>
                </a:solidFill>
                <a:latin typeface="+mn-lt"/>
                <a:ea typeface="+mn-ea"/>
                <a:cs typeface="CiscoSans Thin"/>
              </a:rPr>
              <a:t>© 2022  Cisco and/or its affiliates. All rights reserved.   Cisco Confidential</a:t>
            </a:r>
          </a:p>
        </p:txBody>
      </p:sp>
      <p:sp>
        <p:nvSpPr>
          <p:cNvPr id="4" name="Rectangle 7"/>
          <p:cNvSpPr>
            <a:spLocks noChangeArrowheads="1"/>
          </p:cNvSpPr>
          <p:nvPr userDrawn="1"/>
        </p:nvSpPr>
        <p:spPr bwMode="ltGray">
          <a:xfrm>
            <a:off x="11354277" y="6323876"/>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305" rtl="0" fontAlgn="auto">
              <a:spcBef>
                <a:spcPts val="0"/>
              </a:spcBef>
              <a:spcAft>
                <a:spcPts val="0"/>
              </a:spcAft>
              <a:defRPr/>
            </a:pPr>
            <a:fld id="{6A1E46DC-7EF6-4EA2-B285-14272867D133}" type="slidenum">
              <a:rPr lang="en-US" sz="800" kern="1200" spc="27" baseline="0">
                <a:solidFill>
                  <a:schemeClr val="tx1">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tx1">
                  <a:lumMod val="65000"/>
                </a:schemeClr>
              </a:solidFill>
              <a:latin typeface="+mn-lt"/>
              <a:ea typeface="+mn-ea"/>
              <a:cs typeface="CiscoSans Thin"/>
            </a:endParaRPr>
          </a:p>
        </p:txBody>
      </p:sp>
    </p:spTree>
    <p:extLst>
      <p:ext uri="{BB962C8B-B14F-4D97-AF65-F5344CB8AC3E}">
        <p14:creationId xmlns:p14="http://schemas.microsoft.com/office/powerpoint/2010/main" val="3444745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23" r:id="rId28"/>
    <p:sldLayoutId id="2147483724" r:id="rId2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286358"/>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636906" y="6365619"/>
            <a:ext cx="4866271" cy="206025"/>
          </a:xfrm>
          <a:prstGeom prst="rect">
            <a:avLst/>
          </a:prstGeom>
          <a:noFill/>
          <a:ln w="9525">
            <a:noFill/>
            <a:miter lim="800000"/>
            <a:headEnd/>
            <a:tailEnd/>
          </a:ln>
          <a:effectLst/>
        </p:spPr>
        <p:txBody>
          <a:bodyPr wrap="square" lIns="82115" tIns="41056" rIns="82115" bIns="41056" anchor="b">
            <a:spAutoFit/>
          </a:bodyPr>
          <a:lstStyle/>
          <a:p>
            <a:pPr defTabSz="814285" fontAlgn="auto">
              <a:spcBef>
                <a:spcPts val="0"/>
              </a:spcBef>
              <a:spcAft>
                <a:spcPts val="0"/>
              </a:spcAft>
              <a:defRPr/>
            </a:pPr>
            <a:r>
              <a:rPr lang="en-US" sz="800" spc="27" baseline="0">
                <a:solidFill>
                  <a:schemeClr val="tx1">
                    <a:lumMod val="65000"/>
                  </a:schemeClr>
                </a:solidFill>
                <a:latin typeface="+mn-lt"/>
                <a:ea typeface="+mn-ea"/>
                <a:cs typeface="CiscoSans Thin"/>
              </a:rPr>
              <a:t>© 2021  Cisco and/or its affiliates. All rights reserved.   Cisco Confidential</a:t>
            </a:r>
          </a:p>
        </p:txBody>
      </p:sp>
      <p:sp>
        <p:nvSpPr>
          <p:cNvPr id="4" name="Rectangle 7"/>
          <p:cNvSpPr>
            <a:spLocks noChangeArrowheads="1"/>
          </p:cNvSpPr>
          <p:nvPr userDrawn="1"/>
        </p:nvSpPr>
        <p:spPr bwMode="ltGray">
          <a:xfrm>
            <a:off x="11354278" y="6323877"/>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285" rtl="0" fontAlgn="auto">
              <a:spcBef>
                <a:spcPts val="0"/>
              </a:spcBef>
              <a:spcAft>
                <a:spcPts val="0"/>
              </a:spcAft>
              <a:defRPr/>
            </a:pPr>
            <a:fld id="{6A1E46DC-7EF6-4EA2-B285-14272867D133}" type="slidenum">
              <a:rPr lang="en-US" sz="800" kern="1200" spc="27" baseline="0">
                <a:solidFill>
                  <a:schemeClr val="tx1">
                    <a:lumMod val="65000"/>
                  </a:schemeClr>
                </a:solidFill>
                <a:latin typeface="+mn-lt"/>
                <a:ea typeface="+mn-ea"/>
                <a:cs typeface="CiscoSans Thin"/>
              </a:rPr>
              <a:pPr algn="l" defTabSz="814285" rtl="0" fontAlgn="auto">
                <a:spcBef>
                  <a:spcPts val="0"/>
                </a:spcBef>
                <a:spcAft>
                  <a:spcPts val="0"/>
                </a:spcAft>
                <a:defRPr/>
              </a:pPr>
              <a:t>‹#›</a:t>
            </a:fld>
            <a:endParaRPr lang="en-US" sz="800" kern="1200" spc="27" baseline="0">
              <a:solidFill>
                <a:schemeClr val="tx1">
                  <a:lumMod val="65000"/>
                </a:schemeClr>
              </a:solidFill>
              <a:latin typeface="+mn-lt"/>
              <a:ea typeface="+mn-ea"/>
              <a:cs typeface="CiscoSans Thin"/>
            </a:endParaRPr>
          </a:p>
        </p:txBody>
      </p:sp>
    </p:spTree>
    <p:extLst>
      <p:ext uri="{BB962C8B-B14F-4D97-AF65-F5344CB8AC3E}">
        <p14:creationId xmlns:p14="http://schemas.microsoft.com/office/powerpoint/2010/main" val="39469720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39"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70"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40"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09"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278"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3" indent="-226473" algn="l" defTabSz="912239"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43" indent="-287851" algn="l" defTabSz="912239"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04" indent="-226473" algn="l" defTabSz="912239"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50" indent="-226473" algn="l" defTabSz="912239"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196" indent="-226473" algn="l" defTabSz="912239"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50" indent="-228582" algn="l" defTabSz="914324"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30" indent="-228552" algn="l" defTabSz="914324"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133" indent="0" algn="l" defTabSz="914324" rtl="0" eaLnBrk="1" latinLnBrk="0" hangingPunct="1">
        <a:spcBef>
          <a:spcPct val="20000"/>
        </a:spcBef>
        <a:buFont typeface="Arial" pitchFamily="34" charset="0"/>
        <a:buNone/>
        <a:defRPr sz="2000" kern="1200">
          <a:solidFill>
            <a:schemeClr val="tx1"/>
          </a:solidFill>
          <a:latin typeface="+mn-lt"/>
          <a:ea typeface="+mn-ea"/>
          <a:cs typeface="+mn-cs"/>
        </a:defRPr>
      </a:lvl8pPr>
      <a:lvl9pPr marL="388587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67" kern="1200">
          <a:solidFill>
            <a:schemeClr val="tx1"/>
          </a:solidFill>
          <a:latin typeface="+mn-lt"/>
          <a:ea typeface="+mn-ea"/>
          <a:cs typeface="+mn-cs"/>
        </a:defRPr>
      </a:lvl1pPr>
      <a:lvl2pPr marL="457159" algn="l" defTabSz="914324" rtl="0" eaLnBrk="1" latinLnBrk="0" hangingPunct="1">
        <a:defRPr sz="1867" kern="1200">
          <a:solidFill>
            <a:schemeClr val="tx1"/>
          </a:solidFill>
          <a:latin typeface="+mn-lt"/>
          <a:ea typeface="+mn-ea"/>
          <a:cs typeface="+mn-cs"/>
        </a:defRPr>
      </a:lvl2pPr>
      <a:lvl3pPr marL="914324" algn="l" defTabSz="914324" rtl="0" eaLnBrk="1" latinLnBrk="0" hangingPunct="1">
        <a:defRPr sz="1867" kern="1200">
          <a:solidFill>
            <a:schemeClr val="tx1"/>
          </a:solidFill>
          <a:latin typeface="+mn-lt"/>
          <a:ea typeface="+mn-ea"/>
          <a:cs typeface="+mn-cs"/>
        </a:defRPr>
      </a:lvl3pPr>
      <a:lvl4pPr marL="1371484" algn="l" defTabSz="914324" rtl="0" eaLnBrk="1" latinLnBrk="0" hangingPunct="1">
        <a:defRPr sz="1867" kern="1200">
          <a:solidFill>
            <a:schemeClr val="tx1"/>
          </a:solidFill>
          <a:latin typeface="+mn-lt"/>
          <a:ea typeface="+mn-ea"/>
          <a:cs typeface="+mn-cs"/>
        </a:defRPr>
      </a:lvl4pPr>
      <a:lvl5pPr marL="1828649" algn="l" defTabSz="914324" rtl="0" eaLnBrk="1" latinLnBrk="0" hangingPunct="1">
        <a:defRPr sz="1867" kern="1200">
          <a:solidFill>
            <a:schemeClr val="tx1"/>
          </a:solidFill>
          <a:latin typeface="+mn-lt"/>
          <a:ea typeface="+mn-ea"/>
          <a:cs typeface="+mn-cs"/>
        </a:defRPr>
      </a:lvl5pPr>
      <a:lvl6pPr marL="2285807" algn="l" defTabSz="914324" rtl="0" eaLnBrk="1" latinLnBrk="0" hangingPunct="1">
        <a:defRPr sz="1867" kern="1200">
          <a:solidFill>
            <a:schemeClr val="tx1"/>
          </a:solidFill>
          <a:latin typeface="+mn-lt"/>
          <a:ea typeface="+mn-ea"/>
          <a:cs typeface="+mn-cs"/>
        </a:defRPr>
      </a:lvl6pPr>
      <a:lvl7pPr marL="2742973" algn="l" defTabSz="914324" rtl="0" eaLnBrk="1" latinLnBrk="0" hangingPunct="1">
        <a:defRPr sz="1867" kern="1200">
          <a:solidFill>
            <a:schemeClr val="tx1"/>
          </a:solidFill>
          <a:latin typeface="+mn-lt"/>
          <a:ea typeface="+mn-ea"/>
          <a:cs typeface="+mn-cs"/>
        </a:defRPr>
      </a:lvl7pPr>
      <a:lvl8pPr marL="3200133" algn="l" defTabSz="914324" rtl="0" eaLnBrk="1" latinLnBrk="0" hangingPunct="1">
        <a:defRPr sz="1867" kern="1200">
          <a:solidFill>
            <a:schemeClr val="tx1"/>
          </a:solidFill>
          <a:latin typeface="+mn-lt"/>
          <a:ea typeface="+mn-ea"/>
          <a:cs typeface="+mn-cs"/>
        </a:defRPr>
      </a:lvl8pPr>
      <a:lvl9pPr marL="3657298" algn="l" defTabSz="914324"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411">
          <p15:clr>
            <a:srgbClr val="F26B43"/>
          </p15:clr>
        </p15:guide>
        <p15:guide id="3" pos="7269">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community.cisco.com/"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3.svg"/><Relationship Id="rId5" Type="http://schemas.openxmlformats.org/officeDocument/2006/relationships/image" Target="../media/image66.png"/><Relationship Id="rId4" Type="http://schemas.openxmlformats.org/officeDocument/2006/relationships/image" Target="../media/image65.jpe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11" Type="http://schemas.microsoft.com/office/2007/relationships/hdphoto" Target="../media/hdphoto1.wdp"/><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18" Type="http://schemas.openxmlformats.org/officeDocument/2006/relationships/image" Target="../media/image33.png"/><Relationship Id="rId26"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5.wdp"/><Relationship Id="rId25"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42.xml"/><Relationship Id="rId6" Type="http://schemas.openxmlformats.org/officeDocument/2006/relationships/image" Target="../media/image24.png"/><Relationship Id="rId11" Type="http://schemas.openxmlformats.org/officeDocument/2006/relationships/image" Target="../media/image28.png"/><Relationship Id="rId24" Type="http://schemas.microsoft.com/office/2007/relationships/hdphoto" Target="../media/hdphoto7.wdp"/><Relationship Id="rId5" Type="http://schemas.microsoft.com/office/2007/relationships/hdphoto" Target="../media/hdphoto2.wdp"/><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image" Target="../media/image27.png"/><Relationship Id="rId19" Type="http://schemas.microsoft.com/office/2007/relationships/hdphoto" Target="../media/hdphoto6.wdp"/><Relationship Id="rId4" Type="http://schemas.openxmlformats.org/officeDocument/2006/relationships/image" Target="../media/image23.png"/><Relationship Id="rId9" Type="http://schemas.microsoft.com/office/2007/relationships/hdphoto" Target="../media/hdphoto3.wdp"/><Relationship Id="rId14" Type="http://schemas.openxmlformats.org/officeDocument/2006/relationships/image" Target="../media/image30.png"/><Relationship Id="rId22" Type="http://schemas.microsoft.com/office/2007/relationships/hdphoto" Target="../media/hdphoto1.wdp"/><Relationship Id="rId27" Type="http://schemas.microsoft.com/office/2007/relationships/hdphoto" Target="../media/hdphoto8.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8.png"/><Relationship Id="rId7" Type="http://schemas.microsoft.com/office/2007/relationships/hdphoto" Target="../media/hdphoto2.wdp"/><Relationship Id="rId12" Type="http://schemas.microsoft.com/office/2007/relationships/hdphoto" Target="../media/hdphoto9.wdp"/><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 Id="rId14" Type="http://schemas.microsoft.com/office/2007/relationships/hdphoto" Target="../media/hdphoto10.wdp"/></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2.tiff"/><Relationship Id="rId5" Type="http://schemas.openxmlformats.org/officeDocument/2006/relationships/image" Target="../media/image47.png"/><Relationship Id="rId15" Type="http://schemas.openxmlformats.org/officeDocument/2006/relationships/image" Target="../media/image55.png"/><Relationship Id="rId10" Type="http://schemas.microsoft.com/office/2007/relationships/hdphoto" Target="../media/hdphoto11.wdp"/><Relationship Id="rId4" Type="http://schemas.openxmlformats.org/officeDocument/2006/relationships/slide" Target="slide1.xml"/><Relationship Id="rId9" Type="http://schemas.openxmlformats.org/officeDocument/2006/relationships/image" Target="../media/image51.png"/><Relationship Id="rId1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85E0E-AA85-524B-B6AA-8247D8D8E2A5}"/>
              </a:ext>
            </a:extLst>
          </p:cNvPr>
          <p:cNvSpPr>
            <a:spLocks noGrp="1"/>
          </p:cNvSpPr>
          <p:nvPr>
            <p:ph type="ctrTitle"/>
          </p:nvPr>
        </p:nvSpPr>
        <p:spPr>
          <a:xfrm>
            <a:off x="370464" y="2184231"/>
            <a:ext cx="11708122" cy="4373803"/>
          </a:xfrm>
        </p:spPr>
        <p:txBody>
          <a:bodyPr/>
          <a:lstStyle/>
          <a:p>
            <a:r>
              <a:rPr lang="en-US" sz="4400" dirty="0"/>
              <a:t>Cloud Native Operations </a:t>
            </a:r>
            <a:br>
              <a:rPr lang="en-US" sz="4400" dirty="0"/>
            </a:br>
            <a:r>
              <a:rPr lang="en-US" sz="4400" dirty="0"/>
              <a:t>(Kubernetes, Service Mesh and Workload Engine)</a:t>
            </a:r>
            <a:br>
              <a:rPr lang="en-US" dirty="0"/>
            </a:br>
            <a:br>
              <a:rPr lang="en-US" dirty="0"/>
            </a:br>
            <a:r>
              <a:rPr lang="en-US" sz="2400" dirty="0"/>
              <a:t>FY22 Q3 CISG-SEVT </a:t>
            </a:r>
            <a:br>
              <a:rPr lang="en-US" sz="2400" dirty="0"/>
            </a:br>
            <a:r>
              <a:rPr lang="en-US" sz="2400" dirty="0"/>
              <a:t>March 15, 2022</a:t>
            </a:r>
            <a:br>
              <a:rPr lang="en-US" dirty="0"/>
            </a:br>
            <a:endParaRPr lang="en-US" dirty="0"/>
          </a:p>
        </p:txBody>
      </p:sp>
    </p:spTree>
    <p:extLst>
      <p:ext uri="{BB962C8B-B14F-4D97-AF65-F5344CB8AC3E}">
        <p14:creationId xmlns:p14="http://schemas.microsoft.com/office/powerpoint/2010/main" val="3853265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1D50182C-3BD9-474D-8804-99813373FC3A}"/>
              </a:ext>
            </a:extLst>
          </p:cNvPr>
          <p:cNvSpPr/>
          <p:nvPr/>
        </p:nvSpPr>
        <p:spPr>
          <a:xfrm>
            <a:off x="8042812" y="2149849"/>
            <a:ext cx="3172595" cy="3979868"/>
          </a:xfrm>
          <a:prstGeom prst="roundRect">
            <a:avLst>
              <a:gd name="adj" fmla="val 8711"/>
            </a:avLst>
          </a:prstGeom>
          <a:solidFill>
            <a:schemeClr val="tx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87" name="Rounded Rectangle 86">
            <a:extLst>
              <a:ext uri="{FF2B5EF4-FFF2-40B4-BE49-F238E27FC236}">
                <a16:creationId xmlns:a16="http://schemas.microsoft.com/office/drawing/2014/main" id="{E924085F-AE69-644C-81C6-61C111958111}"/>
              </a:ext>
            </a:extLst>
          </p:cNvPr>
          <p:cNvSpPr/>
          <p:nvPr/>
        </p:nvSpPr>
        <p:spPr>
          <a:xfrm>
            <a:off x="565666" y="2199473"/>
            <a:ext cx="3173215" cy="3930244"/>
          </a:xfrm>
          <a:prstGeom prst="roundRect">
            <a:avLst>
              <a:gd name="adj" fmla="val 8711"/>
            </a:avLst>
          </a:pr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90" name="Round Same Side Corner Rectangle 89">
            <a:extLst>
              <a:ext uri="{FF2B5EF4-FFF2-40B4-BE49-F238E27FC236}">
                <a16:creationId xmlns:a16="http://schemas.microsoft.com/office/drawing/2014/main" id="{C7240971-82E5-564A-9126-868575254717}"/>
              </a:ext>
            </a:extLst>
          </p:cNvPr>
          <p:cNvSpPr/>
          <p:nvPr/>
        </p:nvSpPr>
        <p:spPr>
          <a:xfrm>
            <a:off x="565666" y="1857108"/>
            <a:ext cx="3173215" cy="600475"/>
          </a:xfrm>
          <a:prstGeom prst="round2SameRect">
            <a:avLst>
              <a:gd name="adj1" fmla="val 40446"/>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8" name="Title 7"/>
          <p:cNvSpPr>
            <a:spLocks noGrp="1"/>
          </p:cNvSpPr>
          <p:nvPr>
            <p:ph type="title"/>
          </p:nvPr>
        </p:nvSpPr>
        <p:spPr/>
        <p:txBody>
          <a:bodyPr/>
          <a:lstStyle/>
          <a:p>
            <a:r>
              <a:rPr lang="en-US" sz="3200" dirty="0">
                <a:latin typeface="+mn-lt"/>
              </a:rPr>
              <a:t>IKS Roadmap (key items)</a:t>
            </a:r>
          </a:p>
        </p:txBody>
      </p:sp>
      <p:sp>
        <p:nvSpPr>
          <p:cNvPr id="61" name="Shape 1123">
            <a:extLst>
              <a:ext uri="{FF2B5EF4-FFF2-40B4-BE49-F238E27FC236}">
                <a16:creationId xmlns:a16="http://schemas.microsoft.com/office/drawing/2014/main" id="{39C464FA-27A1-4EB4-985B-C48276AFE7FC}"/>
              </a:ext>
            </a:extLst>
          </p:cNvPr>
          <p:cNvSpPr txBox="1"/>
          <p:nvPr/>
        </p:nvSpPr>
        <p:spPr>
          <a:xfrm>
            <a:off x="482088" y="2702382"/>
            <a:ext cx="3256792" cy="2462213"/>
          </a:xfrm>
          <a:prstGeom prst="rect">
            <a:avLst/>
          </a:prstGeom>
          <a:noFill/>
          <a:ln>
            <a:noFill/>
          </a:ln>
        </p:spPr>
        <p:txBody>
          <a:bodyPr wrap="square" lIns="243840" tIns="60960" rIns="243840" bIns="60960" anchor="t" anchorCtr="0">
            <a:spAutoFit/>
          </a:bodyPr>
          <a:lstStyle/>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Service Mesh Manager </a:t>
            </a:r>
            <a:r>
              <a:rPr kumimoji="0" lang="en-GB" sz="1000" b="0" i="0" u="none" strike="noStrike" kern="1200" cap="none" spc="0" normalizeH="0" baseline="0" noProof="0" dirty="0">
                <a:ln>
                  <a:noFill/>
                </a:ln>
                <a:solidFill>
                  <a:srgbClr val="FFFFFF"/>
                </a:solidFill>
                <a:effectLst/>
                <a:uLnTx/>
                <a:uFillTx/>
                <a:latin typeface="CiscoSansTT ExtraLight"/>
                <a:ea typeface="+mn-ea"/>
                <a:cs typeface="+mn-cs"/>
              </a:rPr>
              <a:t>(available)</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IKS on Workload Engine </a:t>
            </a:r>
            <a:r>
              <a:rPr kumimoji="0" lang="en-GB" sz="1000" b="0" i="0" u="none" strike="noStrike" kern="1200" cap="none" spc="0" normalizeH="0" baseline="0" noProof="0" dirty="0">
                <a:ln>
                  <a:noFill/>
                </a:ln>
                <a:solidFill>
                  <a:srgbClr val="FFFFFF"/>
                </a:solidFill>
                <a:effectLst/>
                <a:uLnTx/>
                <a:uFillTx/>
                <a:latin typeface="CiscoSansTT ExtraLight"/>
                <a:ea typeface="+mn-ea"/>
                <a:cs typeface="+mn-cs"/>
              </a:rPr>
              <a:t>(available)</a:t>
            </a:r>
            <a:endParaRPr kumimoji="0" lang="en-GB" sz="1600" b="0" i="0" u="none" strike="noStrike" kern="1200" cap="none" spc="0" normalizeH="0" baseline="0" noProof="0" dirty="0">
              <a:ln>
                <a:noFill/>
              </a:ln>
              <a:solidFill>
                <a:srgbClr val="FFFFFF"/>
              </a:solidFill>
              <a:effectLst/>
              <a:uLnTx/>
              <a:uFillTx/>
              <a:latin typeface="CiscoSansTT ExtraLight"/>
              <a:ea typeface="+mn-ea"/>
              <a:cs typeface="+mn-cs"/>
            </a:endParaRP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K8s 1.20 &amp; 1.21</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err="1">
                <a:ln>
                  <a:noFill/>
                </a:ln>
                <a:solidFill>
                  <a:srgbClr val="FFFFFF"/>
                </a:solidFill>
                <a:effectLst/>
                <a:uLnTx/>
                <a:uFillTx/>
                <a:latin typeface="CiscoSansTT ExtraLight"/>
                <a:ea typeface="+mn-ea"/>
                <a:cs typeface="+mn-cs"/>
              </a:rPr>
              <a:t>ContainerD</a:t>
            </a:r>
            <a:endParaRPr kumimoji="0" lang="en-GB" sz="1600" b="0" i="0" u="none" strike="noStrike" kern="1200" cap="none" spc="0" normalizeH="0" baseline="0" noProof="0" dirty="0">
              <a:ln>
                <a:noFill/>
              </a:ln>
              <a:solidFill>
                <a:srgbClr val="FFFFFF"/>
              </a:solidFill>
              <a:effectLst/>
              <a:uLnTx/>
              <a:uFillTx/>
              <a:latin typeface="CiscoSansTT ExtraLight"/>
              <a:ea typeface="+mn-ea"/>
              <a:cs typeface="+mn-cs"/>
            </a:endParaRP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p:txBody>
      </p:sp>
      <p:sp>
        <p:nvSpPr>
          <p:cNvPr id="2" name="Rectangle 1">
            <a:extLst>
              <a:ext uri="{FF2B5EF4-FFF2-40B4-BE49-F238E27FC236}">
                <a16:creationId xmlns:a16="http://schemas.microsoft.com/office/drawing/2014/main" id="{61EB7C7D-F590-4D73-86EB-2C9D16D7F583}"/>
              </a:ext>
            </a:extLst>
          </p:cNvPr>
          <p:cNvSpPr/>
          <p:nvPr/>
        </p:nvSpPr>
        <p:spPr>
          <a:xfrm>
            <a:off x="305309" y="1932875"/>
            <a:ext cx="3433572" cy="420564"/>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rPr>
              <a:t>Q1CY2022 </a:t>
            </a:r>
            <a:endParaRPr kumimoji="0" lang="en-GB" sz="2133"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82" name="Rounded Rectangle 81">
            <a:extLst>
              <a:ext uri="{FF2B5EF4-FFF2-40B4-BE49-F238E27FC236}">
                <a16:creationId xmlns:a16="http://schemas.microsoft.com/office/drawing/2014/main" id="{803AC262-289B-A14F-A98D-A9517F66FDBF}"/>
              </a:ext>
            </a:extLst>
          </p:cNvPr>
          <p:cNvSpPr/>
          <p:nvPr/>
        </p:nvSpPr>
        <p:spPr>
          <a:xfrm>
            <a:off x="4321779" y="2066173"/>
            <a:ext cx="3187552" cy="4063544"/>
          </a:xfrm>
          <a:prstGeom prst="roundRect">
            <a:avLst>
              <a:gd name="adj" fmla="val 8711"/>
            </a:avLst>
          </a:prstGeom>
          <a:solidFill>
            <a:schemeClr val="tx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1" name="Round Same Side Corner Rectangle 10">
            <a:extLst>
              <a:ext uri="{FF2B5EF4-FFF2-40B4-BE49-F238E27FC236}">
                <a16:creationId xmlns:a16="http://schemas.microsoft.com/office/drawing/2014/main" id="{00BEF27D-A8EC-9141-B96A-51B769DCDEC2}"/>
              </a:ext>
            </a:extLst>
          </p:cNvPr>
          <p:cNvSpPr/>
          <p:nvPr/>
        </p:nvSpPr>
        <p:spPr>
          <a:xfrm>
            <a:off x="4336117" y="1899235"/>
            <a:ext cx="3173215" cy="600475"/>
          </a:xfrm>
          <a:prstGeom prst="round2SameRect">
            <a:avLst>
              <a:gd name="adj1" fmla="val 40446"/>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2" name="Shape 1123">
            <a:extLst>
              <a:ext uri="{FF2B5EF4-FFF2-40B4-BE49-F238E27FC236}">
                <a16:creationId xmlns:a16="http://schemas.microsoft.com/office/drawing/2014/main" id="{8DA361BA-BF7A-4146-9075-94768DEFF37E}"/>
              </a:ext>
            </a:extLst>
          </p:cNvPr>
          <p:cNvSpPr txBox="1"/>
          <p:nvPr/>
        </p:nvSpPr>
        <p:spPr>
          <a:xfrm>
            <a:off x="4252539" y="2744509"/>
            <a:ext cx="3256792" cy="2462213"/>
          </a:xfrm>
          <a:prstGeom prst="rect">
            <a:avLst/>
          </a:prstGeom>
          <a:noFill/>
          <a:ln>
            <a:noFill/>
          </a:ln>
        </p:spPr>
        <p:txBody>
          <a:bodyPr wrap="square" lIns="243840" tIns="60960" rIns="243840" bIns="60960" anchor="t" anchorCtr="0">
            <a:spAutoFit/>
          </a:bodyPr>
          <a:lstStyle/>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IKS Private Appliance</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Public Cloud Attached Clusters</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K8s OIDC Provider Support</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K8s 1.22 &amp; 1.23</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GPU Enabled Clusters </a:t>
            </a:r>
            <a:r>
              <a:rPr kumimoji="0" lang="en-GB" sz="1000" b="0" i="0" u="none" strike="noStrike" kern="1200" cap="none" spc="0" normalizeH="0" baseline="0" noProof="0" dirty="0">
                <a:ln>
                  <a:noFill/>
                </a:ln>
                <a:solidFill>
                  <a:srgbClr val="FFFFFF"/>
                </a:solidFill>
                <a:effectLst/>
                <a:uLnTx/>
                <a:uFillTx/>
                <a:latin typeface="CiscoSansTT ExtraLight"/>
                <a:ea typeface="+mn-ea"/>
                <a:cs typeface="+mn-cs"/>
              </a:rPr>
              <a:t>(Passthrough)</a:t>
            </a: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p:txBody>
      </p:sp>
      <p:sp>
        <p:nvSpPr>
          <p:cNvPr id="13" name="Rectangle 12">
            <a:extLst>
              <a:ext uri="{FF2B5EF4-FFF2-40B4-BE49-F238E27FC236}">
                <a16:creationId xmlns:a16="http://schemas.microsoft.com/office/drawing/2014/main" id="{33EEC4FA-E755-2243-8DE8-8C12BB44D869}"/>
              </a:ext>
            </a:extLst>
          </p:cNvPr>
          <p:cNvSpPr/>
          <p:nvPr/>
        </p:nvSpPr>
        <p:spPr>
          <a:xfrm>
            <a:off x="4164149" y="1979649"/>
            <a:ext cx="3433572" cy="420564"/>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Q2CY2022 </a:t>
            </a:r>
            <a:endParaRPr kumimoji="0" lang="en-GB" sz="2133"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4" name="Round Same Side Corner Rectangle 13">
            <a:extLst>
              <a:ext uri="{FF2B5EF4-FFF2-40B4-BE49-F238E27FC236}">
                <a16:creationId xmlns:a16="http://schemas.microsoft.com/office/drawing/2014/main" id="{30DEBFA2-2E59-1449-81CF-A5E29B9F8837}"/>
              </a:ext>
            </a:extLst>
          </p:cNvPr>
          <p:cNvSpPr/>
          <p:nvPr/>
        </p:nvSpPr>
        <p:spPr>
          <a:xfrm>
            <a:off x="8042191" y="1899235"/>
            <a:ext cx="3173215" cy="600475"/>
          </a:xfrm>
          <a:prstGeom prst="round2SameRect">
            <a:avLst>
              <a:gd name="adj1" fmla="val 40446"/>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5" name="Shape 1123">
            <a:extLst>
              <a:ext uri="{FF2B5EF4-FFF2-40B4-BE49-F238E27FC236}">
                <a16:creationId xmlns:a16="http://schemas.microsoft.com/office/drawing/2014/main" id="{9BC06F46-DF2E-864A-94D8-7A5A4A6BA53F}"/>
              </a:ext>
            </a:extLst>
          </p:cNvPr>
          <p:cNvSpPr txBox="1"/>
          <p:nvPr/>
        </p:nvSpPr>
        <p:spPr>
          <a:xfrm>
            <a:off x="7958613" y="2744508"/>
            <a:ext cx="3256792" cy="2811026"/>
          </a:xfrm>
          <a:prstGeom prst="rect">
            <a:avLst/>
          </a:prstGeom>
          <a:noFill/>
          <a:ln>
            <a:noFill/>
          </a:ln>
        </p:spPr>
        <p:txBody>
          <a:bodyPr wrap="square" lIns="243840" tIns="60960" rIns="243840" bIns="60960" anchor="t" anchorCtr="0">
            <a:spAutoFit/>
          </a:bodyPr>
          <a:lstStyle/>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SMM Multi-cluster</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Helm CD Operator</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IKS on Bare Metal</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600" b="0" i="0" u="none" strike="noStrike" kern="1200" cap="none" spc="0" normalizeH="0" baseline="0" noProof="0" dirty="0" err="1">
                <a:ln>
                  <a:noFill/>
                </a:ln>
                <a:solidFill>
                  <a:srgbClr val="FFFFFF"/>
                </a:solidFill>
                <a:effectLst/>
                <a:uLnTx/>
                <a:uFillTx/>
                <a:latin typeface="CiscoSansTT ExtraLight"/>
                <a:ea typeface="+mn-ea"/>
                <a:cs typeface="+mn-cs"/>
              </a:rPr>
              <a:t>vGPU</a:t>
            </a:r>
            <a:r>
              <a:rPr kumimoji="0" lang="en-GB" sz="1600" b="0" i="0" u="none" strike="noStrike" kern="1200" cap="none" spc="0" normalizeH="0" baseline="0" noProof="0" dirty="0">
                <a:ln>
                  <a:noFill/>
                </a:ln>
                <a:solidFill>
                  <a:srgbClr val="FFFFFF"/>
                </a:solidFill>
                <a:effectLst/>
                <a:uLnTx/>
                <a:uFillTx/>
                <a:latin typeface="CiscoSansTT ExtraLight"/>
                <a:ea typeface="+mn-ea"/>
                <a:cs typeface="+mn-cs"/>
              </a:rPr>
              <a:t> Enabled Cluster</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mn-cs"/>
            </a:endParaRP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iscoSansTT ExtraLight"/>
              <a:ea typeface="+mn-ea"/>
              <a:cs typeface="CiscoSansTT Light" panose="020B0503020201020303" pitchFamily="34" charset="0"/>
            </a:endParaRPr>
          </a:p>
        </p:txBody>
      </p:sp>
      <p:sp>
        <p:nvSpPr>
          <p:cNvPr id="16" name="Rectangle 15">
            <a:extLst>
              <a:ext uri="{FF2B5EF4-FFF2-40B4-BE49-F238E27FC236}">
                <a16:creationId xmlns:a16="http://schemas.microsoft.com/office/drawing/2014/main" id="{94A41A20-D0F2-E348-8A68-2269A7980B75}"/>
              </a:ext>
            </a:extLst>
          </p:cNvPr>
          <p:cNvSpPr/>
          <p:nvPr/>
        </p:nvSpPr>
        <p:spPr>
          <a:xfrm>
            <a:off x="7870223" y="1979649"/>
            <a:ext cx="3433572" cy="420564"/>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Q3CY2022 </a:t>
            </a:r>
            <a:endParaRPr kumimoji="0" lang="en-GB" sz="2133" b="0" i="0" u="none" strike="noStrike" kern="1200" cap="none" spc="0" normalizeH="0" baseline="0" noProof="0">
              <a:ln>
                <a:noFill/>
              </a:ln>
              <a:solidFill>
                <a:srgbClr val="FFFFFF"/>
              </a:solidFill>
              <a:effectLst/>
              <a:uLnTx/>
              <a:uFillTx/>
              <a:latin typeface="CiscoSansTT ExtraLight"/>
              <a:ea typeface="+mn-ea"/>
              <a:cs typeface="+mn-cs"/>
            </a:endParaRPr>
          </a:p>
        </p:txBody>
      </p:sp>
    </p:spTree>
    <p:extLst>
      <p:ext uri="{BB962C8B-B14F-4D97-AF65-F5344CB8AC3E}">
        <p14:creationId xmlns:p14="http://schemas.microsoft.com/office/powerpoint/2010/main" val="280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a:extLst>
              <a:ext uri="{FF2B5EF4-FFF2-40B4-BE49-F238E27FC236}">
                <a16:creationId xmlns:a16="http://schemas.microsoft.com/office/drawing/2014/main" id="{E924085F-AE69-644C-81C6-61C111958111}"/>
              </a:ext>
            </a:extLst>
          </p:cNvPr>
          <p:cNvSpPr/>
          <p:nvPr/>
        </p:nvSpPr>
        <p:spPr>
          <a:xfrm>
            <a:off x="1853462" y="1616919"/>
            <a:ext cx="3173215" cy="4567520"/>
          </a:xfrm>
          <a:prstGeom prst="roundRect">
            <a:avLst>
              <a:gd name="adj" fmla="val 8711"/>
            </a:avLst>
          </a:pr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90" name="Round Same Side Corner Rectangle 89">
            <a:extLst>
              <a:ext uri="{FF2B5EF4-FFF2-40B4-BE49-F238E27FC236}">
                <a16:creationId xmlns:a16="http://schemas.microsoft.com/office/drawing/2014/main" id="{C7240971-82E5-564A-9126-868575254717}"/>
              </a:ext>
            </a:extLst>
          </p:cNvPr>
          <p:cNvSpPr/>
          <p:nvPr/>
        </p:nvSpPr>
        <p:spPr>
          <a:xfrm>
            <a:off x="1839123" y="1310837"/>
            <a:ext cx="3173215" cy="600475"/>
          </a:xfrm>
          <a:prstGeom prst="round2SameRect">
            <a:avLst>
              <a:gd name="adj1" fmla="val 40446"/>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8" name="Title 7"/>
          <p:cNvSpPr>
            <a:spLocks noGrp="1"/>
          </p:cNvSpPr>
          <p:nvPr>
            <p:ph type="title"/>
          </p:nvPr>
        </p:nvSpPr>
        <p:spPr/>
        <p:txBody>
          <a:bodyPr/>
          <a:lstStyle/>
          <a:p>
            <a:r>
              <a:rPr lang="en-US" sz="3200">
                <a:latin typeface="+mn-lt"/>
              </a:rPr>
              <a:t>IWE Roadmap</a:t>
            </a:r>
          </a:p>
        </p:txBody>
      </p:sp>
      <p:sp>
        <p:nvSpPr>
          <p:cNvPr id="61" name="Shape 1123">
            <a:extLst>
              <a:ext uri="{FF2B5EF4-FFF2-40B4-BE49-F238E27FC236}">
                <a16:creationId xmlns:a16="http://schemas.microsoft.com/office/drawing/2014/main" id="{39C464FA-27A1-4EB4-985B-C48276AFE7FC}"/>
              </a:ext>
            </a:extLst>
          </p:cNvPr>
          <p:cNvSpPr txBox="1"/>
          <p:nvPr/>
        </p:nvSpPr>
        <p:spPr>
          <a:xfrm>
            <a:off x="1701288" y="2177909"/>
            <a:ext cx="3256792" cy="3200428"/>
          </a:xfrm>
          <a:prstGeom prst="rect">
            <a:avLst/>
          </a:prstGeom>
          <a:noFill/>
          <a:ln>
            <a:noFill/>
          </a:ln>
        </p:spPr>
        <p:txBody>
          <a:bodyPr wrap="square" lIns="243840" tIns="60960" rIns="243840" bIns="60960" anchor="t" anchorCtr="0">
            <a:spAutoFit/>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600" b="1" i="0" u="sng" strike="noStrike" kern="1200" cap="none" spc="0" normalizeH="0" baseline="0" noProof="0">
                <a:ln>
                  <a:noFill/>
                </a:ln>
                <a:solidFill>
                  <a:srgbClr val="FFFFFF"/>
                </a:solidFill>
                <a:effectLst/>
                <a:uLnTx/>
                <a:uFillTx/>
                <a:latin typeface="CiscoSansTT ExtraLight"/>
                <a:ea typeface="+mn-ea"/>
                <a:cs typeface="+mn-cs"/>
              </a:rPr>
              <a:t>Hardware/Form Factor</a:t>
            </a:r>
            <a:br>
              <a:rPr kumimoji="0" lang="en-US" sz="1600" b="1" i="0" u="sng" strike="noStrike" kern="1200" cap="none" spc="0" normalizeH="0" baseline="0" noProof="0">
                <a:ln>
                  <a:noFill/>
                </a:ln>
                <a:solidFill>
                  <a:srgbClr val="FFFFFF"/>
                </a:solidFill>
                <a:effectLst/>
                <a:uLnTx/>
                <a:uFillTx/>
                <a:latin typeface="CiscoSansTT ExtraLight"/>
                <a:ea typeface="+mn-ea"/>
                <a:cs typeface="+mn-cs"/>
              </a:rPr>
            </a:br>
            <a: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HX M5 Hybrid</a:t>
            </a:r>
            <a:b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br>
            <a: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UCS M6</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600" b="1" i="0" u="sng" strike="noStrike" kern="1200" cap="none" spc="0" normalizeH="0" baseline="0" noProof="0">
                <a:ln>
                  <a:noFill/>
                </a:ln>
                <a:solidFill>
                  <a:srgbClr val="FFFFFF"/>
                </a:solidFill>
                <a:effectLst/>
                <a:uLnTx/>
                <a:uFillTx/>
                <a:latin typeface="CiscoSansTT ExtraLight"/>
                <a:ea typeface="+mn-ea"/>
                <a:cs typeface="+mn-cs"/>
              </a:rPr>
              <a:t>Lifecycle management: </a:t>
            </a:r>
            <a: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Foundation for Automated </a:t>
            </a:r>
            <a:b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br>
            <a: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software upgrade</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600" b="1" i="0" u="sng" strike="noStrike" kern="1200" cap="none" spc="0" normalizeH="0" baseline="0" noProof="0">
                <a:ln>
                  <a:noFill/>
                </a:ln>
                <a:solidFill>
                  <a:srgbClr val="FFFFFF"/>
                </a:solidFill>
                <a:effectLst/>
                <a:uLnTx/>
                <a:uFillTx/>
                <a:latin typeface="CiscoSansTT ExtraLight"/>
                <a:ea typeface="+mn-ea"/>
                <a:cs typeface="+mn-cs"/>
              </a:rPr>
              <a:t>Storage: </a:t>
            </a:r>
            <a:br>
              <a:rPr kumimoji="0" lang="en-US" sz="1600" b="1" i="0" u="sng" strike="noStrike" kern="1200" cap="none" spc="0" normalizeH="0" baseline="0" noProof="0">
                <a:ln>
                  <a:noFill/>
                </a:ln>
                <a:solidFill>
                  <a:srgbClr val="FFFFFF"/>
                </a:solidFill>
                <a:effectLst/>
                <a:uLnTx/>
                <a:uFillTx/>
                <a:latin typeface="CiscoSansTT ExtraLight"/>
                <a:ea typeface="+mn-ea"/>
                <a:cs typeface="+mn-cs"/>
              </a:rPr>
            </a:br>
            <a:r>
              <a:rPr kumimoji="0" lang="en-GB" sz="13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HXDP 5.0</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GB" sz="1600" b="1" i="0" u="sng"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Operations: </a:t>
            </a:r>
            <a:r>
              <a:rPr kumimoji="0" lang="en-US" sz="1600" b="1" i="0" u="sng" strike="noStrike" kern="1200" cap="none" spc="0" normalizeH="0" baseline="0" noProof="0">
                <a:ln>
                  <a:noFill/>
                </a:ln>
                <a:solidFill>
                  <a:srgbClr val="FFFFFF"/>
                </a:solidFill>
                <a:effectLst/>
                <a:uLnTx/>
                <a:uFillTx/>
                <a:latin typeface="CiscoSansTT ExtraLight"/>
                <a:ea typeface="+mn-ea"/>
                <a:cs typeface="+mn-cs"/>
              </a:rPr>
              <a:t>Enhanced</a:t>
            </a:r>
            <a:r>
              <a:rPr kumimoji="0" lang="en-US" sz="1600" b="0" i="0" u="none" strike="noStrike" kern="1200" cap="none" spc="0" normalizeH="0" baseline="0" noProof="0">
                <a:ln>
                  <a:noFill/>
                </a:ln>
                <a:solidFill>
                  <a:srgbClr val="FFFFFF"/>
                </a:solidFill>
                <a:effectLst/>
                <a:uLnTx/>
                <a:uFillTx/>
                <a:latin typeface="CiscoSansTT ExtraLight"/>
                <a:ea typeface="+mn-ea"/>
                <a:cs typeface="+mn-cs"/>
              </a:rPr>
              <a:t> </a:t>
            </a:r>
            <a:r>
              <a:rPr kumimoji="0" lang="en-US" sz="1333" b="0" i="0" u="none" strike="noStrike" kern="1200" cap="none" spc="0" normalizeH="0" baseline="0" noProof="0">
                <a:ln>
                  <a:noFill/>
                </a:ln>
                <a:solidFill>
                  <a:srgbClr val="FFFFFF"/>
                </a:solidFill>
                <a:effectLst/>
                <a:uLnTx/>
                <a:uFillTx/>
                <a:latin typeface="CiscoSansTT ExtraLight"/>
                <a:ea typeface="+mn-ea"/>
                <a:cs typeface="+mn-cs"/>
              </a:rPr>
              <a:t>password management</a:t>
            </a:r>
            <a:br>
              <a:rPr kumimoji="0" lang="en-US" sz="1333" b="0" i="0" u="none" strike="noStrike" kern="1200" cap="none" spc="0" normalizeH="0" baseline="0" noProof="0">
                <a:ln>
                  <a:noFill/>
                </a:ln>
                <a:solidFill>
                  <a:srgbClr val="FFFFFF"/>
                </a:solidFill>
                <a:effectLst/>
                <a:uLnTx/>
                <a:uFillTx/>
                <a:latin typeface="CiscoSansTT ExtraLight"/>
                <a:ea typeface="+mn-ea"/>
                <a:cs typeface="+mn-cs"/>
              </a:rPr>
            </a:br>
            <a:r>
              <a:rPr kumimoji="0" lang="en-US" sz="1333" b="0" i="0" u="none" strike="noStrike" kern="1200" cap="none" spc="0" normalizeH="0" baseline="0" noProof="0">
                <a:ln>
                  <a:noFill/>
                </a:ln>
                <a:solidFill>
                  <a:srgbClr val="FFFFFF"/>
                </a:solidFill>
                <a:effectLst/>
                <a:uLnTx/>
                <a:uFillTx/>
                <a:latin typeface="CiscoSansTT ExtraLight"/>
                <a:ea typeface="+mn-ea"/>
                <a:cs typeface="+mn-cs"/>
              </a:rPr>
              <a:t>cluster config changes</a:t>
            </a:r>
          </a:p>
          <a:p>
            <a:pPr marL="228594" marR="0" lvl="0" indent="-228594" algn="l" defTabSz="609555"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GB" sz="1600"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endParaRPr>
          </a:p>
        </p:txBody>
      </p:sp>
      <p:sp>
        <p:nvSpPr>
          <p:cNvPr id="2" name="Rectangle 1">
            <a:extLst>
              <a:ext uri="{FF2B5EF4-FFF2-40B4-BE49-F238E27FC236}">
                <a16:creationId xmlns:a16="http://schemas.microsoft.com/office/drawing/2014/main" id="{61EB7C7D-F590-4D73-86EB-2C9D16D7F583}"/>
              </a:ext>
            </a:extLst>
          </p:cNvPr>
          <p:cNvSpPr/>
          <p:nvPr/>
        </p:nvSpPr>
        <p:spPr>
          <a:xfrm>
            <a:off x="1578766" y="1381517"/>
            <a:ext cx="3433572" cy="420564"/>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Q1CY2022 </a:t>
            </a:r>
            <a:endParaRPr kumimoji="0" lang="en-GB" sz="2133"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2" name="Shape 1123">
            <a:extLst>
              <a:ext uri="{FF2B5EF4-FFF2-40B4-BE49-F238E27FC236}">
                <a16:creationId xmlns:a16="http://schemas.microsoft.com/office/drawing/2014/main" id="{8DA361BA-BF7A-4146-9075-94768DEFF37E}"/>
              </a:ext>
            </a:extLst>
          </p:cNvPr>
          <p:cNvSpPr txBox="1"/>
          <p:nvPr/>
        </p:nvSpPr>
        <p:spPr>
          <a:xfrm>
            <a:off x="6522536" y="2156113"/>
            <a:ext cx="5085776" cy="4493089"/>
          </a:xfrm>
          <a:prstGeom prst="rect">
            <a:avLst/>
          </a:prstGeom>
          <a:noFill/>
          <a:ln>
            <a:noFill/>
          </a:ln>
        </p:spPr>
        <p:txBody>
          <a:bodyPr wrap="square" lIns="243840" tIns="60960" rIns="243840" bIns="60960" anchor="t" anchorCtr="0">
            <a:spAutoFit/>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600" b="1" i="0" u="sng" strike="noStrike" kern="1200" cap="none" spc="0" normalizeH="0" baseline="0" noProof="0">
                <a:ln>
                  <a:noFill/>
                </a:ln>
                <a:solidFill>
                  <a:srgbClr val="FFFFFF"/>
                </a:solidFill>
                <a:effectLst/>
                <a:uLnTx/>
                <a:uFillTx/>
                <a:latin typeface="CiscoSansTT ExtraLight"/>
                <a:ea typeface="+mn-ea"/>
                <a:cs typeface="+mn-cs"/>
              </a:rPr>
              <a:t>Hardware/Form 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iscoSansTT ExtraLight"/>
                <a:ea typeface="+mn-ea"/>
                <a:cs typeface="+mn-cs"/>
              </a:rPr>
              <a:t>Expansion with compute-only nodes (HX M5, UCS M6)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iscoSansTT ExtraLight"/>
                <a:ea typeface="+mn-ea"/>
                <a:cs typeface="+mn-cs"/>
              </a:rPr>
              <a:t>Nvidia GPU passthrough from IWE to IKS VMs </a:t>
            </a:r>
            <a:br>
              <a:rPr kumimoji="0" lang="en-US" sz="1200" b="0" i="0" u="none" strike="noStrike" kern="1200" cap="none" spc="0" normalizeH="0" baseline="0" noProof="0">
                <a:ln>
                  <a:noFill/>
                </a:ln>
                <a:solidFill>
                  <a:srgbClr val="FFFFFF"/>
                </a:solidFill>
                <a:effectLst/>
                <a:uLnTx/>
                <a:uFillTx/>
                <a:latin typeface="CiscoSansTT ExtraLight"/>
                <a:ea typeface="+mn-ea"/>
                <a:cs typeface="+mn-cs"/>
              </a:rPr>
            </a:br>
            <a:endParaRPr kumimoji="0" lang="en-US" sz="1200" b="0" i="0" u="none" strike="noStrike" kern="1200" cap="none" spc="0" normalizeH="0" baseline="0" noProof="0">
              <a:ln>
                <a:noFill/>
              </a:ln>
              <a:solidFill>
                <a:srgbClr val="FFFFFF"/>
              </a:solidFill>
              <a:effectLst/>
              <a:uLnTx/>
              <a:uFillTx/>
              <a:latin typeface="CiscoSansTT ExtraLigh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srgbClr val="FFFFFF"/>
                </a:solidFill>
                <a:effectLst/>
                <a:uLnTx/>
                <a:uFillTx/>
                <a:latin typeface="CiscoSansTT ExtraLight"/>
                <a:ea typeface="+mn-ea"/>
                <a:cs typeface="+mn-cs"/>
              </a:rPr>
              <a:t>Lifecycle management: </a:t>
            </a:r>
            <a:br>
              <a:rPr kumimoji="0" lang="en-US" sz="1600" b="1" i="0" u="sng" strike="noStrike" kern="1200" cap="none" spc="0" normalizeH="0" baseline="0" noProof="0">
                <a:ln>
                  <a:noFill/>
                </a:ln>
                <a:solidFill>
                  <a:srgbClr val="FFFFFF"/>
                </a:solidFill>
                <a:effectLst/>
                <a:uLnTx/>
                <a:uFillTx/>
                <a:latin typeface="CiscoSansTT ExtraLight"/>
                <a:ea typeface="+mn-ea"/>
                <a:cs typeface="+mn-cs"/>
              </a:rPr>
            </a:br>
            <a:r>
              <a:rPr kumimoji="0" lang="en-US" sz="1333" b="0" i="0" u="none" strike="noStrike" kern="1200" cap="none" spc="0" normalizeH="0" baseline="0" noProof="0">
                <a:ln>
                  <a:noFill/>
                </a:ln>
                <a:solidFill>
                  <a:srgbClr val="FFFFFF"/>
                </a:solidFill>
                <a:effectLst/>
                <a:uLnTx/>
                <a:uFillTx/>
                <a:latin typeface="CiscoSansTT ExtraLight"/>
                <a:ea typeface="+mn-ea"/>
                <a:cs typeface="+mn-cs"/>
              </a:rPr>
              <a:t>Automated upgrade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CiscoSansTT ExtraLight"/>
                <a:ea typeface="+mn-ea"/>
                <a:cs typeface="+mn-cs"/>
              </a:rPr>
              <a:t>Maintenance mode for compute-only nodes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CiscoSansTT ExtraLight"/>
                <a:ea typeface="+mn-ea"/>
                <a:cs typeface="+mn-cs"/>
              </a:rPr>
              <a:t>Automated replace compute-only/converged nodes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CiscoSansTT ExtraLight"/>
                <a:ea typeface="+mn-ea"/>
                <a:cs typeface="+mn-cs"/>
              </a:rPr>
              <a:t>Intersight Appliance based IWE</a:t>
            </a:r>
            <a:br>
              <a:rPr kumimoji="0" lang="en-US" sz="1600" b="0" i="0" u="none" strike="noStrike" kern="1200" cap="none" spc="0" normalizeH="0" baseline="0" noProof="0">
                <a:ln>
                  <a:noFill/>
                </a:ln>
                <a:solidFill>
                  <a:srgbClr val="FFFFFF"/>
                </a:solidFill>
                <a:effectLst/>
                <a:uLnTx/>
                <a:uFillTx/>
                <a:latin typeface="CiscoSansTT ExtraLight"/>
                <a:ea typeface="+mn-ea"/>
                <a:cs typeface="+mn-cs"/>
              </a:rPr>
            </a:br>
            <a:endParaRPr kumimoji="0" lang="en-US" sz="1600" b="0" i="0" u="none" strike="noStrike" kern="1200" cap="none" spc="0" normalizeH="0" baseline="0" noProof="0">
              <a:ln>
                <a:noFill/>
              </a:ln>
              <a:solidFill>
                <a:srgbClr val="FFFFFF"/>
              </a:solidFill>
              <a:effectLst/>
              <a:uLnTx/>
              <a:uFillTx/>
              <a:latin typeface="CiscoSansTT Extra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sng"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Operations: </a:t>
            </a:r>
            <a:br>
              <a:rPr kumimoji="0" lang="en-GB" sz="1600" b="1" i="0" u="sng"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br>
            <a:r>
              <a:rPr kumimoji="0" lang="en-US" sz="1333" b="0" i="0" u="none" strike="noStrike" kern="1200" cap="none" spc="0" normalizeH="0" baseline="0" noProof="0">
                <a:ln>
                  <a:noFill/>
                </a:ln>
                <a:solidFill>
                  <a:srgbClr val="FFFFFF"/>
                </a:solidFill>
                <a:effectLst/>
                <a:uLnTx/>
                <a:uFillTx/>
                <a:latin typeface="CiscoSansTT ExtraLight"/>
                <a:ea typeface="+mn-ea"/>
                <a:cs typeface="+mn-cs"/>
              </a:rPr>
              <a:t>Enhanced health checks</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FFFFFF"/>
                </a:solidFill>
                <a:effectLst/>
                <a:uLnTx/>
                <a:uFillTx/>
                <a:latin typeface="CiscoSansTT ExtraLight"/>
                <a:ea typeface="+mn-ea"/>
                <a:cs typeface="+mn-cs"/>
              </a:rPr>
              <a:t>Configurable and enhanced alerting for nodes/cluster/VM</a:t>
            </a:r>
            <a:br>
              <a:rPr kumimoji="0" lang="en-US" sz="1600" b="0" i="0" u="none" strike="noStrike" kern="1200" cap="none" spc="0" normalizeH="0" baseline="0" noProof="0">
                <a:ln>
                  <a:noFill/>
                </a:ln>
                <a:solidFill>
                  <a:srgbClr val="FFFFFF"/>
                </a:solidFill>
                <a:effectLst/>
                <a:uLnTx/>
                <a:uFillTx/>
                <a:latin typeface="CiscoSansTT ExtraLight"/>
                <a:ea typeface="+mn-ea"/>
                <a:cs typeface="+mn-cs"/>
              </a:rPr>
            </a:br>
            <a:endParaRPr kumimoji="0" lang="en-US" sz="1600" b="0" i="0" u="none" strike="noStrike" kern="1200" cap="none" spc="0" normalizeH="0" baseline="0" noProof="0">
              <a:ln>
                <a:noFill/>
              </a:ln>
              <a:solidFill>
                <a:srgbClr val="FFFFFF"/>
              </a:solidFill>
              <a:effectLst/>
              <a:uLnTx/>
              <a:uFillTx/>
              <a:latin typeface="CiscoSansTT ExtraLight"/>
              <a:ea typeface="+mn-ea"/>
              <a:cs typeface="+mn-cs"/>
            </a:endParaRP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600" b="0" i="0" u="sng" strike="noStrike" kern="1200" cap="none" spc="0" normalizeH="0" baseline="0" noProof="0">
                <a:ln>
                  <a:noFill/>
                </a:ln>
                <a:solidFill>
                  <a:srgbClr val="FFFFFF"/>
                </a:solidFill>
                <a:effectLst/>
                <a:uLnTx/>
                <a:uFillTx/>
                <a:latin typeface="CiscoSansTT ExtraLight"/>
                <a:ea typeface="+mn-ea"/>
                <a:cs typeface="+mn-cs"/>
              </a:rPr>
              <a:t>IKS-on-IWE</a:t>
            </a:r>
            <a:br>
              <a:rPr kumimoji="0" lang="en-US" sz="1600" b="0" i="0" u="sng" strike="noStrike" kern="1200" cap="none" spc="0" normalizeH="0" baseline="0" noProof="0">
                <a:ln>
                  <a:noFill/>
                </a:ln>
                <a:solidFill>
                  <a:srgbClr val="FFFFFF"/>
                </a:solidFill>
                <a:effectLst/>
                <a:uLnTx/>
                <a:uFillTx/>
                <a:latin typeface="CiscoSansTT ExtraLight"/>
                <a:ea typeface="+mn-ea"/>
                <a:cs typeface="+mn-cs"/>
              </a:rPr>
            </a:br>
            <a:r>
              <a:rPr kumimoji="0" lang="en-US" sz="1333" b="0" i="0" u="none" strike="noStrike" kern="1200" cap="none" spc="0" normalizeH="0" baseline="0" noProof="0">
                <a:ln>
                  <a:noFill/>
                </a:ln>
                <a:solidFill>
                  <a:srgbClr val="FFFFFF"/>
                </a:solidFill>
                <a:effectLst/>
                <a:uLnTx/>
                <a:uFillTx/>
                <a:latin typeface="CiscoSansTT ExtraLight"/>
                <a:ea typeface="+mn-ea"/>
                <a:cs typeface="+mn-cs"/>
              </a:rPr>
              <a:t>Add-on parity with IKS-on-</a:t>
            </a:r>
            <a:r>
              <a:rPr kumimoji="0" lang="en-US" sz="1333" b="0" i="0" u="none" strike="noStrike" kern="1200" cap="none" spc="0" normalizeH="0" baseline="0" noProof="0" err="1">
                <a:ln>
                  <a:noFill/>
                </a:ln>
                <a:solidFill>
                  <a:srgbClr val="FFFFFF"/>
                </a:solidFill>
                <a:effectLst/>
                <a:uLnTx/>
                <a:uFillTx/>
                <a:latin typeface="CiscoSansTT ExtraLight"/>
                <a:ea typeface="+mn-ea"/>
                <a:cs typeface="+mn-cs"/>
              </a:rPr>
              <a:t>ESXi</a:t>
            </a:r>
            <a:endParaRPr kumimoji="0" lang="en-US" sz="1333" b="0" i="0" u="none" strike="noStrike" kern="1200" cap="none" spc="0" normalizeH="0" baseline="0" noProof="0">
              <a:ln>
                <a:noFill/>
              </a:ln>
              <a:solidFill>
                <a:srgbClr val="FFFFFF"/>
              </a:solidFill>
              <a:effectLst/>
              <a:uLnTx/>
              <a:uFillTx/>
              <a:latin typeface="CiscoSansTT ExtraLight"/>
              <a:ea typeface="+mn-ea"/>
              <a:cs typeface="+mn-cs"/>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600" b="0" i="0" u="sng" strike="noStrike" kern="1200" cap="none" spc="0" normalizeH="0" baseline="0" noProof="0">
              <a:ln>
                <a:noFill/>
              </a:ln>
              <a:solidFill>
                <a:srgbClr val="FFFFFF"/>
              </a:solidFill>
              <a:effectLst/>
              <a:uLnTx/>
              <a:uFillTx/>
              <a:latin typeface="CiscoSansTT ExtraLight"/>
              <a:ea typeface="+mn-ea"/>
              <a:cs typeface="+mn-cs"/>
            </a:endParaRP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endParaRPr>
          </a:p>
        </p:txBody>
      </p:sp>
      <p:grpSp>
        <p:nvGrpSpPr>
          <p:cNvPr id="3" name="Group 2">
            <a:extLst>
              <a:ext uri="{FF2B5EF4-FFF2-40B4-BE49-F238E27FC236}">
                <a16:creationId xmlns:a16="http://schemas.microsoft.com/office/drawing/2014/main" id="{6A1C1C09-FFDB-6940-97A4-907A3E83A470}"/>
              </a:ext>
            </a:extLst>
          </p:cNvPr>
          <p:cNvGrpSpPr/>
          <p:nvPr/>
        </p:nvGrpSpPr>
        <p:grpSpPr>
          <a:xfrm>
            <a:off x="6591776" y="1310838"/>
            <a:ext cx="4729081" cy="4873601"/>
            <a:chOff x="4690222" y="1166728"/>
            <a:chExt cx="3546811" cy="3655201"/>
          </a:xfrm>
        </p:grpSpPr>
        <p:sp>
          <p:nvSpPr>
            <p:cNvPr id="82" name="Rounded Rectangle 81">
              <a:extLst>
                <a:ext uri="{FF2B5EF4-FFF2-40B4-BE49-F238E27FC236}">
                  <a16:creationId xmlns:a16="http://schemas.microsoft.com/office/drawing/2014/main" id="{803AC262-289B-A14F-A98D-A9517F66FDBF}"/>
                </a:ext>
              </a:extLst>
            </p:cNvPr>
            <p:cNvSpPr/>
            <p:nvPr/>
          </p:nvSpPr>
          <p:spPr>
            <a:xfrm>
              <a:off x="4690222" y="1311675"/>
              <a:ext cx="3546811" cy="3510254"/>
            </a:xfrm>
            <a:prstGeom prst="roundRect">
              <a:avLst>
                <a:gd name="adj" fmla="val 8711"/>
              </a:avLst>
            </a:prstGeom>
            <a:solidFill>
              <a:schemeClr val="tx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1" name="Round Same Side Corner Rectangle 10">
              <a:extLst>
                <a:ext uri="{FF2B5EF4-FFF2-40B4-BE49-F238E27FC236}">
                  <a16:creationId xmlns:a16="http://schemas.microsoft.com/office/drawing/2014/main" id="{00BEF27D-A8EC-9141-B96A-51B769DCDEC2}"/>
                </a:ext>
              </a:extLst>
            </p:cNvPr>
            <p:cNvSpPr/>
            <p:nvPr/>
          </p:nvSpPr>
          <p:spPr>
            <a:xfrm>
              <a:off x="4700976" y="1166728"/>
              <a:ext cx="3536057" cy="455025"/>
            </a:xfrm>
            <a:prstGeom prst="round2SameRect">
              <a:avLst>
                <a:gd name="adj1" fmla="val 40446"/>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3" name="Rectangle 12">
              <a:extLst>
                <a:ext uri="{FF2B5EF4-FFF2-40B4-BE49-F238E27FC236}">
                  <a16:creationId xmlns:a16="http://schemas.microsoft.com/office/drawing/2014/main" id="{33EEC4FA-E755-2243-8DE8-8C12BB44D869}"/>
                </a:ext>
              </a:extLst>
            </p:cNvPr>
            <p:cNvSpPr/>
            <p:nvPr/>
          </p:nvSpPr>
          <p:spPr>
            <a:xfrm>
              <a:off x="5176037" y="1219738"/>
              <a:ext cx="2575179" cy="315423"/>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FFFFFF"/>
                  </a:solidFill>
                  <a:effectLst/>
                  <a:uLnTx/>
                  <a:uFillTx/>
                  <a:latin typeface="CiscoSansTT ExtraLight"/>
                  <a:ea typeface="+mn-ea"/>
                  <a:cs typeface="CiscoSansTT Light" panose="020B0503020201020303" pitchFamily="34" charset="0"/>
                </a:rPr>
                <a:t>Q2CY2022 </a:t>
              </a:r>
              <a:endParaRPr kumimoji="0" lang="en-GB" sz="2133" b="0" i="0" u="none" strike="noStrike" kern="1200" cap="none" spc="0" normalizeH="0" baseline="0" noProof="0">
                <a:ln>
                  <a:noFill/>
                </a:ln>
                <a:solidFill>
                  <a:srgbClr val="FFFFFF"/>
                </a:solidFill>
                <a:effectLst/>
                <a:uLnTx/>
                <a:uFillTx/>
                <a:latin typeface="CiscoSansTT ExtraLight"/>
                <a:ea typeface="+mn-ea"/>
                <a:cs typeface="+mn-cs"/>
              </a:endParaRPr>
            </a:p>
          </p:txBody>
        </p:sp>
      </p:grpSp>
    </p:spTree>
    <p:extLst>
      <p:ext uri="{BB962C8B-B14F-4D97-AF65-F5344CB8AC3E}">
        <p14:creationId xmlns:p14="http://schemas.microsoft.com/office/powerpoint/2010/main" val="15841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8B80-EED4-6C4C-980F-31384948225E}"/>
              </a:ext>
            </a:extLst>
          </p:cNvPr>
          <p:cNvSpPr>
            <a:spLocks noGrp="1"/>
          </p:cNvSpPr>
          <p:nvPr>
            <p:ph type="title"/>
          </p:nvPr>
        </p:nvSpPr>
        <p:spPr/>
        <p:txBody>
          <a:bodyPr/>
          <a:lstStyle/>
          <a:p>
            <a:r>
              <a:rPr lang="en-US" dirty="0"/>
              <a:t>Target End of Q3</a:t>
            </a:r>
          </a:p>
        </p:txBody>
      </p:sp>
      <p:graphicFrame>
        <p:nvGraphicFramePr>
          <p:cNvPr id="3" name="Table 2">
            <a:extLst>
              <a:ext uri="{FF2B5EF4-FFF2-40B4-BE49-F238E27FC236}">
                <a16:creationId xmlns:a16="http://schemas.microsoft.com/office/drawing/2014/main" id="{1EFD3F06-CBCF-E947-A0A2-7CBF0D0F3244}"/>
              </a:ext>
            </a:extLst>
          </p:cNvPr>
          <p:cNvGraphicFramePr>
            <a:graphicFrameLocks noGrp="1"/>
          </p:cNvGraphicFramePr>
          <p:nvPr>
            <p:extLst>
              <p:ext uri="{D42A27DB-BD31-4B8C-83A1-F6EECF244321}">
                <p14:modId xmlns:p14="http://schemas.microsoft.com/office/powerpoint/2010/main" val="3106218942"/>
              </p:ext>
            </p:extLst>
          </p:nvPr>
        </p:nvGraphicFramePr>
        <p:xfrm>
          <a:off x="765544" y="1229057"/>
          <a:ext cx="11047228" cy="4970865"/>
        </p:xfrm>
        <a:graphic>
          <a:graphicData uri="http://schemas.openxmlformats.org/drawingml/2006/table">
            <a:tbl>
              <a:tblPr firstRow="1" firstCol="1" bandRow="1" bandCol="1">
                <a:tableStyleId>{69012ECD-51FC-41F1-AA8D-1B2483CD663E}</a:tableStyleId>
              </a:tblPr>
              <a:tblGrid>
                <a:gridCol w="1789411">
                  <a:extLst>
                    <a:ext uri="{9D8B030D-6E8A-4147-A177-3AD203B41FA5}">
                      <a16:colId xmlns:a16="http://schemas.microsoft.com/office/drawing/2014/main" val="1777952416"/>
                    </a:ext>
                  </a:extLst>
                </a:gridCol>
                <a:gridCol w="4808323">
                  <a:extLst>
                    <a:ext uri="{9D8B030D-6E8A-4147-A177-3AD203B41FA5}">
                      <a16:colId xmlns:a16="http://schemas.microsoft.com/office/drawing/2014/main" val="2066551462"/>
                    </a:ext>
                  </a:extLst>
                </a:gridCol>
                <a:gridCol w="4449494">
                  <a:extLst>
                    <a:ext uri="{9D8B030D-6E8A-4147-A177-3AD203B41FA5}">
                      <a16:colId xmlns:a16="http://schemas.microsoft.com/office/drawing/2014/main" val="336002943"/>
                    </a:ext>
                  </a:extLst>
                </a:gridCol>
              </a:tblGrid>
              <a:tr h="0">
                <a:tc>
                  <a:txBody>
                    <a:bodyPr/>
                    <a:lstStyle>
                      <a:lvl1pPr marL="0" algn="l" defTabSz="914141" rtl="0" eaLnBrk="1" latinLnBrk="0" hangingPunct="1">
                        <a:defRPr sz="1866" b="1" kern="1200">
                          <a:solidFill>
                            <a:schemeClr val="bg1"/>
                          </a:solidFill>
                          <a:latin typeface="Calibri" panose="020F0502020204030204"/>
                        </a:defRPr>
                      </a:lvl1pPr>
                      <a:lvl2pPr marL="457067" algn="l" defTabSz="914141" rtl="0" eaLnBrk="1" latinLnBrk="0" hangingPunct="1">
                        <a:defRPr sz="1866" b="1" kern="1200">
                          <a:solidFill>
                            <a:schemeClr val="bg1"/>
                          </a:solidFill>
                          <a:latin typeface="Calibri" panose="020F0502020204030204"/>
                        </a:defRPr>
                      </a:lvl2pPr>
                      <a:lvl3pPr marL="914141" algn="l" defTabSz="914141" rtl="0" eaLnBrk="1" latinLnBrk="0" hangingPunct="1">
                        <a:defRPr sz="1866" b="1" kern="1200">
                          <a:solidFill>
                            <a:schemeClr val="bg1"/>
                          </a:solidFill>
                          <a:latin typeface="Calibri" panose="020F0502020204030204"/>
                        </a:defRPr>
                      </a:lvl3pPr>
                      <a:lvl4pPr marL="1371210" algn="l" defTabSz="914141" rtl="0" eaLnBrk="1" latinLnBrk="0" hangingPunct="1">
                        <a:defRPr sz="1866" b="1" kern="1200">
                          <a:solidFill>
                            <a:schemeClr val="bg1"/>
                          </a:solidFill>
                          <a:latin typeface="Calibri" panose="020F0502020204030204"/>
                        </a:defRPr>
                      </a:lvl4pPr>
                      <a:lvl5pPr marL="1828283" algn="l" defTabSz="914141" rtl="0" eaLnBrk="1" latinLnBrk="0" hangingPunct="1">
                        <a:defRPr sz="1866" b="1" kern="1200">
                          <a:solidFill>
                            <a:schemeClr val="bg1"/>
                          </a:solidFill>
                          <a:latin typeface="Calibri" panose="020F0502020204030204"/>
                        </a:defRPr>
                      </a:lvl5pPr>
                      <a:lvl6pPr marL="2285350" algn="l" defTabSz="914141" rtl="0" eaLnBrk="1" latinLnBrk="0" hangingPunct="1">
                        <a:defRPr sz="1866" b="1" kern="1200">
                          <a:solidFill>
                            <a:schemeClr val="bg1"/>
                          </a:solidFill>
                          <a:latin typeface="Calibri" panose="020F0502020204030204"/>
                        </a:defRPr>
                      </a:lvl6pPr>
                      <a:lvl7pPr marL="2742424" algn="l" defTabSz="914141" rtl="0" eaLnBrk="1" latinLnBrk="0" hangingPunct="1">
                        <a:defRPr sz="1866" b="1" kern="1200">
                          <a:solidFill>
                            <a:schemeClr val="bg1"/>
                          </a:solidFill>
                          <a:latin typeface="Calibri" panose="020F0502020204030204"/>
                        </a:defRPr>
                      </a:lvl7pPr>
                      <a:lvl8pPr marL="3199493" algn="l" defTabSz="914141" rtl="0" eaLnBrk="1" latinLnBrk="0" hangingPunct="1">
                        <a:defRPr sz="1866" b="1" kern="1200">
                          <a:solidFill>
                            <a:schemeClr val="bg1"/>
                          </a:solidFill>
                          <a:latin typeface="Calibri" panose="020F0502020204030204"/>
                        </a:defRPr>
                      </a:lvl8pPr>
                      <a:lvl9pPr marL="3656566" algn="l" defTabSz="914141" rtl="0" eaLnBrk="1" latinLnBrk="0" hangingPunct="1">
                        <a:defRPr sz="1866" b="1" kern="1200">
                          <a:solidFill>
                            <a:schemeClr val="bg1"/>
                          </a:solidFill>
                          <a:latin typeface="Calibri" panose="020F0502020204030204"/>
                        </a:defRPr>
                      </a:lvl9pPr>
                    </a:lstStyle>
                    <a:p>
                      <a:pPr algn="ctr"/>
                      <a:r>
                        <a:rPr lang="en-US" sz="1600">
                          <a:solidFill>
                            <a:schemeClr val="tx1"/>
                          </a:solidFill>
                        </a:rPr>
                        <a:t>Offer</a:t>
                      </a:r>
                    </a:p>
                  </a:txBody>
                  <a:tcPr marL="121920" marR="121920" marT="60960" marB="60960" anchor="ctr"/>
                </a:tc>
                <a:tc>
                  <a:txBody>
                    <a:bodyPr/>
                    <a:lstStyle>
                      <a:lvl1pPr marL="0" algn="l" defTabSz="914141" rtl="0" eaLnBrk="1" latinLnBrk="0" hangingPunct="1">
                        <a:defRPr sz="1866" b="1" kern="1200">
                          <a:solidFill>
                            <a:schemeClr val="bg1"/>
                          </a:solidFill>
                          <a:latin typeface="Calibri" panose="020F0502020204030204"/>
                        </a:defRPr>
                      </a:lvl1pPr>
                      <a:lvl2pPr marL="457067" algn="l" defTabSz="914141" rtl="0" eaLnBrk="1" latinLnBrk="0" hangingPunct="1">
                        <a:defRPr sz="1866" b="1" kern="1200">
                          <a:solidFill>
                            <a:schemeClr val="bg1"/>
                          </a:solidFill>
                          <a:latin typeface="Calibri" panose="020F0502020204030204"/>
                        </a:defRPr>
                      </a:lvl2pPr>
                      <a:lvl3pPr marL="914141" algn="l" defTabSz="914141" rtl="0" eaLnBrk="1" latinLnBrk="0" hangingPunct="1">
                        <a:defRPr sz="1866" b="1" kern="1200">
                          <a:solidFill>
                            <a:schemeClr val="bg1"/>
                          </a:solidFill>
                          <a:latin typeface="Calibri" panose="020F0502020204030204"/>
                        </a:defRPr>
                      </a:lvl3pPr>
                      <a:lvl4pPr marL="1371210" algn="l" defTabSz="914141" rtl="0" eaLnBrk="1" latinLnBrk="0" hangingPunct="1">
                        <a:defRPr sz="1866" b="1" kern="1200">
                          <a:solidFill>
                            <a:schemeClr val="bg1"/>
                          </a:solidFill>
                          <a:latin typeface="Calibri" panose="020F0502020204030204"/>
                        </a:defRPr>
                      </a:lvl4pPr>
                      <a:lvl5pPr marL="1828283" algn="l" defTabSz="914141" rtl="0" eaLnBrk="1" latinLnBrk="0" hangingPunct="1">
                        <a:defRPr sz="1866" b="1" kern="1200">
                          <a:solidFill>
                            <a:schemeClr val="bg1"/>
                          </a:solidFill>
                          <a:latin typeface="Calibri" panose="020F0502020204030204"/>
                        </a:defRPr>
                      </a:lvl5pPr>
                      <a:lvl6pPr marL="2285350" algn="l" defTabSz="914141" rtl="0" eaLnBrk="1" latinLnBrk="0" hangingPunct="1">
                        <a:defRPr sz="1866" b="1" kern="1200">
                          <a:solidFill>
                            <a:schemeClr val="bg1"/>
                          </a:solidFill>
                          <a:latin typeface="Calibri" panose="020F0502020204030204"/>
                        </a:defRPr>
                      </a:lvl6pPr>
                      <a:lvl7pPr marL="2742424" algn="l" defTabSz="914141" rtl="0" eaLnBrk="1" latinLnBrk="0" hangingPunct="1">
                        <a:defRPr sz="1866" b="1" kern="1200">
                          <a:solidFill>
                            <a:schemeClr val="bg1"/>
                          </a:solidFill>
                          <a:latin typeface="Calibri" panose="020F0502020204030204"/>
                        </a:defRPr>
                      </a:lvl7pPr>
                      <a:lvl8pPr marL="3199493" algn="l" defTabSz="914141" rtl="0" eaLnBrk="1" latinLnBrk="0" hangingPunct="1">
                        <a:defRPr sz="1866" b="1" kern="1200">
                          <a:solidFill>
                            <a:schemeClr val="bg1"/>
                          </a:solidFill>
                          <a:latin typeface="Calibri" panose="020F0502020204030204"/>
                        </a:defRPr>
                      </a:lvl8pPr>
                      <a:lvl9pPr marL="3656566" algn="l" defTabSz="914141" rtl="0" eaLnBrk="1" latinLnBrk="0" hangingPunct="1">
                        <a:defRPr sz="1866" b="1" kern="1200">
                          <a:solidFill>
                            <a:schemeClr val="bg1"/>
                          </a:solidFill>
                          <a:latin typeface="Calibri" panose="020F0502020204030204"/>
                        </a:defRPr>
                      </a:lvl9pPr>
                    </a:lstStyle>
                    <a:p>
                      <a:pPr marL="0" algn="ctr" defTabSz="914346" rtl="0" eaLnBrk="1" latinLnBrk="0" hangingPunct="1"/>
                      <a:r>
                        <a:rPr lang="en-US" sz="1400" b="1" kern="1200" dirty="0">
                          <a:solidFill>
                            <a:schemeClr val="tx1"/>
                          </a:solidFill>
                        </a:rPr>
                        <a:t>IKS Freemium (no PID required)*</a:t>
                      </a:r>
                    </a:p>
                    <a:p>
                      <a:pPr marL="0" algn="ctr" defTabSz="914346" rtl="0" eaLnBrk="1" latinLnBrk="0" hangingPunct="1"/>
                      <a:r>
                        <a:rPr lang="en-US" sz="1400" b="1" kern="1200" dirty="0">
                          <a:solidFill>
                            <a:schemeClr val="tx1"/>
                          </a:solidFill>
                        </a:rPr>
                        <a:t>Non-Production</a:t>
                      </a:r>
                    </a:p>
                  </a:txBody>
                  <a:tcPr marL="121920" marR="121920" marT="60960" marB="60960" anchor="ctr"/>
                </a:tc>
                <a:tc>
                  <a:txBody>
                    <a:bodyPr/>
                    <a:lstStyle>
                      <a:lvl1pPr marL="0" algn="l" defTabSz="914141" rtl="0" eaLnBrk="1" latinLnBrk="0" hangingPunct="1">
                        <a:defRPr sz="1866" b="1" kern="1200">
                          <a:solidFill>
                            <a:schemeClr val="bg1"/>
                          </a:solidFill>
                          <a:latin typeface="Calibri" panose="020F0502020204030204"/>
                        </a:defRPr>
                      </a:lvl1pPr>
                      <a:lvl2pPr marL="457067" algn="l" defTabSz="914141" rtl="0" eaLnBrk="1" latinLnBrk="0" hangingPunct="1">
                        <a:defRPr sz="1866" b="1" kern="1200">
                          <a:solidFill>
                            <a:schemeClr val="bg1"/>
                          </a:solidFill>
                          <a:latin typeface="Calibri" panose="020F0502020204030204"/>
                        </a:defRPr>
                      </a:lvl2pPr>
                      <a:lvl3pPr marL="914141" algn="l" defTabSz="914141" rtl="0" eaLnBrk="1" latinLnBrk="0" hangingPunct="1">
                        <a:defRPr sz="1866" b="1" kern="1200">
                          <a:solidFill>
                            <a:schemeClr val="bg1"/>
                          </a:solidFill>
                          <a:latin typeface="Calibri" panose="020F0502020204030204"/>
                        </a:defRPr>
                      </a:lvl3pPr>
                      <a:lvl4pPr marL="1371210" algn="l" defTabSz="914141" rtl="0" eaLnBrk="1" latinLnBrk="0" hangingPunct="1">
                        <a:defRPr sz="1866" b="1" kern="1200">
                          <a:solidFill>
                            <a:schemeClr val="bg1"/>
                          </a:solidFill>
                          <a:latin typeface="Calibri" panose="020F0502020204030204"/>
                        </a:defRPr>
                      </a:lvl4pPr>
                      <a:lvl5pPr marL="1828283" algn="l" defTabSz="914141" rtl="0" eaLnBrk="1" latinLnBrk="0" hangingPunct="1">
                        <a:defRPr sz="1866" b="1" kern="1200">
                          <a:solidFill>
                            <a:schemeClr val="bg1"/>
                          </a:solidFill>
                          <a:latin typeface="Calibri" panose="020F0502020204030204"/>
                        </a:defRPr>
                      </a:lvl5pPr>
                      <a:lvl6pPr marL="2285350" algn="l" defTabSz="914141" rtl="0" eaLnBrk="1" latinLnBrk="0" hangingPunct="1">
                        <a:defRPr sz="1866" b="1" kern="1200">
                          <a:solidFill>
                            <a:schemeClr val="bg1"/>
                          </a:solidFill>
                          <a:latin typeface="Calibri" panose="020F0502020204030204"/>
                        </a:defRPr>
                      </a:lvl6pPr>
                      <a:lvl7pPr marL="2742424" algn="l" defTabSz="914141" rtl="0" eaLnBrk="1" latinLnBrk="0" hangingPunct="1">
                        <a:defRPr sz="1866" b="1" kern="1200">
                          <a:solidFill>
                            <a:schemeClr val="bg1"/>
                          </a:solidFill>
                          <a:latin typeface="Calibri" panose="020F0502020204030204"/>
                        </a:defRPr>
                      </a:lvl7pPr>
                      <a:lvl8pPr marL="3199493" algn="l" defTabSz="914141" rtl="0" eaLnBrk="1" latinLnBrk="0" hangingPunct="1">
                        <a:defRPr sz="1866" b="1" kern="1200">
                          <a:solidFill>
                            <a:schemeClr val="bg1"/>
                          </a:solidFill>
                          <a:latin typeface="Calibri" panose="020F0502020204030204"/>
                        </a:defRPr>
                      </a:lvl8pPr>
                      <a:lvl9pPr marL="3656566" algn="l" defTabSz="914141" rtl="0" eaLnBrk="1" latinLnBrk="0" hangingPunct="1">
                        <a:defRPr sz="1866" b="1" kern="1200">
                          <a:solidFill>
                            <a:schemeClr val="bg1"/>
                          </a:solidFill>
                          <a:latin typeface="Calibri" panose="020F0502020204030204"/>
                        </a:defRPr>
                      </a:lvl9pPr>
                    </a:lstStyle>
                    <a:p>
                      <a:pPr algn="ctr"/>
                      <a:r>
                        <a:rPr lang="en-US" sz="1400" dirty="0">
                          <a:solidFill>
                            <a:schemeClr val="tx1"/>
                          </a:solidFill>
                        </a:rPr>
                        <a:t>IKS Advantage</a:t>
                      </a:r>
                    </a:p>
                    <a:p>
                      <a:pPr algn="ctr"/>
                      <a:r>
                        <a:rPr lang="en-US" sz="1400" dirty="0">
                          <a:solidFill>
                            <a:schemeClr val="tx1"/>
                          </a:solidFill>
                        </a:rPr>
                        <a:t>(90 days trials)</a:t>
                      </a:r>
                    </a:p>
                  </a:txBody>
                  <a:tcPr marL="121920" marR="121920" marT="60960" marB="60960" anchor="ctr"/>
                </a:tc>
                <a:extLst>
                  <a:ext uri="{0D108BD9-81ED-4DB2-BD59-A6C34878D82A}">
                    <a16:rowId xmlns:a16="http://schemas.microsoft.com/office/drawing/2014/main" val="4177838298"/>
                  </a:ext>
                </a:extLst>
              </a:tr>
              <a:tr h="0">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SaaS Meter/Price </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3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rPr>
                        <a:t>Limit to 10 nodes (nodes)</a:t>
                      </a:r>
                    </a:p>
                    <a:p>
                      <a:pPr marL="171450" marR="0" lvl="0" indent="-171450" algn="l" defTabSz="9143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rPr>
                        <a:t>IKS clusters limited to </a:t>
                      </a:r>
                      <a:r>
                        <a:rPr lang="en-US" sz="1000" b="1" dirty="0">
                          <a:solidFill>
                            <a:schemeClr val="tx1"/>
                          </a:solidFill>
                        </a:rPr>
                        <a:t>1 control and 4 workers</a:t>
                      </a:r>
                      <a:endParaRPr lang="en-US" sz="1000" b="0" dirty="0">
                        <a:solidFill>
                          <a:schemeClr val="tx1"/>
                        </a:solidFill>
                      </a:endParaRP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b="1" dirty="0">
                          <a:solidFill>
                            <a:schemeClr val="tx1"/>
                          </a:solidFill>
                        </a:rPr>
                        <a:t>DC-MGT-SAAS-KS-AD (vCPU) </a:t>
                      </a:r>
                    </a:p>
                    <a:p>
                      <a:pPr marL="171450" marR="0" lvl="0" indent="-171450" algn="l" defTabSz="91414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chemeClr val="tx1"/>
                          </a:solidFill>
                        </a:rPr>
                        <a:t>DC-MGT-SAAS-KS-AD2(Node)*</a:t>
                      </a:r>
                    </a:p>
                  </a:txBody>
                  <a:tcPr marL="121920" marR="121920" marT="60960" marB="60960" anchor="ctr">
                    <a:solidFill>
                      <a:schemeClr val="bg2"/>
                    </a:solidFill>
                  </a:tcPr>
                </a:tc>
                <a:extLst>
                  <a:ext uri="{0D108BD9-81ED-4DB2-BD59-A6C34878D82A}">
                    <a16:rowId xmlns:a16="http://schemas.microsoft.com/office/drawing/2014/main" val="897854832"/>
                  </a:ext>
                </a:extLst>
              </a:tr>
              <a:tr h="0">
                <a:tc>
                  <a:txBody>
                    <a:bodyPr/>
                    <a:lstStyle/>
                    <a:p>
                      <a:r>
                        <a:rPr lang="en-US" sz="1000" dirty="0"/>
                        <a:t>PVA Meter/Price</a:t>
                      </a:r>
                    </a:p>
                  </a:txBody>
                  <a:tcPr marL="121920" marR="121920" marT="60960" marB="60960">
                    <a:solidFill>
                      <a:schemeClr val="bg2"/>
                    </a:solidFill>
                  </a:tcPr>
                </a:tc>
                <a:tc>
                  <a:txBody>
                    <a:bodyPr/>
                    <a:lstStyle/>
                    <a:p>
                      <a:pPr marL="171450" marR="0" lvl="0" indent="-171450" algn="l" defTabSz="9143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a:solidFill>
                            <a:schemeClr val="tx1"/>
                          </a:solidFill>
                        </a:rPr>
                        <a:t>N/A</a:t>
                      </a:r>
                    </a:p>
                  </a:txBody>
                  <a:tcPr marL="121920" marR="121920" marT="60960" marB="60960" anchor="ctr">
                    <a:solidFill>
                      <a:schemeClr val="bg2"/>
                    </a:solidFill>
                  </a:tcPr>
                </a:tc>
                <a:tc>
                  <a:txBody>
                    <a:bodyPr/>
                    <a:lstStyle/>
                    <a:p>
                      <a:pPr marL="171450" indent="-171450" algn="l">
                        <a:buFont typeface="Arial" panose="020B0604020202020204" pitchFamily="34" charset="0"/>
                        <a:buChar char="•"/>
                      </a:pPr>
                      <a:r>
                        <a:rPr lang="en-US" sz="1000" b="1" dirty="0">
                          <a:solidFill>
                            <a:schemeClr val="tx1"/>
                          </a:solidFill>
                        </a:rPr>
                        <a:t>DC-MGT-PVA-KS-AD (vCPU)  - TBD</a:t>
                      </a:r>
                    </a:p>
                  </a:txBody>
                  <a:tcPr marL="121920" marR="121920" marT="60960" marB="60960" anchor="ctr">
                    <a:solidFill>
                      <a:schemeClr val="bg2"/>
                    </a:solidFill>
                  </a:tcPr>
                </a:tc>
                <a:extLst>
                  <a:ext uri="{0D108BD9-81ED-4DB2-BD59-A6C34878D82A}">
                    <a16:rowId xmlns:a16="http://schemas.microsoft.com/office/drawing/2014/main" val="2139427724"/>
                  </a:ext>
                </a:extLst>
              </a:tr>
              <a:tr h="156789">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Infra Providers</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a:solidFill>
                            <a:schemeClr val="tx1"/>
                          </a:solidFill>
                        </a:rPr>
                        <a:t>VMware (ESXi) – BYO</a:t>
                      </a:r>
                    </a:p>
                    <a:p>
                      <a:pPr marL="171450" indent="-171450" algn="l">
                        <a:buFont typeface="Arial" panose="020B0604020202020204" pitchFamily="34" charset="0"/>
                        <a:buChar char="•"/>
                      </a:pPr>
                      <a:r>
                        <a:rPr lang="en-US" sz="1000">
                          <a:solidFill>
                            <a:schemeClr val="tx1"/>
                          </a:solidFill>
                        </a:rPr>
                        <a:t>Cisco Virtualized (IWE), HXDP licensed separately</a:t>
                      </a:r>
                    </a:p>
                    <a:p>
                      <a:pPr marL="171450" indent="-171450" algn="l">
                        <a:buFont typeface="Arial" panose="020B0604020202020204" pitchFamily="34" charset="0"/>
                        <a:buChar char="•"/>
                      </a:pPr>
                      <a:r>
                        <a:rPr lang="en-US" sz="1000">
                          <a:solidFill>
                            <a:schemeClr val="tx1"/>
                          </a:solidFill>
                        </a:rPr>
                        <a:t>Bare Metal (limited to 1 control and 4 worker nodes) </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a:solidFill>
                            <a:schemeClr val="tx1"/>
                          </a:solidFill>
                        </a:rPr>
                        <a:t>VMware (ESXi) – BYO</a:t>
                      </a:r>
                    </a:p>
                    <a:p>
                      <a:pPr marL="171450" indent="-171450" algn="l">
                        <a:buFont typeface="Arial" panose="020B0604020202020204" pitchFamily="34" charset="0"/>
                        <a:buChar char="•"/>
                      </a:pPr>
                      <a:r>
                        <a:rPr lang="en-US" sz="1000">
                          <a:solidFill>
                            <a:schemeClr val="tx1"/>
                          </a:solidFill>
                        </a:rPr>
                        <a:t>Cisco Virtualized (IWE), HXDP licensed separately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Bare Metal (limited to 1 control and 4 worker) * </a:t>
                      </a:r>
                    </a:p>
                  </a:txBody>
                  <a:tcPr marL="121920" marR="121920" marT="60960" marB="60960" anchor="ctr">
                    <a:solidFill>
                      <a:schemeClr val="bg2"/>
                    </a:solidFill>
                  </a:tcPr>
                </a:tc>
                <a:extLst>
                  <a:ext uri="{0D108BD9-81ED-4DB2-BD59-A6C34878D82A}">
                    <a16:rowId xmlns:a16="http://schemas.microsoft.com/office/drawing/2014/main" val="1372222095"/>
                  </a:ext>
                </a:extLst>
              </a:tr>
              <a:tr h="156789">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IKS Add-</a:t>
                      </a:r>
                      <a:r>
                        <a:rPr lang="en-CA" sz="1000"/>
                        <a:t>on’s</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a:solidFill>
                            <a:schemeClr val="tx1"/>
                          </a:solidFill>
                        </a:rPr>
                        <a:t>Essentials</a:t>
                      </a:r>
                    </a:p>
                    <a:p>
                      <a:pPr marL="457200" lvl="1" indent="0" algn="l">
                        <a:buFont typeface="Arial" panose="020B0604020202020204" pitchFamily="34" charset="0"/>
                        <a:buNone/>
                      </a:pPr>
                      <a:r>
                        <a:rPr lang="en-US" sz="1000">
                          <a:solidFill>
                            <a:schemeClr val="tx1"/>
                          </a:solidFill>
                        </a:rPr>
                        <a:t>CNI (Calico)</a:t>
                      </a:r>
                    </a:p>
                    <a:p>
                      <a:pPr marL="457200" lvl="1" indent="0" algn="l">
                        <a:buFont typeface="Arial" panose="020B0604020202020204" pitchFamily="34" charset="0"/>
                        <a:buNone/>
                      </a:pPr>
                      <a:r>
                        <a:rPr lang="en-US" sz="1000">
                          <a:solidFill>
                            <a:schemeClr val="tx1"/>
                          </a:solidFill>
                        </a:rPr>
                        <a:t>CSI (vSphere or HX)</a:t>
                      </a:r>
                    </a:p>
                    <a:p>
                      <a:pPr marL="457200" lvl="1" indent="0" algn="l">
                        <a:buFont typeface="Arial" panose="020B0604020202020204" pitchFamily="34" charset="0"/>
                        <a:buNone/>
                      </a:pPr>
                      <a:r>
                        <a:rPr lang="en-US" sz="1000">
                          <a:solidFill>
                            <a:schemeClr val="tx1"/>
                          </a:solidFill>
                        </a:rPr>
                        <a:t>Cert Manager</a:t>
                      </a:r>
                    </a:p>
                    <a:p>
                      <a:pPr marL="457200" lvl="1" indent="0" algn="l">
                        <a:buFont typeface="Arial" panose="020B0604020202020204" pitchFamily="34" charset="0"/>
                        <a:buNone/>
                      </a:pPr>
                      <a:r>
                        <a:rPr lang="en-US" sz="1000">
                          <a:solidFill>
                            <a:schemeClr val="tx1"/>
                          </a:solidFill>
                        </a:rPr>
                        <a:t>L7 Load-balancer (NGNIX)</a:t>
                      </a:r>
                    </a:p>
                    <a:p>
                      <a:pPr marL="457200" lvl="1" indent="0" algn="l">
                        <a:buFont typeface="Arial" panose="020B0604020202020204" pitchFamily="34" charset="0"/>
                        <a:buNone/>
                      </a:pPr>
                      <a:r>
                        <a:rPr lang="en-US" sz="1000">
                          <a:solidFill>
                            <a:schemeClr val="tx1"/>
                          </a:solidFill>
                        </a:rPr>
                        <a:t>L4 Load-balancer (Metal LB)</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dirty="0">
                          <a:solidFill>
                            <a:schemeClr val="tx1"/>
                          </a:solidFill>
                        </a:rPr>
                        <a:t>Essentials + Production Add-ons</a:t>
                      </a:r>
                    </a:p>
                    <a:p>
                      <a:pPr marL="457200" lvl="1" indent="0" algn="l">
                        <a:buFont typeface="Arial" panose="020B0604020202020204" pitchFamily="34" charset="0"/>
                        <a:buNone/>
                      </a:pPr>
                      <a:r>
                        <a:rPr lang="en-US" sz="1000" dirty="0">
                          <a:solidFill>
                            <a:schemeClr val="tx1"/>
                          </a:solidFill>
                        </a:rPr>
                        <a:t>Helm Continuous Delivery*</a:t>
                      </a:r>
                    </a:p>
                    <a:p>
                      <a:pPr marL="457200" lvl="1" indent="0" algn="l">
                        <a:buFont typeface="Arial" panose="020B0604020202020204" pitchFamily="34" charset="0"/>
                        <a:buNone/>
                      </a:pPr>
                      <a:r>
                        <a:rPr lang="en-US" sz="1000" dirty="0">
                          <a:solidFill>
                            <a:schemeClr val="tx1"/>
                          </a:solidFill>
                        </a:rPr>
                        <a:t>Registry (Harbor)*</a:t>
                      </a:r>
                    </a:p>
                    <a:p>
                      <a:pPr marL="457200" lvl="1" indent="0" algn="l">
                        <a:buFont typeface="Arial" panose="020B0604020202020204" pitchFamily="34" charset="0"/>
                        <a:buNone/>
                      </a:pPr>
                      <a:r>
                        <a:rPr lang="en-US" sz="1000" dirty="0">
                          <a:solidFill>
                            <a:schemeClr val="tx1"/>
                          </a:solidFill>
                        </a:rPr>
                        <a:t>Monitoring (Prometheus / Grafana)</a:t>
                      </a:r>
                    </a:p>
                    <a:p>
                      <a:pPr marL="457200" lvl="1" indent="0" algn="l">
                        <a:buFont typeface="Arial" panose="020B0604020202020204" pitchFamily="34" charset="0"/>
                        <a:buNone/>
                      </a:pPr>
                      <a:r>
                        <a:rPr lang="en-US" sz="1000" dirty="0">
                          <a:solidFill>
                            <a:schemeClr val="tx1"/>
                          </a:solidFill>
                        </a:rPr>
                        <a:t>Kubernetes Dashboard</a:t>
                      </a:r>
                    </a:p>
                  </a:txBody>
                  <a:tcPr marL="121920" marR="121920" marT="60960" marB="60960" anchor="ctr">
                    <a:solidFill>
                      <a:schemeClr val="bg2"/>
                    </a:solidFill>
                  </a:tcPr>
                </a:tc>
                <a:extLst>
                  <a:ext uri="{0D108BD9-81ED-4DB2-BD59-A6C34878D82A}">
                    <a16:rowId xmlns:a16="http://schemas.microsoft.com/office/drawing/2014/main" val="2339889392"/>
                  </a:ext>
                </a:extLst>
              </a:tr>
              <a:tr h="156789">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Attached Clusters</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3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a:solidFill>
                            <a:schemeClr val="tx1"/>
                          </a:solidFill>
                        </a:rPr>
                        <a:t>Limited to 1 attached cluster</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3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a:solidFill>
                            <a:schemeClr val="tx1"/>
                          </a:solidFill>
                        </a:rPr>
                        <a:t>Included (no limit)</a:t>
                      </a:r>
                    </a:p>
                  </a:txBody>
                  <a:tcPr marL="121920" marR="121920" marT="60960" marB="60960" anchor="ctr">
                    <a:solidFill>
                      <a:schemeClr val="bg2"/>
                    </a:solidFill>
                  </a:tcPr>
                </a:tc>
                <a:extLst>
                  <a:ext uri="{0D108BD9-81ED-4DB2-BD59-A6C34878D82A}">
                    <a16:rowId xmlns:a16="http://schemas.microsoft.com/office/drawing/2014/main" val="1960427754"/>
                  </a:ext>
                </a:extLst>
              </a:tr>
              <a:tr h="156789">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CA" sz="1000"/>
                        <a:t>Service Mesh Manager</a:t>
                      </a:r>
                      <a:endParaRPr lang="en-US" sz="1000"/>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CA" sz="1000" dirty="0">
                          <a:solidFill>
                            <a:schemeClr val="tx1"/>
                          </a:solidFill>
                        </a:rPr>
                        <a:t>Included with each IKS node</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dirty="0">
                          <a:solidFill>
                            <a:schemeClr val="tx1"/>
                          </a:solidFill>
                        </a:rPr>
                        <a:t>Included with each IKS node</a:t>
                      </a:r>
                      <a:endParaRPr lang="en-CA" sz="1000" b="0" strike="noStrike" dirty="0">
                        <a:solidFill>
                          <a:schemeClr val="tx1"/>
                        </a:solidFill>
                      </a:endParaRPr>
                    </a:p>
                  </a:txBody>
                  <a:tcPr marL="121920" marR="121920" marT="60960" marB="60960" anchor="ctr">
                    <a:solidFill>
                      <a:schemeClr val="bg2"/>
                    </a:solidFill>
                  </a:tcPr>
                </a:tc>
                <a:extLst>
                  <a:ext uri="{0D108BD9-81ED-4DB2-BD59-A6C34878D82A}">
                    <a16:rowId xmlns:a16="http://schemas.microsoft.com/office/drawing/2014/main" val="748172847"/>
                  </a:ext>
                </a:extLst>
              </a:tr>
              <a:tr h="429345">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Persistent Storage</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a:solidFill>
                            <a:schemeClr val="tx1"/>
                          </a:solidFill>
                        </a:rPr>
                        <a:t>VMware vSphere – BYO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HXDP (licensed separately for IWE) </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indent="-171450" algn="l">
                        <a:buFont typeface="Arial" panose="020B0604020202020204" pitchFamily="34" charset="0"/>
                        <a:buChar char="•"/>
                      </a:pPr>
                      <a:r>
                        <a:rPr lang="en-US" sz="1000">
                          <a:solidFill>
                            <a:schemeClr val="tx1"/>
                          </a:solidFill>
                        </a:rPr>
                        <a:t>VMware vSphere – BYO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HXDP (licensed separately for IWE)</a:t>
                      </a:r>
                    </a:p>
                  </a:txBody>
                  <a:tcPr marL="121920" marR="121920" marT="60960" marB="60960" anchor="ctr">
                    <a:solidFill>
                      <a:schemeClr val="bg2"/>
                    </a:solidFill>
                  </a:tcPr>
                </a:tc>
                <a:extLst>
                  <a:ext uri="{0D108BD9-81ED-4DB2-BD59-A6C34878D82A}">
                    <a16:rowId xmlns:a16="http://schemas.microsoft.com/office/drawing/2014/main" val="3716088867"/>
                  </a:ext>
                </a:extLst>
              </a:tr>
              <a:tr h="155567">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IMM Requirement</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Not required for VMware</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Not required for VMware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IIS for IWE/IKS-BM</a:t>
                      </a:r>
                    </a:p>
                  </a:txBody>
                  <a:tcPr marL="121920" marR="121920" marT="60960" marB="60960" anchor="ctr">
                    <a:solidFill>
                      <a:schemeClr val="bg2"/>
                    </a:solidFill>
                  </a:tcPr>
                </a:tc>
                <a:extLst>
                  <a:ext uri="{0D108BD9-81ED-4DB2-BD59-A6C34878D82A}">
                    <a16:rowId xmlns:a16="http://schemas.microsoft.com/office/drawing/2014/main" val="3848821549"/>
                  </a:ext>
                </a:extLst>
              </a:tr>
              <a:tr h="0">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Support</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rPr>
                        <a:t>Community (</a:t>
                      </a:r>
                      <a:r>
                        <a:rPr lang="en-US" sz="1000" dirty="0">
                          <a:solidFill>
                            <a:schemeClr val="tx1"/>
                          </a:solidFill>
                          <a:hlinkClick r:id="rId2"/>
                        </a:rPr>
                        <a:t>https://community.cisco.com/</a:t>
                      </a:r>
                      <a:r>
                        <a:rPr lang="en-US" sz="1000" dirty="0">
                          <a:solidFill>
                            <a:schemeClr val="tx1"/>
                          </a:solidFill>
                        </a:rPr>
                        <a:t>)</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TAC Support</a:t>
                      </a:r>
                    </a:p>
                  </a:txBody>
                  <a:tcPr marL="121920" marR="121920" marT="60960" marB="60960" anchor="ctr">
                    <a:solidFill>
                      <a:schemeClr val="bg2"/>
                    </a:solidFill>
                  </a:tcPr>
                </a:tc>
                <a:extLst>
                  <a:ext uri="{0D108BD9-81ED-4DB2-BD59-A6C34878D82A}">
                    <a16:rowId xmlns:a16="http://schemas.microsoft.com/office/drawing/2014/main" val="602704069"/>
                  </a:ext>
                </a:extLst>
              </a:tr>
              <a:tr h="0">
                <a:tc>
                  <a:txBody>
                    <a:bodyPr/>
                    <a:lstStyle>
                      <a:lvl1pPr marL="0" algn="l" defTabSz="914141" rtl="0" eaLnBrk="1" latinLnBrk="0" hangingPunct="1">
                        <a:defRPr sz="1866" b="1" kern="1200">
                          <a:solidFill>
                            <a:schemeClr val="tx1"/>
                          </a:solidFill>
                          <a:latin typeface="Calibri" panose="020F0502020204030204"/>
                        </a:defRPr>
                      </a:lvl1pPr>
                      <a:lvl2pPr marL="457067" algn="l" defTabSz="914141" rtl="0" eaLnBrk="1" latinLnBrk="0" hangingPunct="1">
                        <a:defRPr sz="1866" b="1" kern="1200">
                          <a:solidFill>
                            <a:schemeClr val="tx1"/>
                          </a:solidFill>
                          <a:latin typeface="Calibri" panose="020F0502020204030204"/>
                        </a:defRPr>
                      </a:lvl2pPr>
                      <a:lvl3pPr marL="914141" algn="l" defTabSz="914141" rtl="0" eaLnBrk="1" latinLnBrk="0" hangingPunct="1">
                        <a:defRPr sz="1866" b="1" kern="1200">
                          <a:solidFill>
                            <a:schemeClr val="tx1"/>
                          </a:solidFill>
                          <a:latin typeface="Calibri" panose="020F0502020204030204"/>
                        </a:defRPr>
                      </a:lvl3pPr>
                      <a:lvl4pPr marL="1371210" algn="l" defTabSz="914141" rtl="0" eaLnBrk="1" latinLnBrk="0" hangingPunct="1">
                        <a:defRPr sz="1866" b="1" kern="1200">
                          <a:solidFill>
                            <a:schemeClr val="tx1"/>
                          </a:solidFill>
                          <a:latin typeface="Calibri" panose="020F0502020204030204"/>
                        </a:defRPr>
                      </a:lvl4pPr>
                      <a:lvl5pPr marL="1828283" algn="l" defTabSz="914141" rtl="0" eaLnBrk="1" latinLnBrk="0" hangingPunct="1">
                        <a:defRPr sz="1866" b="1" kern="1200">
                          <a:solidFill>
                            <a:schemeClr val="tx1"/>
                          </a:solidFill>
                          <a:latin typeface="Calibri" panose="020F0502020204030204"/>
                        </a:defRPr>
                      </a:lvl5pPr>
                      <a:lvl6pPr marL="2285350" algn="l" defTabSz="914141" rtl="0" eaLnBrk="1" latinLnBrk="0" hangingPunct="1">
                        <a:defRPr sz="1866" b="1" kern="1200">
                          <a:solidFill>
                            <a:schemeClr val="tx1"/>
                          </a:solidFill>
                          <a:latin typeface="Calibri" panose="020F0502020204030204"/>
                        </a:defRPr>
                      </a:lvl6pPr>
                      <a:lvl7pPr marL="2742424" algn="l" defTabSz="914141" rtl="0" eaLnBrk="1" latinLnBrk="0" hangingPunct="1">
                        <a:defRPr sz="1866" b="1" kern="1200">
                          <a:solidFill>
                            <a:schemeClr val="tx1"/>
                          </a:solidFill>
                          <a:latin typeface="Calibri" panose="020F0502020204030204"/>
                        </a:defRPr>
                      </a:lvl7pPr>
                      <a:lvl8pPr marL="3199493" algn="l" defTabSz="914141" rtl="0" eaLnBrk="1" latinLnBrk="0" hangingPunct="1">
                        <a:defRPr sz="1866" b="1" kern="1200">
                          <a:solidFill>
                            <a:schemeClr val="tx1"/>
                          </a:solidFill>
                          <a:latin typeface="Calibri" panose="020F0502020204030204"/>
                        </a:defRPr>
                      </a:lvl8pPr>
                      <a:lvl9pPr marL="3656566" algn="l" defTabSz="914141" rtl="0" eaLnBrk="1" latinLnBrk="0" hangingPunct="1">
                        <a:defRPr sz="1866" b="1" kern="1200">
                          <a:solidFill>
                            <a:schemeClr val="tx1"/>
                          </a:solidFill>
                          <a:latin typeface="Calibri" panose="020F0502020204030204"/>
                        </a:defRPr>
                      </a:lvl9pPr>
                    </a:lstStyle>
                    <a:p>
                      <a:r>
                        <a:rPr lang="en-US" sz="1000"/>
                        <a:t>Inactivity Limits</a:t>
                      </a:r>
                    </a:p>
                  </a:txBody>
                  <a:tcPr marL="121920" marR="121920" marT="60960" marB="60960">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rPr>
                        <a:t>After 90 days (attempt to notify of inactivity). If, no response clusters/nodes may be automatically deleted</a:t>
                      </a:r>
                    </a:p>
                  </a:txBody>
                  <a:tcPr marL="121920" marR="121920" marT="60960" marB="60960" anchor="ctr">
                    <a:solidFill>
                      <a:schemeClr val="bg2"/>
                    </a:solidFill>
                  </a:tcPr>
                </a:tc>
                <a:tc>
                  <a:txBody>
                    <a:bodyPr/>
                    <a:lstStyle>
                      <a:lvl1pPr marL="0" algn="l" defTabSz="914141" rtl="0" eaLnBrk="1" latinLnBrk="0" hangingPunct="1">
                        <a:defRPr sz="1866" kern="1200">
                          <a:solidFill>
                            <a:schemeClr val="tx1"/>
                          </a:solidFill>
                          <a:latin typeface="Calibri" panose="020F0502020204030204"/>
                        </a:defRPr>
                      </a:lvl1pPr>
                      <a:lvl2pPr marL="457067" algn="l" defTabSz="914141" rtl="0" eaLnBrk="1" latinLnBrk="0" hangingPunct="1">
                        <a:defRPr sz="1866" kern="1200">
                          <a:solidFill>
                            <a:schemeClr val="tx1"/>
                          </a:solidFill>
                          <a:latin typeface="Calibri" panose="020F0502020204030204"/>
                        </a:defRPr>
                      </a:lvl2pPr>
                      <a:lvl3pPr marL="914141" algn="l" defTabSz="914141" rtl="0" eaLnBrk="1" latinLnBrk="0" hangingPunct="1">
                        <a:defRPr sz="1866" kern="1200">
                          <a:solidFill>
                            <a:schemeClr val="tx1"/>
                          </a:solidFill>
                          <a:latin typeface="Calibri" panose="020F0502020204030204"/>
                        </a:defRPr>
                      </a:lvl3pPr>
                      <a:lvl4pPr marL="1371210" algn="l" defTabSz="914141" rtl="0" eaLnBrk="1" latinLnBrk="0" hangingPunct="1">
                        <a:defRPr sz="1866" kern="1200">
                          <a:solidFill>
                            <a:schemeClr val="tx1"/>
                          </a:solidFill>
                          <a:latin typeface="Calibri" panose="020F0502020204030204"/>
                        </a:defRPr>
                      </a:lvl4pPr>
                      <a:lvl5pPr marL="1828283" algn="l" defTabSz="914141" rtl="0" eaLnBrk="1" latinLnBrk="0" hangingPunct="1">
                        <a:defRPr sz="1866" kern="1200">
                          <a:solidFill>
                            <a:schemeClr val="tx1"/>
                          </a:solidFill>
                          <a:latin typeface="Calibri" panose="020F0502020204030204"/>
                        </a:defRPr>
                      </a:lvl5pPr>
                      <a:lvl6pPr marL="2285350" algn="l" defTabSz="914141" rtl="0" eaLnBrk="1" latinLnBrk="0" hangingPunct="1">
                        <a:defRPr sz="1866" kern="1200">
                          <a:solidFill>
                            <a:schemeClr val="tx1"/>
                          </a:solidFill>
                          <a:latin typeface="Calibri" panose="020F0502020204030204"/>
                        </a:defRPr>
                      </a:lvl6pPr>
                      <a:lvl7pPr marL="2742424" algn="l" defTabSz="914141" rtl="0" eaLnBrk="1" latinLnBrk="0" hangingPunct="1">
                        <a:defRPr sz="1866" kern="1200">
                          <a:solidFill>
                            <a:schemeClr val="tx1"/>
                          </a:solidFill>
                          <a:latin typeface="Calibri" panose="020F0502020204030204"/>
                        </a:defRPr>
                      </a:lvl7pPr>
                      <a:lvl8pPr marL="3199493" algn="l" defTabSz="914141" rtl="0" eaLnBrk="1" latinLnBrk="0" hangingPunct="1">
                        <a:defRPr sz="1866" kern="1200">
                          <a:solidFill>
                            <a:schemeClr val="tx1"/>
                          </a:solidFill>
                          <a:latin typeface="Calibri" panose="020F0502020204030204"/>
                        </a:defRPr>
                      </a:lvl8pPr>
                      <a:lvl9pPr marL="3656566" algn="l" defTabSz="914141" rtl="0" eaLnBrk="1" latinLnBrk="0" hangingPunct="1">
                        <a:defRPr sz="1866"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rPr>
                        <a:t>N/A</a:t>
                      </a:r>
                    </a:p>
                  </a:txBody>
                  <a:tcPr marL="121920" marR="121920" marT="60960" marB="60960" anchor="ctr">
                    <a:solidFill>
                      <a:schemeClr val="bg2"/>
                    </a:solidFill>
                  </a:tcPr>
                </a:tc>
                <a:extLst>
                  <a:ext uri="{0D108BD9-81ED-4DB2-BD59-A6C34878D82A}">
                    <a16:rowId xmlns:a16="http://schemas.microsoft.com/office/drawing/2014/main" val="1551107735"/>
                  </a:ext>
                </a:extLst>
              </a:tr>
            </a:tbl>
          </a:graphicData>
        </a:graphic>
      </p:graphicFrame>
      <p:sp>
        <p:nvSpPr>
          <p:cNvPr id="7" name="Right Arrow 6">
            <a:extLst>
              <a:ext uri="{FF2B5EF4-FFF2-40B4-BE49-F238E27FC236}">
                <a16:creationId xmlns:a16="http://schemas.microsoft.com/office/drawing/2014/main" id="{3FCF3D18-A1B5-9A4E-BDC3-76E97FBFFF7C}"/>
              </a:ext>
            </a:extLst>
          </p:cNvPr>
          <p:cNvSpPr/>
          <p:nvPr/>
        </p:nvSpPr>
        <p:spPr>
          <a:xfrm>
            <a:off x="3142797" y="1245795"/>
            <a:ext cx="604328" cy="297712"/>
          </a:xfrm>
          <a:prstGeom prst="rightArrow">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Target</a:t>
            </a:r>
          </a:p>
        </p:txBody>
      </p:sp>
      <p:sp>
        <p:nvSpPr>
          <p:cNvPr id="8" name="Right Arrow 7">
            <a:extLst>
              <a:ext uri="{FF2B5EF4-FFF2-40B4-BE49-F238E27FC236}">
                <a16:creationId xmlns:a16="http://schemas.microsoft.com/office/drawing/2014/main" id="{CCB22C9B-993B-3443-9C6D-72952AA683D0}"/>
              </a:ext>
            </a:extLst>
          </p:cNvPr>
          <p:cNvSpPr/>
          <p:nvPr/>
        </p:nvSpPr>
        <p:spPr>
          <a:xfrm flipH="1">
            <a:off x="9421251" y="1930597"/>
            <a:ext cx="604328" cy="297712"/>
          </a:xfrm>
          <a:prstGeom prst="rightArrow">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Target</a:t>
            </a:r>
          </a:p>
        </p:txBody>
      </p:sp>
    </p:spTree>
    <p:extLst>
      <p:ext uri="{BB962C8B-B14F-4D97-AF65-F5344CB8AC3E}">
        <p14:creationId xmlns:p14="http://schemas.microsoft.com/office/powerpoint/2010/main" val="1792304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32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ound Same Side Corner Rectangle 103">
            <a:extLst>
              <a:ext uri="{FF2B5EF4-FFF2-40B4-BE49-F238E27FC236}">
                <a16:creationId xmlns:a16="http://schemas.microsoft.com/office/drawing/2014/main" id="{E1B63397-5705-3E4E-9032-1F2F3F05710B}"/>
              </a:ext>
            </a:extLst>
          </p:cNvPr>
          <p:cNvSpPr/>
          <p:nvPr/>
        </p:nvSpPr>
        <p:spPr>
          <a:xfrm rot="5400000">
            <a:off x="1383555" y="256395"/>
            <a:ext cx="3517452" cy="6284559"/>
          </a:xfrm>
          <a:prstGeom prst="round2SameRect">
            <a:avLst>
              <a:gd name="adj1" fmla="val 50000"/>
              <a:gd name="adj2" fmla="val 0"/>
            </a:avLst>
          </a:prstGeom>
          <a:solidFill>
            <a:schemeClr val="tx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0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2" name="Title 1"/>
          <p:cNvSpPr>
            <a:spLocks noGrp="1" noChangeAspect="1"/>
          </p:cNvSpPr>
          <p:nvPr>
            <p:ph type="title"/>
          </p:nvPr>
        </p:nvSpPr>
        <p:spPr bwMode="gray"/>
        <p:txBody>
          <a:bodyPr/>
          <a:lstStyle/>
          <a:p>
            <a:r>
              <a:rPr lang="en-US"/>
              <a:t>Cisco </a:t>
            </a:r>
            <a:r>
              <a:rPr lang="en-US" err="1"/>
              <a:t>Intersight</a:t>
            </a:r>
            <a:r>
              <a:rPr lang="en-US"/>
              <a:t> Kubernetes Service</a:t>
            </a:r>
            <a:r>
              <a:rPr lang="en-US" sz="2400"/>
              <a:t> </a:t>
            </a:r>
            <a:br>
              <a:rPr lang="en-US" sz="2400"/>
            </a:br>
            <a:r>
              <a:rPr lang="en-US" sz="2400"/>
              <a:t>Operationalize production-grade K8s with a turn-key, flexible platform</a:t>
            </a:r>
          </a:p>
        </p:txBody>
      </p:sp>
      <p:sp>
        <p:nvSpPr>
          <p:cNvPr id="81" name="Rectangle 80">
            <a:extLst>
              <a:ext uri="{FF2B5EF4-FFF2-40B4-BE49-F238E27FC236}">
                <a16:creationId xmlns:a16="http://schemas.microsoft.com/office/drawing/2014/main" id="{D90B73F4-DCD0-2B43-B118-3455D9E7913D}"/>
              </a:ext>
            </a:extLst>
          </p:cNvPr>
          <p:cNvSpPr/>
          <p:nvPr/>
        </p:nvSpPr>
        <p:spPr>
          <a:xfrm>
            <a:off x="696893" y="2321321"/>
            <a:ext cx="3847491" cy="2215355"/>
          </a:xfrm>
          <a:prstGeom prst="rect">
            <a:avLst/>
          </a:prstGeom>
          <a:solidFill>
            <a:srgbClr val="FAFB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35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D274D"/>
              </a:solidFill>
              <a:effectLst/>
              <a:uLnTx/>
              <a:uFillTx/>
              <a:latin typeface="CiscoSansTT ExtraLight"/>
              <a:ea typeface="+mn-ea"/>
              <a:cs typeface="+mn-cs"/>
            </a:endParaRPr>
          </a:p>
        </p:txBody>
      </p:sp>
      <p:pic>
        <p:nvPicPr>
          <p:cNvPr id="82" name="Picture 81" descr="A screen shot of a computer&#10;&#10;Description automatically generated">
            <a:extLst>
              <a:ext uri="{FF2B5EF4-FFF2-40B4-BE49-F238E27FC236}">
                <a16:creationId xmlns:a16="http://schemas.microsoft.com/office/drawing/2014/main" id="{26262637-6E3F-9F4F-87CC-0BE8B2FAC6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992" y="2128720"/>
            <a:ext cx="5013305" cy="2714661"/>
          </a:xfrm>
          <a:prstGeom prst="rect">
            <a:avLst/>
          </a:prstGeom>
        </p:spPr>
      </p:pic>
      <p:sp>
        <p:nvSpPr>
          <p:cNvPr id="89" name="TextBox 88">
            <a:extLst>
              <a:ext uri="{FF2B5EF4-FFF2-40B4-BE49-F238E27FC236}">
                <a16:creationId xmlns:a16="http://schemas.microsoft.com/office/drawing/2014/main" id="{B57C3D7E-B1DB-AA4E-8F10-45128604ECD5}"/>
              </a:ext>
            </a:extLst>
          </p:cNvPr>
          <p:cNvSpPr txBox="1"/>
          <p:nvPr/>
        </p:nvSpPr>
        <p:spPr>
          <a:xfrm>
            <a:off x="2367711" y="4044768"/>
            <a:ext cx="397866" cy="461665"/>
          </a:xfrm>
          <a:prstGeom prst="rect">
            <a:avLst/>
          </a:prstGeom>
          <a:noFill/>
        </p:spPr>
        <p:txBody>
          <a:bodyPr wrap="none" rtlCol="0">
            <a:sp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82828"/>
                </a:solidFill>
                <a:effectLst/>
                <a:uLnTx/>
                <a:uFillTx/>
                <a:latin typeface="CiscoSansTT ExtraLight"/>
                <a:ea typeface="ＭＳ Ｐゴシック" charset="0"/>
                <a:cs typeface="+mn-cs"/>
              </a:rPr>
              <a:t>…</a:t>
            </a:r>
          </a:p>
        </p:txBody>
      </p:sp>
      <p:sp>
        <p:nvSpPr>
          <p:cNvPr id="97" name="Round Same Side Corner Rectangle 166">
            <a:extLst>
              <a:ext uri="{FF2B5EF4-FFF2-40B4-BE49-F238E27FC236}">
                <a16:creationId xmlns:a16="http://schemas.microsoft.com/office/drawing/2014/main" id="{5FA55768-4566-F24E-AC35-569130DD38E1}"/>
              </a:ext>
            </a:extLst>
          </p:cNvPr>
          <p:cNvSpPr/>
          <p:nvPr/>
        </p:nvSpPr>
        <p:spPr>
          <a:xfrm rot="16200000">
            <a:off x="9024529" y="-363168"/>
            <a:ext cx="1009583" cy="5325373"/>
          </a:xfrm>
          <a:prstGeom prst="round2SameRect">
            <a:avLst>
              <a:gd name="adj1" fmla="val 50000"/>
              <a:gd name="adj2" fmla="val 0"/>
            </a:avLst>
          </a:prstGeom>
          <a:solidFill>
            <a:schemeClr val="accent1">
              <a:lumMod val="20000"/>
              <a:lumOff val="80000"/>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0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98" name="Round Same Side Corner Rectangle 166">
            <a:extLst>
              <a:ext uri="{FF2B5EF4-FFF2-40B4-BE49-F238E27FC236}">
                <a16:creationId xmlns:a16="http://schemas.microsoft.com/office/drawing/2014/main" id="{F70A5769-2790-0A40-B653-C0CDEFEBD4D5}"/>
              </a:ext>
            </a:extLst>
          </p:cNvPr>
          <p:cNvSpPr/>
          <p:nvPr/>
        </p:nvSpPr>
        <p:spPr>
          <a:xfrm rot="16200000">
            <a:off x="9059053" y="748683"/>
            <a:ext cx="940523" cy="5325372"/>
          </a:xfrm>
          <a:prstGeom prst="round2SameRect">
            <a:avLst>
              <a:gd name="adj1" fmla="val 50000"/>
              <a:gd name="adj2" fmla="val 0"/>
            </a:avLst>
          </a:prstGeom>
          <a:solidFill>
            <a:schemeClr val="accent1">
              <a:lumMod val="20000"/>
              <a:lumOff val="80000"/>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0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99" name="Round Same Side Corner Rectangle 166">
            <a:extLst>
              <a:ext uri="{FF2B5EF4-FFF2-40B4-BE49-F238E27FC236}">
                <a16:creationId xmlns:a16="http://schemas.microsoft.com/office/drawing/2014/main" id="{D3668669-0722-1E48-B8F7-A0025A8E9BFD}"/>
              </a:ext>
            </a:extLst>
          </p:cNvPr>
          <p:cNvSpPr/>
          <p:nvPr/>
        </p:nvSpPr>
        <p:spPr>
          <a:xfrm rot="16200000">
            <a:off x="9059055" y="1911183"/>
            <a:ext cx="940524" cy="5325372"/>
          </a:xfrm>
          <a:prstGeom prst="round2SameRect">
            <a:avLst>
              <a:gd name="adj1" fmla="val 50000"/>
              <a:gd name="adj2" fmla="val 0"/>
            </a:avLst>
          </a:prstGeom>
          <a:solidFill>
            <a:schemeClr val="accent1">
              <a:lumMod val="20000"/>
              <a:lumOff val="80000"/>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0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00" name="Rectangle 99">
            <a:extLst>
              <a:ext uri="{FF2B5EF4-FFF2-40B4-BE49-F238E27FC236}">
                <a16:creationId xmlns:a16="http://schemas.microsoft.com/office/drawing/2014/main" id="{CD07BBBA-80BB-2D45-BE5D-FDED2369FD6E}"/>
              </a:ext>
            </a:extLst>
          </p:cNvPr>
          <p:cNvSpPr/>
          <p:nvPr/>
        </p:nvSpPr>
        <p:spPr>
          <a:xfrm>
            <a:off x="7119669" y="2010109"/>
            <a:ext cx="4958347" cy="584775"/>
          </a:xfrm>
          <a:prstGeom prst="rect">
            <a:avLst/>
          </a:prstGeom>
        </p:spPr>
        <p:txBody>
          <a:bodyPr wrap="square">
            <a:sp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Native Kubernetes – 100% Upstream</a:t>
            </a:r>
          </a:p>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D274D"/>
                </a:solidFill>
                <a:effectLst/>
                <a:uLnTx/>
                <a:uFillTx/>
                <a:latin typeface="CiscoSansTT ExtraLight"/>
                <a:ea typeface="ＭＳ Ｐゴシック" charset="0"/>
                <a:cs typeface="CiscoSansTT" panose="020B0503020201020303" pitchFamily="34" charset="0"/>
              </a:rPr>
              <a:t>Production Grade: hardened, secure, robust</a:t>
            </a:r>
          </a:p>
        </p:txBody>
      </p:sp>
      <p:sp>
        <p:nvSpPr>
          <p:cNvPr id="101" name="Rectangle 100">
            <a:extLst>
              <a:ext uri="{FF2B5EF4-FFF2-40B4-BE49-F238E27FC236}">
                <a16:creationId xmlns:a16="http://schemas.microsoft.com/office/drawing/2014/main" id="{A61B88EA-D3F1-0745-8A17-D9D720F881D7}"/>
              </a:ext>
            </a:extLst>
          </p:cNvPr>
          <p:cNvSpPr/>
          <p:nvPr/>
        </p:nvSpPr>
        <p:spPr>
          <a:xfrm>
            <a:off x="7119676" y="3103593"/>
            <a:ext cx="4943353" cy="584775"/>
          </a:xfrm>
          <a:prstGeom prst="rect">
            <a:avLst/>
          </a:prstGeom>
        </p:spPr>
        <p:txBody>
          <a:bodyPr wrap="square">
            <a:sp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Validated Out-of-the-box Container Interfaces</a:t>
            </a:r>
          </a:p>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D274D"/>
                </a:solidFill>
                <a:effectLst/>
                <a:uLnTx/>
                <a:uFillTx/>
                <a:latin typeface="CiscoSansTT ExtraLight"/>
                <a:ea typeface="ＭＳ Ｐゴシック" charset="0"/>
                <a:cs typeface="CiscoSansTT" panose="020B0503020201020303" pitchFamily="34" charset="0"/>
              </a:rPr>
              <a:t>Networking | Storage | Load balancing</a:t>
            </a:r>
          </a:p>
        </p:txBody>
      </p:sp>
      <p:sp>
        <p:nvSpPr>
          <p:cNvPr id="102" name="Rectangle 101">
            <a:extLst>
              <a:ext uri="{FF2B5EF4-FFF2-40B4-BE49-F238E27FC236}">
                <a16:creationId xmlns:a16="http://schemas.microsoft.com/office/drawing/2014/main" id="{11FB97F8-D6A9-9846-A598-781B6B104743}"/>
              </a:ext>
            </a:extLst>
          </p:cNvPr>
          <p:cNvSpPr/>
          <p:nvPr/>
        </p:nvSpPr>
        <p:spPr>
          <a:xfrm>
            <a:off x="7119671" y="4281705"/>
            <a:ext cx="4943352" cy="584775"/>
          </a:xfrm>
          <a:prstGeom prst="rect">
            <a:avLst/>
          </a:prstGeom>
        </p:spPr>
        <p:txBody>
          <a:bodyPr wrap="square">
            <a:sp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iscoSansTT ExtraLight"/>
                <a:ea typeface="ＭＳ Ｐゴシック" charset="0"/>
                <a:cs typeface="CiscoSansTT" panose="020B0503020201020303" pitchFamily="34" charset="0"/>
              </a:rPr>
              <a:t>Curated Add-ons (open source and 3</a:t>
            </a:r>
            <a:r>
              <a:rPr kumimoji="0" lang="en-US" sz="1600" b="0" i="0" u="none" strike="noStrike" kern="1200" cap="none" spc="0" normalizeH="0" baseline="30000" noProof="0" dirty="0">
                <a:ln>
                  <a:noFill/>
                </a:ln>
                <a:solidFill>
                  <a:srgbClr val="FFFFFF"/>
                </a:solidFill>
                <a:effectLst/>
                <a:uLnTx/>
                <a:uFillTx/>
                <a:latin typeface="CiscoSansTT ExtraLight"/>
                <a:ea typeface="ＭＳ Ｐゴシック" charset="0"/>
                <a:cs typeface="CiscoSansTT" panose="020B0503020201020303" pitchFamily="34" charset="0"/>
              </a:rPr>
              <a:t>rd</a:t>
            </a:r>
            <a:r>
              <a:rPr kumimoji="0" lang="en-US" sz="1600" b="0" i="0" u="none" strike="noStrike" kern="1200" cap="none" spc="0" normalizeH="0" baseline="0" noProof="0" dirty="0">
                <a:ln>
                  <a:noFill/>
                </a:ln>
                <a:solidFill>
                  <a:srgbClr val="FFFFFF"/>
                </a:solidFill>
                <a:effectLst/>
                <a:uLnTx/>
                <a:uFillTx/>
                <a:latin typeface="CiscoSansTT ExtraLight"/>
                <a:ea typeface="ＭＳ Ｐゴシック" charset="0"/>
                <a:cs typeface="CiscoSansTT" panose="020B0503020201020303" pitchFamily="34" charset="0"/>
              </a:rPr>
              <a:t>-party)</a:t>
            </a:r>
          </a:p>
          <a:p>
            <a:pPr marL="0" marR="0" lvl="0" indent="0" algn="l" defTabSz="60952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D274D"/>
                </a:solidFill>
                <a:effectLst/>
                <a:uLnTx/>
                <a:uFillTx/>
                <a:latin typeface="CiscoSansTT ExtraLight"/>
                <a:ea typeface="ＭＳ Ｐゴシック" charset="0"/>
                <a:cs typeface="CiscoSansTT" panose="020B0503020201020303" pitchFamily="34" charset="0"/>
              </a:rPr>
              <a:t>Logging | Monitoring | Registry | Service Mesh</a:t>
            </a:r>
          </a:p>
        </p:txBody>
      </p:sp>
      <p:pic>
        <p:nvPicPr>
          <p:cNvPr id="4" name="Picture 3" descr="A picture containing text, monitor, screenshot&#10;&#10;Description automatically generated">
            <a:extLst>
              <a:ext uri="{FF2B5EF4-FFF2-40B4-BE49-F238E27FC236}">
                <a16:creationId xmlns:a16="http://schemas.microsoft.com/office/drawing/2014/main" id="{D6CBEAA2-07D3-4F2D-BF24-46A9F9F583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2384" y="2329573"/>
            <a:ext cx="3839069" cy="2215355"/>
          </a:xfrm>
          <a:prstGeom prst="rect">
            <a:avLst/>
          </a:prstGeom>
        </p:spPr>
      </p:pic>
      <p:sp>
        <p:nvSpPr>
          <p:cNvPr id="147" name="Round Same Side Corner Rectangle 150">
            <a:extLst>
              <a:ext uri="{FF2B5EF4-FFF2-40B4-BE49-F238E27FC236}">
                <a16:creationId xmlns:a16="http://schemas.microsoft.com/office/drawing/2014/main" id="{827919D9-CE90-4027-A82F-E80F93E8520A}"/>
              </a:ext>
            </a:extLst>
          </p:cNvPr>
          <p:cNvSpPr/>
          <p:nvPr/>
        </p:nvSpPr>
        <p:spPr>
          <a:xfrm>
            <a:off x="629989" y="5302853"/>
            <a:ext cx="3526603" cy="751963"/>
          </a:xfrm>
          <a:prstGeom prst="round2SameRect">
            <a:avLst>
              <a:gd name="adj1" fmla="val 50000"/>
              <a:gd name="adj2"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439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CiscoSansTT ExtraLight"/>
                <a:ea typeface="ＭＳ Ｐゴシック" charset="0"/>
                <a:cs typeface="+mn-cs"/>
              </a:rPr>
              <a:t>Simplify Kubernetes day 0 to day N operations anywhere</a:t>
            </a:r>
          </a:p>
        </p:txBody>
      </p:sp>
      <p:sp>
        <p:nvSpPr>
          <p:cNvPr id="148" name="Round Same Side Corner Rectangle 210">
            <a:extLst>
              <a:ext uri="{FF2B5EF4-FFF2-40B4-BE49-F238E27FC236}">
                <a16:creationId xmlns:a16="http://schemas.microsoft.com/office/drawing/2014/main" id="{578C7005-2475-4EC6-B977-B5FAE81A9A57}"/>
              </a:ext>
            </a:extLst>
          </p:cNvPr>
          <p:cNvSpPr/>
          <p:nvPr/>
        </p:nvSpPr>
        <p:spPr>
          <a:xfrm>
            <a:off x="4340797" y="5302853"/>
            <a:ext cx="3526603" cy="751963"/>
          </a:xfrm>
          <a:prstGeom prst="round2SameRect">
            <a:avLst>
              <a:gd name="adj1" fmla="val 50000"/>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439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CiscoSansTT ExtraLight"/>
                <a:ea typeface="ＭＳ Ｐゴシック" charset="0"/>
                <a:cs typeface="+mn-cs"/>
              </a:rPr>
              <a:t>More value with multiple options (hypervisors, storage and bare metal)</a:t>
            </a:r>
            <a:endParaRPr kumimoji="0" lang="en-US" sz="1400" b="0" i="0" u="none" strike="noStrike" kern="1200" cap="none" spc="0" normalizeH="0" baseline="0" noProof="0" dirty="0">
              <a:ln>
                <a:noFill/>
              </a:ln>
              <a:solidFill>
                <a:srgbClr val="FFFFFF"/>
              </a:solidFill>
              <a:effectLst/>
              <a:uLnTx/>
              <a:uFillTx/>
              <a:latin typeface="CiscoSansTT ExtraLight"/>
              <a:ea typeface="ＭＳ Ｐゴシック" charset="0"/>
              <a:cs typeface="+mn-cs"/>
            </a:endParaRPr>
          </a:p>
        </p:txBody>
      </p:sp>
      <p:sp>
        <p:nvSpPr>
          <p:cNvPr id="149" name="Round Same Side Corner Rectangle 213">
            <a:extLst>
              <a:ext uri="{FF2B5EF4-FFF2-40B4-BE49-F238E27FC236}">
                <a16:creationId xmlns:a16="http://schemas.microsoft.com/office/drawing/2014/main" id="{58A6869C-F6E4-4D2E-A57F-2261998D7548}"/>
              </a:ext>
            </a:extLst>
          </p:cNvPr>
          <p:cNvSpPr/>
          <p:nvPr/>
        </p:nvSpPr>
        <p:spPr>
          <a:xfrm>
            <a:off x="8051609" y="5302853"/>
            <a:ext cx="3526603" cy="751963"/>
          </a:xfrm>
          <a:prstGeom prst="round2SameRect">
            <a:avLst>
              <a:gd name="adj1" fmla="val 50000"/>
              <a:gd name="adj2"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439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CiscoSansTT ExtraLight"/>
                <a:ea typeface="ＭＳ Ｐゴシック" charset="0"/>
                <a:cs typeface="+mn-cs"/>
              </a:rPr>
              <a:t>Reduce risk and cost with a security-hardened, highly-available platform</a:t>
            </a:r>
          </a:p>
        </p:txBody>
      </p:sp>
      <p:grpSp>
        <p:nvGrpSpPr>
          <p:cNvPr id="398" name="Group 397">
            <a:extLst>
              <a:ext uri="{FF2B5EF4-FFF2-40B4-BE49-F238E27FC236}">
                <a16:creationId xmlns:a16="http://schemas.microsoft.com/office/drawing/2014/main" id="{8C6FAAB7-2121-4278-B66D-AC332B467D85}"/>
              </a:ext>
            </a:extLst>
          </p:cNvPr>
          <p:cNvGrpSpPr/>
          <p:nvPr/>
        </p:nvGrpSpPr>
        <p:grpSpPr>
          <a:xfrm>
            <a:off x="5235507" y="2552824"/>
            <a:ext cx="1559333" cy="1564793"/>
            <a:chOff x="356641" y="1332559"/>
            <a:chExt cx="1865945" cy="1872479"/>
          </a:xfrm>
        </p:grpSpPr>
        <p:sp>
          <p:nvSpPr>
            <p:cNvPr id="399" name="Freeform: Shape 22">
              <a:extLst>
                <a:ext uri="{FF2B5EF4-FFF2-40B4-BE49-F238E27FC236}">
                  <a16:creationId xmlns:a16="http://schemas.microsoft.com/office/drawing/2014/main" id="{581F21F2-05AA-4C57-93CE-ABF097FA85B7}"/>
                </a:ext>
              </a:extLst>
            </p:cNvPr>
            <p:cNvSpPr/>
            <p:nvPr/>
          </p:nvSpPr>
          <p:spPr>
            <a:xfrm>
              <a:off x="361890" y="1332559"/>
              <a:ext cx="1860696" cy="1858625"/>
            </a:xfrm>
            <a:custGeom>
              <a:avLst/>
              <a:gdLst>
                <a:gd name="connsiteX0" fmla="*/ 0 w 5161132"/>
                <a:gd name="connsiteY0" fmla="*/ 2571940 h 5143879"/>
                <a:gd name="connsiteX1" fmla="*/ 2580567 w 5161132"/>
                <a:gd name="connsiteY1" fmla="*/ 0 h 5143879"/>
                <a:gd name="connsiteX2" fmla="*/ 5161133 w 5161132"/>
                <a:gd name="connsiteY2" fmla="*/ 2571940 h 5143879"/>
                <a:gd name="connsiteX3" fmla="*/ 2580567 w 5161132"/>
                <a:gd name="connsiteY3" fmla="*/ 5143880 h 5143879"/>
                <a:gd name="connsiteX4" fmla="*/ 0 w 5161132"/>
                <a:gd name="connsiteY4" fmla="*/ 2571940 h 5143879"/>
                <a:gd name="connsiteX5" fmla="*/ 0 w 5161132"/>
                <a:gd name="connsiteY5" fmla="*/ 2571940 h 514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1132" h="5143879">
                  <a:moveTo>
                    <a:pt x="0" y="2571940"/>
                  </a:moveTo>
                  <a:cubicBezTo>
                    <a:pt x="0" y="1151494"/>
                    <a:pt x="1155360" y="0"/>
                    <a:pt x="2580567" y="0"/>
                  </a:cubicBezTo>
                  <a:cubicBezTo>
                    <a:pt x="4005773" y="0"/>
                    <a:pt x="5161133" y="1151494"/>
                    <a:pt x="5161133" y="2571940"/>
                  </a:cubicBezTo>
                  <a:cubicBezTo>
                    <a:pt x="5161133" y="3992386"/>
                    <a:pt x="4005773" y="5143880"/>
                    <a:pt x="2580567" y="5143880"/>
                  </a:cubicBezTo>
                  <a:cubicBezTo>
                    <a:pt x="1155360" y="5143880"/>
                    <a:pt x="0" y="3992375"/>
                    <a:pt x="0" y="2571940"/>
                  </a:cubicBezTo>
                  <a:lnTo>
                    <a:pt x="0" y="2571940"/>
                  </a:lnTo>
                  <a:close/>
                </a:path>
              </a:pathLst>
            </a:custGeom>
            <a:solidFill>
              <a:srgbClr val="1E4471"/>
            </a:solidFill>
            <a:ln w="1116" cap="flat">
              <a:noFill/>
              <a:prstDash val="solid"/>
              <a:miter/>
            </a:ln>
          </p:spPr>
          <p:txBody>
            <a:bodyPr rtlCol="0" anchor="ct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nvGrpSpPr>
            <p:cNvPr id="400" name="Group 399">
              <a:extLst>
                <a:ext uri="{FF2B5EF4-FFF2-40B4-BE49-F238E27FC236}">
                  <a16:creationId xmlns:a16="http://schemas.microsoft.com/office/drawing/2014/main" id="{99B1306F-8A63-4752-BF84-B6DED1FCD1FD}"/>
                </a:ext>
              </a:extLst>
            </p:cNvPr>
            <p:cNvGrpSpPr/>
            <p:nvPr/>
          </p:nvGrpSpPr>
          <p:grpSpPr>
            <a:xfrm>
              <a:off x="356641" y="1333215"/>
              <a:ext cx="1858767" cy="1858589"/>
              <a:chOff x="4972721" y="1223323"/>
              <a:chExt cx="1653801" cy="1653642"/>
            </a:xfrm>
          </p:grpSpPr>
          <p:sp>
            <p:nvSpPr>
              <p:cNvPr id="442" name="Oval 441">
                <a:extLst>
                  <a:ext uri="{FF2B5EF4-FFF2-40B4-BE49-F238E27FC236}">
                    <a16:creationId xmlns:a16="http://schemas.microsoft.com/office/drawing/2014/main" id="{5D2688C8-3FC0-461C-BCE7-BC680C579DB3}"/>
                  </a:ext>
                </a:extLst>
              </p:cNvPr>
              <p:cNvSpPr/>
              <p:nvPr/>
            </p:nvSpPr>
            <p:spPr>
              <a:xfrm>
                <a:off x="6302453" y="2534379"/>
                <a:ext cx="21979" cy="21979"/>
              </a:xfrm>
              <a:prstGeom prst="ellipse">
                <a:avLst/>
              </a:prstGeom>
              <a:solidFill>
                <a:srgbClr val="FFFFFF">
                  <a:alpha val="48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43" name="Straight Connector 442">
                <a:extLst>
                  <a:ext uri="{FF2B5EF4-FFF2-40B4-BE49-F238E27FC236}">
                    <a16:creationId xmlns:a16="http://schemas.microsoft.com/office/drawing/2014/main" id="{93080EE7-70D2-44C5-BC0F-0E3E6524F770}"/>
                  </a:ext>
                </a:extLst>
              </p:cNvPr>
              <p:cNvCxnSpPr>
                <a:cxnSpLocks/>
                <a:stCxn id="457" idx="7"/>
              </p:cNvCxnSpPr>
              <p:nvPr/>
            </p:nvCxnSpPr>
            <p:spPr>
              <a:xfrm flipV="1">
                <a:off x="5510520" y="1223323"/>
                <a:ext cx="289944" cy="100698"/>
              </a:xfrm>
              <a:prstGeom prst="line">
                <a:avLst/>
              </a:prstGeom>
              <a:solidFill>
                <a:srgbClr val="1E4471"/>
              </a:solidFill>
              <a:ln w="6350" cap="flat" cmpd="sng" algn="ctr">
                <a:solidFill>
                  <a:srgbClr val="FFFFFF">
                    <a:alpha val="20000"/>
                  </a:srgbClr>
                </a:solidFill>
                <a:prstDash val="solid"/>
              </a:ln>
              <a:effectLst/>
            </p:spPr>
          </p:cxnSp>
          <p:cxnSp>
            <p:nvCxnSpPr>
              <p:cNvPr id="444" name="Straight Connector 443">
                <a:extLst>
                  <a:ext uri="{FF2B5EF4-FFF2-40B4-BE49-F238E27FC236}">
                    <a16:creationId xmlns:a16="http://schemas.microsoft.com/office/drawing/2014/main" id="{556A3BFC-0ABA-4BC8-871E-8A77F6EDFA77}"/>
                  </a:ext>
                </a:extLst>
              </p:cNvPr>
              <p:cNvCxnSpPr>
                <a:cxnSpLocks/>
                <a:stCxn id="455" idx="0"/>
                <a:endCxn id="457" idx="3"/>
              </p:cNvCxnSpPr>
              <p:nvPr/>
            </p:nvCxnSpPr>
            <p:spPr>
              <a:xfrm flipH="1" flipV="1">
                <a:off x="5494979" y="1339562"/>
                <a:ext cx="48981" cy="460502"/>
              </a:xfrm>
              <a:prstGeom prst="line">
                <a:avLst/>
              </a:prstGeom>
              <a:solidFill>
                <a:srgbClr val="1E4471"/>
              </a:solidFill>
              <a:ln w="6350" cap="flat" cmpd="sng" algn="ctr">
                <a:solidFill>
                  <a:srgbClr val="FFFFFF">
                    <a:alpha val="20000"/>
                  </a:srgbClr>
                </a:solidFill>
                <a:prstDash val="solid"/>
              </a:ln>
              <a:effectLst/>
            </p:spPr>
          </p:cxnSp>
          <p:cxnSp>
            <p:nvCxnSpPr>
              <p:cNvPr id="445" name="Straight Connector 444">
                <a:extLst>
                  <a:ext uri="{FF2B5EF4-FFF2-40B4-BE49-F238E27FC236}">
                    <a16:creationId xmlns:a16="http://schemas.microsoft.com/office/drawing/2014/main" id="{56D87241-A058-42E6-AD85-B4AF049ACCB1}"/>
                  </a:ext>
                </a:extLst>
              </p:cNvPr>
              <p:cNvCxnSpPr>
                <a:cxnSpLocks/>
                <a:stCxn id="466" idx="1"/>
                <a:endCxn id="465" idx="7"/>
              </p:cNvCxnSpPr>
              <p:nvPr/>
            </p:nvCxnSpPr>
            <p:spPr>
              <a:xfrm>
                <a:off x="6084158" y="1399685"/>
                <a:ext cx="405172" cy="457785"/>
              </a:xfrm>
              <a:prstGeom prst="line">
                <a:avLst/>
              </a:prstGeom>
              <a:solidFill>
                <a:srgbClr val="1E4471"/>
              </a:solidFill>
              <a:ln w="6350" cap="flat" cmpd="sng" algn="ctr">
                <a:solidFill>
                  <a:srgbClr val="FFFFFF">
                    <a:alpha val="20000"/>
                  </a:srgbClr>
                </a:solidFill>
                <a:prstDash val="solid"/>
              </a:ln>
              <a:effectLst/>
            </p:spPr>
          </p:cxnSp>
          <p:cxnSp>
            <p:nvCxnSpPr>
              <p:cNvPr id="446" name="Straight Connector 445">
                <a:extLst>
                  <a:ext uri="{FF2B5EF4-FFF2-40B4-BE49-F238E27FC236}">
                    <a16:creationId xmlns:a16="http://schemas.microsoft.com/office/drawing/2014/main" id="{45AA3F66-6A24-49C5-B8A1-C41BD34118EB}"/>
                  </a:ext>
                </a:extLst>
              </p:cNvPr>
              <p:cNvCxnSpPr>
                <a:cxnSpLocks/>
                <a:stCxn id="473" idx="7"/>
                <a:endCxn id="455" idx="4"/>
              </p:cNvCxnSpPr>
              <p:nvPr/>
            </p:nvCxnSpPr>
            <p:spPr>
              <a:xfrm flipV="1">
                <a:off x="5362971" y="1822043"/>
                <a:ext cx="180989" cy="395111"/>
              </a:xfrm>
              <a:prstGeom prst="line">
                <a:avLst/>
              </a:prstGeom>
              <a:solidFill>
                <a:srgbClr val="1E4471"/>
              </a:solidFill>
              <a:ln w="6350" cap="flat" cmpd="sng" algn="ctr">
                <a:solidFill>
                  <a:srgbClr val="FFFFFF">
                    <a:alpha val="20000"/>
                  </a:srgbClr>
                </a:solidFill>
                <a:prstDash val="solid"/>
              </a:ln>
              <a:effectLst/>
            </p:spPr>
          </p:cxnSp>
          <p:cxnSp>
            <p:nvCxnSpPr>
              <p:cNvPr id="447" name="Straight Connector 446">
                <a:extLst>
                  <a:ext uri="{FF2B5EF4-FFF2-40B4-BE49-F238E27FC236}">
                    <a16:creationId xmlns:a16="http://schemas.microsoft.com/office/drawing/2014/main" id="{F8E35819-7786-40A1-AADD-49E71A1CD06B}"/>
                  </a:ext>
                </a:extLst>
              </p:cNvPr>
              <p:cNvCxnSpPr>
                <a:cxnSpLocks/>
                <a:stCxn id="459" idx="7"/>
                <a:endCxn id="449" idx="3"/>
              </p:cNvCxnSpPr>
              <p:nvPr/>
            </p:nvCxnSpPr>
            <p:spPr>
              <a:xfrm flipV="1">
                <a:off x="5797444" y="1774179"/>
                <a:ext cx="158862" cy="256576"/>
              </a:xfrm>
              <a:prstGeom prst="line">
                <a:avLst/>
              </a:prstGeom>
              <a:solidFill>
                <a:srgbClr val="1E4471"/>
              </a:solidFill>
              <a:ln w="6350" cap="flat" cmpd="sng" algn="ctr">
                <a:solidFill>
                  <a:srgbClr val="FFFFFF">
                    <a:alpha val="20000"/>
                  </a:srgbClr>
                </a:solidFill>
                <a:prstDash val="solid"/>
              </a:ln>
              <a:effectLst/>
            </p:spPr>
          </p:cxnSp>
          <p:cxnSp>
            <p:nvCxnSpPr>
              <p:cNvPr id="448" name="Straight Connector 447">
                <a:extLst>
                  <a:ext uri="{FF2B5EF4-FFF2-40B4-BE49-F238E27FC236}">
                    <a16:creationId xmlns:a16="http://schemas.microsoft.com/office/drawing/2014/main" id="{DA940856-5530-4F99-9009-706473379C34}"/>
                  </a:ext>
                </a:extLst>
              </p:cNvPr>
              <p:cNvCxnSpPr>
                <a:cxnSpLocks/>
                <a:stCxn id="457" idx="5"/>
              </p:cNvCxnSpPr>
              <p:nvPr/>
            </p:nvCxnSpPr>
            <p:spPr>
              <a:xfrm>
                <a:off x="5510520" y="1339562"/>
                <a:ext cx="454475" cy="423536"/>
              </a:xfrm>
              <a:prstGeom prst="line">
                <a:avLst/>
              </a:prstGeom>
              <a:solidFill>
                <a:srgbClr val="1E4471"/>
              </a:solidFill>
              <a:ln w="6350" cap="flat" cmpd="sng" algn="ctr">
                <a:solidFill>
                  <a:srgbClr val="FFFFFF">
                    <a:alpha val="20000"/>
                  </a:srgbClr>
                </a:solidFill>
                <a:prstDash val="solid"/>
              </a:ln>
              <a:effectLst/>
            </p:spPr>
          </p:cxnSp>
          <p:sp>
            <p:nvSpPr>
              <p:cNvPr id="449" name="Oval 448">
                <a:extLst>
                  <a:ext uri="{FF2B5EF4-FFF2-40B4-BE49-F238E27FC236}">
                    <a16:creationId xmlns:a16="http://schemas.microsoft.com/office/drawing/2014/main" id="{3C4ACF3E-D30B-45F9-BBB8-36DB5684430C}"/>
                  </a:ext>
                </a:extLst>
              </p:cNvPr>
              <p:cNvSpPr/>
              <p:nvPr/>
            </p:nvSpPr>
            <p:spPr>
              <a:xfrm>
                <a:off x="5953087" y="1755419"/>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0" name="Straight Connector 449">
                <a:extLst>
                  <a:ext uri="{FF2B5EF4-FFF2-40B4-BE49-F238E27FC236}">
                    <a16:creationId xmlns:a16="http://schemas.microsoft.com/office/drawing/2014/main" id="{7486BF6B-6A48-4D52-86BA-296A594E65F2}"/>
                  </a:ext>
                </a:extLst>
              </p:cNvPr>
              <p:cNvCxnSpPr>
                <a:cxnSpLocks/>
                <a:stCxn id="466" idx="4"/>
                <a:endCxn id="449" idx="0"/>
              </p:cNvCxnSpPr>
              <p:nvPr/>
            </p:nvCxnSpPr>
            <p:spPr>
              <a:xfrm flipH="1">
                <a:off x="5964077" y="1418445"/>
                <a:ext cx="127852" cy="336974"/>
              </a:xfrm>
              <a:prstGeom prst="line">
                <a:avLst/>
              </a:prstGeom>
              <a:solidFill>
                <a:srgbClr val="1E4471"/>
              </a:solidFill>
              <a:ln w="6350" cap="flat" cmpd="sng" algn="ctr">
                <a:solidFill>
                  <a:srgbClr val="FFFFFF">
                    <a:alpha val="20000"/>
                  </a:srgbClr>
                </a:solidFill>
                <a:prstDash val="solid"/>
              </a:ln>
              <a:effectLst/>
            </p:spPr>
          </p:cxnSp>
          <p:cxnSp>
            <p:nvCxnSpPr>
              <p:cNvPr id="451" name="Straight Connector 450">
                <a:extLst>
                  <a:ext uri="{FF2B5EF4-FFF2-40B4-BE49-F238E27FC236}">
                    <a16:creationId xmlns:a16="http://schemas.microsoft.com/office/drawing/2014/main" id="{A716C7A0-D0BA-4731-9AB8-9F04D69CCEEC}"/>
                  </a:ext>
                </a:extLst>
              </p:cNvPr>
              <p:cNvCxnSpPr>
                <a:cxnSpLocks/>
                <a:stCxn id="449" idx="3"/>
                <a:endCxn id="455" idx="6"/>
              </p:cNvCxnSpPr>
              <p:nvPr/>
            </p:nvCxnSpPr>
            <p:spPr>
              <a:xfrm flipH="1">
                <a:off x="5554949" y="1774179"/>
                <a:ext cx="401357" cy="36875"/>
              </a:xfrm>
              <a:prstGeom prst="line">
                <a:avLst/>
              </a:prstGeom>
              <a:solidFill>
                <a:srgbClr val="1E4471"/>
              </a:solidFill>
              <a:ln w="6350" cap="flat" cmpd="sng" algn="ctr">
                <a:solidFill>
                  <a:srgbClr val="FFFFFF">
                    <a:alpha val="20000"/>
                  </a:srgbClr>
                </a:solidFill>
                <a:prstDash val="solid"/>
              </a:ln>
              <a:effectLst/>
            </p:spPr>
          </p:cxnSp>
          <p:cxnSp>
            <p:nvCxnSpPr>
              <p:cNvPr id="452" name="Straight Connector 451">
                <a:extLst>
                  <a:ext uri="{FF2B5EF4-FFF2-40B4-BE49-F238E27FC236}">
                    <a16:creationId xmlns:a16="http://schemas.microsoft.com/office/drawing/2014/main" id="{80FAA91F-2000-4E5D-84F4-1B5C43EE2F29}"/>
                  </a:ext>
                </a:extLst>
              </p:cNvPr>
              <p:cNvCxnSpPr>
                <a:cxnSpLocks/>
                <a:stCxn id="459" idx="1"/>
              </p:cNvCxnSpPr>
              <p:nvPr/>
            </p:nvCxnSpPr>
            <p:spPr>
              <a:xfrm flipH="1" flipV="1">
                <a:off x="5541987" y="1811617"/>
                <a:ext cx="239916" cy="219138"/>
              </a:xfrm>
              <a:prstGeom prst="line">
                <a:avLst/>
              </a:prstGeom>
              <a:solidFill>
                <a:srgbClr val="1E4471"/>
              </a:solidFill>
              <a:ln w="6350" cap="flat" cmpd="sng" algn="ctr">
                <a:solidFill>
                  <a:srgbClr val="FFFFFF">
                    <a:alpha val="20000"/>
                  </a:srgbClr>
                </a:solidFill>
                <a:prstDash val="solid"/>
              </a:ln>
              <a:effectLst/>
            </p:spPr>
          </p:cxnSp>
          <p:cxnSp>
            <p:nvCxnSpPr>
              <p:cNvPr id="453" name="Straight Connector 452">
                <a:extLst>
                  <a:ext uri="{FF2B5EF4-FFF2-40B4-BE49-F238E27FC236}">
                    <a16:creationId xmlns:a16="http://schemas.microsoft.com/office/drawing/2014/main" id="{6051D577-660B-4BA5-BE94-0AC8A0DFC24A}"/>
                  </a:ext>
                </a:extLst>
              </p:cNvPr>
              <p:cNvCxnSpPr>
                <a:cxnSpLocks/>
                <a:endCxn id="491" idx="7"/>
              </p:cNvCxnSpPr>
              <p:nvPr/>
            </p:nvCxnSpPr>
            <p:spPr>
              <a:xfrm flipH="1">
                <a:off x="5227036" y="1811616"/>
                <a:ext cx="312660" cy="155242"/>
              </a:xfrm>
              <a:prstGeom prst="line">
                <a:avLst/>
              </a:prstGeom>
              <a:solidFill>
                <a:srgbClr val="1E4471"/>
              </a:solidFill>
              <a:ln w="6350" cap="flat" cmpd="sng" algn="ctr">
                <a:solidFill>
                  <a:srgbClr val="FFFFFF">
                    <a:alpha val="20000"/>
                  </a:srgbClr>
                </a:solidFill>
                <a:prstDash val="solid"/>
              </a:ln>
              <a:effectLst/>
            </p:spPr>
          </p:cxnSp>
          <p:cxnSp>
            <p:nvCxnSpPr>
              <p:cNvPr id="454" name="Straight Connector 453">
                <a:extLst>
                  <a:ext uri="{FF2B5EF4-FFF2-40B4-BE49-F238E27FC236}">
                    <a16:creationId xmlns:a16="http://schemas.microsoft.com/office/drawing/2014/main" id="{69252732-FF03-4FED-8DC6-ADCE9BA00A6D}"/>
                  </a:ext>
                </a:extLst>
              </p:cNvPr>
              <p:cNvCxnSpPr>
                <a:cxnSpLocks/>
                <a:stCxn id="455" idx="1"/>
              </p:cNvCxnSpPr>
              <p:nvPr/>
            </p:nvCxnSpPr>
            <p:spPr>
              <a:xfrm flipH="1" flipV="1">
                <a:off x="5317433" y="1371485"/>
                <a:ext cx="218756" cy="431798"/>
              </a:xfrm>
              <a:prstGeom prst="line">
                <a:avLst/>
              </a:prstGeom>
              <a:solidFill>
                <a:srgbClr val="1E4471"/>
              </a:solidFill>
              <a:ln w="6350" cap="flat" cmpd="sng" algn="ctr">
                <a:solidFill>
                  <a:srgbClr val="FFFFFF">
                    <a:alpha val="20000"/>
                  </a:srgbClr>
                </a:solidFill>
                <a:prstDash val="solid"/>
              </a:ln>
              <a:effectLst/>
            </p:spPr>
          </p:cxnSp>
          <p:sp>
            <p:nvSpPr>
              <p:cNvPr id="455" name="Oval 454">
                <a:extLst>
                  <a:ext uri="{FF2B5EF4-FFF2-40B4-BE49-F238E27FC236}">
                    <a16:creationId xmlns:a16="http://schemas.microsoft.com/office/drawing/2014/main" id="{C39F9660-867F-49EF-A188-D0FC2813CFFB}"/>
                  </a:ext>
                </a:extLst>
              </p:cNvPr>
              <p:cNvSpPr/>
              <p:nvPr/>
            </p:nvSpPr>
            <p:spPr>
              <a:xfrm>
                <a:off x="5532970" y="1800064"/>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6" name="Straight Connector 455">
                <a:extLst>
                  <a:ext uri="{FF2B5EF4-FFF2-40B4-BE49-F238E27FC236}">
                    <a16:creationId xmlns:a16="http://schemas.microsoft.com/office/drawing/2014/main" id="{D9E5AD8A-40B9-4F34-88E5-111C220001E7}"/>
                  </a:ext>
                </a:extLst>
              </p:cNvPr>
              <p:cNvCxnSpPr>
                <a:cxnSpLocks/>
                <a:endCxn id="449" idx="4"/>
              </p:cNvCxnSpPr>
              <p:nvPr/>
            </p:nvCxnSpPr>
            <p:spPr>
              <a:xfrm>
                <a:off x="5800464" y="1223323"/>
                <a:ext cx="163613" cy="554075"/>
              </a:xfrm>
              <a:prstGeom prst="line">
                <a:avLst/>
              </a:prstGeom>
              <a:solidFill>
                <a:srgbClr val="1E4471"/>
              </a:solidFill>
              <a:ln w="6350" cap="flat" cmpd="sng" algn="ctr">
                <a:solidFill>
                  <a:srgbClr val="FFFFFF">
                    <a:alpha val="20000"/>
                  </a:srgbClr>
                </a:solidFill>
                <a:prstDash val="solid"/>
              </a:ln>
              <a:effectLst/>
            </p:spPr>
          </p:cxnSp>
          <p:sp>
            <p:nvSpPr>
              <p:cNvPr id="457" name="Oval 456">
                <a:extLst>
                  <a:ext uri="{FF2B5EF4-FFF2-40B4-BE49-F238E27FC236}">
                    <a16:creationId xmlns:a16="http://schemas.microsoft.com/office/drawing/2014/main" id="{B539FCF3-7BB2-4539-9D78-A6B55CF2E1F5}"/>
                  </a:ext>
                </a:extLst>
              </p:cNvPr>
              <p:cNvSpPr/>
              <p:nvPr/>
            </p:nvSpPr>
            <p:spPr>
              <a:xfrm>
                <a:off x="5491760" y="1320802"/>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8" name="Straight Connector 457">
                <a:extLst>
                  <a:ext uri="{FF2B5EF4-FFF2-40B4-BE49-F238E27FC236}">
                    <a16:creationId xmlns:a16="http://schemas.microsoft.com/office/drawing/2014/main" id="{E5FFD242-E94C-419C-A39C-4E9E4C2AACEB}"/>
                  </a:ext>
                </a:extLst>
              </p:cNvPr>
              <p:cNvCxnSpPr>
                <a:cxnSpLocks/>
                <a:stCxn id="468" idx="5"/>
                <a:endCxn id="465" idx="7"/>
              </p:cNvCxnSpPr>
              <p:nvPr/>
            </p:nvCxnSpPr>
            <p:spPr>
              <a:xfrm>
                <a:off x="6311272" y="1418445"/>
                <a:ext cx="178058" cy="439025"/>
              </a:xfrm>
              <a:prstGeom prst="line">
                <a:avLst/>
              </a:prstGeom>
              <a:solidFill>
                <a:srgbClr val="1E4471"/>
              </a:solidFill>
              <a:ln w="6350" cap="flat" cmpd="sng" algn="ctr">
                <a:solidFill>
                  <a:srgbClr val="FFFFFF">
                    <a:alpha val="20000"/>
                  </a:srgbClr>
                </a:solidFill>
                <a:prstDash val="solid"/>
              </a:ln>
              <a:effectLst/>
            </p:spPr>
          </p:cxnSp>
          <p:sp>
            <p:nvSpPr>
              <p:cNvPr id="459" name="Oval 458">
                <a:extLst>
                  <a:ext uri="{FF2B5EF4-FFF2-40B4-BE49-F238E27FC236}">
                    <a16:creationId xmlns:a16="http://schemas.microsoft.com/office/drawing/2014/main" id="{8166A4AE-745F-49E6-A5E5-3F7C1920744E}"/>
                  </a:ext>
                </a:extLst>
              </p:cNvPr>
              <p:cNvSpPr/>
              <p:nvPr/>
            </p:nvSpPr>
            <p:spPr>
              <a:xfrm>
                <a:off x="5778684" y="2027536"/>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0" name="Straight Connector 459">
                <a:extLst>
                  <a:ext uri="{FF2B5EF4-FFF2-40B4-BE49-F238E27FC236}">
                    <a16:creationId xmlns:a16="http://schemas.microsoft.com/office/drawing/2014/main" id="{99E0556F-E5F1-4CDC-9B02-91B42273BBDF}"/>
                  </a:ext>
                </a:extLst>
              </p:cNvPr>
              <p:cNvCxnSpPr>
                <a:cxnSpLocks/>
                <a:stCxn id="473" idx="5"/>
                <a:endCxn id="484" idx="2"/>
              </p:cNvCxnSpPr>
              <p:nvPr/>
            </p:nvCxnSpPr>
            <p:spPr>
              <a:xfrm>
                <a:off x="5362971" y="2232695"/>
                <a:ext cx="287984" cy="271078"/>
              </a:xfrm>
              <a:prstGeom prst="line">
                <a:avLst/>
              </a:prstGeom>
              <a:solidFill>
                <a:srgbClr val="1E4471"/>
              </a:solidFill>
              <a:ln w="6350" cap="flat" cmpd="sng" algn="ctr">
                <a:solidFill>
                  <a:srgbClr val="FFFFFF">
                    <a:alpha val="20000"/>
                  </a:srgbClr>
                </a:solidFill>
                <a:prstDash val="solid"/>
              </a:ln>
              <a:effectLst/>
            </p:spPr>
          </p:cxnSp>
          <p:cxnSp>
            <p:nvCxnSpPr>
              <p:cNvPr id="461" name="Straight Connector 460">
                <a:extLst>
                  <a:ext uri="{FF2B5EF4-FFF2-40B4-BE49-F238E27FC236}">
                    <a16:creationId xmlns:a16="http://schemas.microsoft.com/office/drawing/2014/main" id="{DBACBF5B-A455-4A52-8579-8A6963080A49}"/>
                  </a:ext>
                </a:extLst>
              </p:cNvPr>
              <p:cNvCxnSpPr>
                <a:cxnSpLocks/>
                <a:stCxn id="463" idx="1"/>
                <a:endCxn id="449" idx="1"/>
              </p:cNvCxnSpPr>
              <p:nvPr/>
            </p:nvCxnSpPr>
            <p:spPr>
              <a:xfrm flipH="1" flipV="1">
                <a:off x="5956306" y="1758638"/>
                <a:ext cx="172062" cy="315632"/>
              </a:xfrm>
              <a:prstGeom prst="line">
                <a:avLst/>
              </a:prstGeom>
              <a:solidFill>
                <a:srgbClr val="1E4471"/>
              </a:solidFill>
              <a:ln w="6350" cap="flat" cmpd="sng" algn="ctr">
                <a:solidFill>
                  <a:srgbClr val="FFFFFF">
                    <a:alpha val="20000"/>
                  </a:srgbClr>
                </a:solidFill>
                <a:prstDash val="solid"/>
              </a:ln>
              <a:effectLst/>
            </p:spPr>
          </p:cxnSp>
          <p:cxnSp>
            <p:nvCxnSpPr>
              <p:cNvPr id="462" name="Straight Connector 461">
                <a:extLst>
                  <a:ext uri="{FF2B5EF4-FFF2-40B4-BE49-F238E27FC236}">
                    <a16:creationId xmlns:a16="http://schemas.microsoft.com/office/drawing/2014/main" id="{262C2F6A-3E4F-4F07-81BB-38E2794241B2}"/>
                  </a:ext>
                </a:extLst>
              </p:cNvPr>
              <p:cNvCxnSpPr>
                <a:cxnSpLocks/>
                <a:stCxn id="465" idx="1"/>
                <a:endCxn id="449" idx="6"/>
              </p:cNvCxnSpPr>
              <p:nvPr/>
            </p:nvCxnSpPr>
            <p:spPr>
              <a:xfrm flipH="1" flipV="1">
                <a:off x="5975066" y="1766409"/>
                <a:ext cx="498723" cy="91061"/>
              </a:xfrm>
              <a:prstGeom prst="line">
                <a:avLst/>
              </a:prstGeom>
              <a:solidFill>
                <a:srgbClr val="1E4471"/>
              </a:solidFill>
              <a:ln w="6350" cap="flat" cmpd="sng" algn="ctr">
                <a:solidFill>
                  <a:srgbClr val="FFFFFF">
                    <a:alpha val="20000"/>
                  </a:srgbClr>
                </a:solidFill>
                <a:prstDash val="solid"/>
              </a:ln>
              <a:effectLst/>
            </p:spPr>
          </p:cxnSp>
          <p:sp>
            <p:nvSpPr>
              <p:cNvPr id="463" name="Oval 462">
                <a:extLst>
                  <a:ext uri="{FF2B5EF4-FFF2-40B4-BE49-F238E27FC236}">
                    <a16:creationId xmlns:a16="http://schemas.microsoft.com/office/drawing/2014/main" id="{1B9F04F1-4E0E-434F-A404-C4DA8AACCE96}"/>
                  </a:ext>
                </a:extLst>
              </p:cNvPr>
              <p:cNvSpPr/>
              <p:nvPr/>
            </p:nvSpPr>
            <p:spPr>
              <a:xfrm>
                <a:off x="6125149" y="2071051"/>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4" name="Straight Connector 463">
                <a:extLst>
                  <a:ext uri="{FF2B5EF4-FFF2-40B4-BE49-F238E27FC236}">
                    <a16:creationId xmlns:a16="http://schemas.microsoft.com/office/drawing/2014/main" id="{E45FB954-4485-4E3F-8B03-468999AA353A}"/>
                  </a:ext>
                </a:extLst>
              </p:cNvPr>
              <p:cNvCxnSpPr>
                <a:cxnSpLocks/>
                <a:stCxn id="465" idx="7"/>
                <a:endCxn id="463" idx="1"/>
              </p:cNvCxnSpPr>
              <p:nvPr/>
            </p:nvCxnSpPr>
            <p:spPr>
              <a:xfrm flipH="1">
                <a:off x="6128368" y="1857470"/>
                <a:ext cx="360962" cy="216800"/>
              </a:xfrm>
              <a:prstGeom prst="line">
                <a:avLst/>
              </a:prstGeom>
              <a:solidFill>
                <a:srgbClr val="FFFFFF">
                  <a:alpha val="46000"/>
                </a:srgbClr>
              </a:solidFill>
              <a:ln w="6350" cap="flat" cmpd="sng" algn="ctr">
                <a:solidFill>
                  <a:srgbClr val="FFFFFF">
                    <a:alpha val="20000"/>
                  </a:srgbClr>
                </a:solidFill>
                <a:prstDash val="solid"/>
              </a:ln>
              <a:effectLst/>
            </p:spPr>
          </p:cxnSp>
          <p:sp>
            <p:nvSpPr>
              <p:cNvPr id="465" name="Oval 464">
                <a:extLst>
                  <a:ext uri="{FF2B5EF4-FFF2-40B4-BE49-F238E27FC236}">
                    <a16:creationId xmlns:a16="http://schemas.microsoft.com/office/drawing/2014/main" id="{A488196E-C7F0-4BB8-9796-A68DC79E6AA9}"/>
                  </a:ext>
                </a:extLst>
              </p:cNvPr>
              <p:cNvSpPr/>
              <p:nvPr/>
            </p:nvSpPr>
            <p:spPr>
              <a:xfrm>
                <a:off x="6470570" y="1854251"/>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66" name="Oval 465">
                <a:extLst>
                  <a:ext uri="{FF2B5EF4-FFF2-40B4-BE49-F238E27FC236}">
                    <a16:creationId xmlns:a16="http://schemas.microsoft.com/office/drawing/2014/main" id="{F4E4177E-AE80-4AF3-8B59-CBC2F6B2C5BA}"/>
                  </a:ext>
                </a:extLst>
              </p:cNvPr>
              <p:cNvSpPr/>
              <p:nvPr/>
            </p:nvSpPr>
            <p:spPr>
              <a:xfrm>
                <a:off x="6080939" y="1396466"/>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7" name="Straight Connector 466">
                <a:extLst>
                  <a:ext uri="{FF2B5EF4-FFF2-40B4-BE49-F238E27FC236}">
                    <a16:creationId xmlns:a16="http://schemas.microsoft.com/office/drawing/2014/main" id="{78A3D4B2-72B6-44B6-81C8-18E00ACBBCC9}"/>
                  </a:ext>
                </a:extLst>
              </p:cNvPr>
              <p:cNvCxnSpPr>
                <a:cxnSpLocks/>
                <a:endCxn id="466" idx="1"/>
              </p:cNvCxnSpPr>
              <p:nvPr/>
            </p:nvCxnSpPr>
            <p:spPr>
              <a:xfrm>
                <a:off x="5800464" y="1223323"/>
                <a:ext cx="283694" cy="176362"/>
              </a:xfrm>
              <a:prstGeom prst="line">
                <a:avLst/>
              </a:prstGeom>
              <a:solidFill>
                <a:srgbClr val="1E4471"/>
              </a:solidFill>
              <a:ln w="6350" cap="flat" cmpd="sng" algn="ctr">
                <a:solidFill>
                  <a:srgbClr val="FFFFFF">
                    <a:alpha val="20000"/>
                  </a:srgbClr>
                </a:solidFill>
                <a:prstDash val="solid"/>
              </a:ln>
              <a:effectLst/>
            </p:spPr>
          </p:cxnSp>
          <p:sp>
            <p:nvSpPr>
              <p:cNvPr id="468" name="Oval 467">
                <a:extLst>
                  <a:ext uri="{FF2B5EF4-FFF2-40B4-BE49-F238E27FC236}">
                    <a16:creationId xmlns:a16="http://schemas.microsoft.com/office/drawing/2014/main" id="{EA16D873-474F-4141-B5F0-7BB44EDC396F}"/>
                  </a:ext>
                </a:extLst>
              </p:cNvPr>
              <p:cNvSpPr/>
              <p:nvPr/>
            </p:nvSpPr>
            <p:spPr>
              <a:xfrm>
                <a:off x="6292512" y="139968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9" name="Straight Connector 468">
                <a:extLst>
                  <a:ext uri="{FF2B5EF4-FFF2-40B4-BE49-F238E27FC236}">
                    <a16:creationId xmlns:a16="http://schemas.microsoft.com/office/drawing/2014/main" id="{30B17958-6DA4-485E-ACB0-CBDFC67A4840}"/>
                  </a:ext>
                </a:extLst>
              </p:cNvPr>
              <p:cNvCxnSpPr>
                <a:cxnSpLocks/>
                <a:stCxn id="468" idx="1"/>
              </p:cNvCxnSpPr>
              <p:nvPr/>
            </p:nvCxnSpPr>
            <p:spPr>
              <a:xfrm flipH="1" flipV="1">
                <a:off x="5800465" y="1223324"/>
                <a:ext cx="495266" cy="179580"/>
              </a:xfrm>
              <a:prstGeom prst="line">
                <a:avLst/>
              </a:prstGeom>
              <a:solidFill>
                <a:srgbClr val="1E4471"/>
              </a:solidFill>
              <a:ln w="6350" cap="flat" cmpd="sng" algn="ctr">
                <a:solidFill>
                  <a:srgbClr val="FFFFFF">
                    <a:alpha val="20000"/>
                  </a:srgbClr>
                </a:solidFill>
                <a:prstDash val="solid"/>
              </a:ln>
              <a:effectLst/>
            </p:spPr>
          </p:cxnSp>
          <p:cxnSp>
            <p:nvCxnSpPr>
              <p:cNvPr id="470" name="Straight Connector 469">
                <a:extLst>
                  <a:ext uri="{FF2B5EF4-FFF2-40B4-BE49-F238E27FC236}">
                    <a16:creationId xmlns:a16="http://schemas.microsoft.com/office/drawing/2014/main" id="{CED78442-A222-4C5B-9272-2966ED292393}"/>
                  </a:ext>
                </a:extLst>
              </p:cNvPr>
              <p:cNvCxnSpPr>
                <a:cxnSpLocks/>
                <a:stCxn id="468" idx="2"/>
                <a:endCxn id="466" idx="6"/>
              </p:cNvCxnSpPr>
              <p:nvPr/>
            </p:nvCxnSpPr>
            <p:spPr>
              <a:xfrm flipH="1" flipV="1">
                <a:off x="6102918" y="1407456"/>
                <a:ext cx="189594" cy="3219"/>
              </a:xfrm>
              <a:prstGeom prst="line">
                <a:avLst/>
              </a:prstGeom>
              <a:solidFill>
                <a:srgbClr val="1E4471"/>
              </a:solidFill>
              <a:ln w="6350" cap="flat" cmpd="sng" algn="ctr">
                <a:solidFill>
                  <a:srgbClr val="FFFFFF">
                    <a:alpha val="20000"/>
                  </a:srgbClr>
                </a:solidFill>
                <a:prstDash val="solid"/>
              </a:ln>
              <a:effectLst/>
            </p:spPr>
          </p:cxnSp>
          <p:cxnSp>
            <p:nvCxnSpPr>
              <p:cNvPr id="471" name="Straight Connector 470">
                <a:extLst>
                  <a:ext uri="{FF2B5EF4-FFF2-40B4-BE49-F238E27FC236}">
                    <a16:creationId xmlns:a16="http://schemas.microsoft.com/office/drawing/2014/main" id="{A232590E-CBFD-4083-BDC1-10A49EC32A0F}"/>
                  </a:ext>
                </a:extLst>
              </p:cNvPr>
              <p:cNvCxnSpPr>
                <a:cxnSpLocks/>
                <a:stCxn id="473" idx="7"/>
                <a:endCxn id="459" idx="3"/>
              </p:cNvCxnSpPr>
              <p:nvPr/>
            </p:nvCxnSpPr>
            <p:spPr>
              <a:xfrm flipV="1">
                <a:off x="5362971" y="2046296"/>
                <a:ext cx="418932" cy="170858"/>
              </a:xfrm>
              <a:prstGeom prst="line">
                <a:avLst/>
              </a:prstGeom>
              <a:solidFill>
                <a:srgbClr val="1E4471"/>
              </a:solidFill>
              <a:ln w="6350" cap="flat" cmpd="sng" algn="ctr">
                <a:solidFill>
                  <a:srgbClr val="FFFFFF">
                    <a:alpha val="20000"/>
                  </a:srgbClr>
                </a:solidFill>
                <a:prstDash val="solid"/>
              </a:ln>
              <a:effectLst/>
            </p:spPr>
          </p:cxnSp>
          <p:cxnSp>
            <p:nvCxnSpPr>
              <p:cNvPr id="472" name="Straight Connector 471">
                <a:extLst>
                  <a:ext uri="{FF2B5EF4-FFF2-40B4-BE49-F238E27FC236}">
                    <a16:creationId xmlns:a16="http://schemas.microsoft.com/office/drawing/2014/main" id="{28B77E74-EAED-4359-92EB-A43583A69B29}"/>
                  </a:ext>
                </a:extLst>
              </p:cNvPr>
              <p:cNvCxnSpPr>
                <a:cxnSpLocks/>
                <a:endCxn id="465" idx="7"/>
              </p:cNvCxnSpPr>
              <p:nvPr/>
            </p:nvCxnSpPr>
            <p:spPr>
              <a:xfrm flipH="1">
                <a:off x="6489330" y="1780709"/>
                <a:ext cx="89826" cy="76761"/>
              </a:xfrm>
              <a:prstGeom prst="line">
                <a:avLst/>
              </a:prstGeom>
              <a:solidFill>
                <a:srgbClr val="1E4471"/>
              </a:solidFill>
              <a:ln w="6350" cap="flat" cmpd="sng" algn="ctr">
                <a:solidFill>
                  <a:srgbClr val="FFFFFF">
                    <a:alpha val="20000"/>
                  </a:srgbClr>
                </a:solidFill>
                <a:prstDash val="solid"/>
              </a:ln>
              <a:effectLst/>
            </p:spPr>
          </p:cxnSp>
          <p:sp>
            <p:nvSpPr>
              <p:cNvPr id="473" name="Oval 472">
                <a:extLst>
                  <a:ext uri="{FF2B5EF4-FFF2-40B4-BE49-F238E27FC236}">
                    <a16:creationId xmlns:a16="http://schemas.microsoft.com/office/drawing/2014/main" id="{B45AA12D-8160-4751-9A3F-98A533FA0889}"/>
                  </a:ext>
                </a:extLst>
              </p:cNvPr>
              <p:cNvSpPr/>
              <p:nvPr/>
            </p:nvSpPr>
            <p:spPr>
              <a:xfrm>
                <a:off x="5344211" y="221393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74" name="Straight Connector 473">
                <a:extLst>
                  <a:ext uri="{FF2B5EF4-FFF2-40B4-BE49-F238E27FC236}">
                    <a16:creationId xmlns:a16="http://schemas.microsoft.com/office/drawing/2014/main" id="{5D632ADC-31B6-4F1C-8D64-5DAAFC09D67C}"/>
                  </a:ext>
                </a:extLst>
              </p:cNvPr>
              <p:cNvCxnSpPr>
                <a:cxnSpLocks/>
                <a:stCxn id="486" idx="7"/>
                <a:endCxn id="463" idx="2"/>
              </p:cNvCxnSpPr>
              <p:nvPr/>
            </p:nvCxnSpPr>
            <p:spPr>
              <a:xfrm flipV="1">
                <a:off x="5918718" y="2082041"/>
                <a:ext cx="206431" cy="200050"/>
              </a:xfrm>
              <a:prstGeom prst="line">
                <a:avLst/>
              </a:prstGeom>
              <a:solidFill>
                <a:srgbClr val="1E4471"/>
              </a:solidFill>
              <a:ln w="6350" cap="flat" cmpd="sng" algn="ctr">
                <a:solidFill>
                  <a:srgbClr val="FFFFFF">
                    <a:alpha val="20000"/>
                  </a:srgbClr>
                </a:solidFill>
                <a:prstDash val="solid"/>
              </a:ln>
              <a:effectLst/>
            </p:spPr>
          </p:cxnSp>
          <p:cxnSp>
            <p:nvCxnSpPr>
              <p:cNvPr id="475" name="Straight Connector 474">
                <a:extLst>
                  <a:ext uri="{FF2B5EF4-FFF2-40B4-BE49-F238E27FC236}">
                    <a16:creationId xmlns:a16="http://schemas.microsoft.com/office/drawing/2014/main" id="{081D55BF-ABAC-48A8-A4F6-686138B99D27}"/>
                  </a:ext>
                </a:extLst>
              </p:cNvPr>
              <p:cNvCxnSpPr>
                <a:cxnSpLocks/>
                <a:stCxn id="484" idx="4"/>
                <a:endCxn id="486" idx="3"/>
              </p:cNvCxnSpPr>
              <p:nvPr/>
            </p:nvCxnSpPr>
            <p:spPr>
              <a:xfrm flipV="1">
                <a:off x="5661945" y="2297632"/>
                <a:ext cx="241232" cy="217130"/>
              </a:xfrm>
              <a:prstGeom prst="line">
                <a:avLst/>
              </a:prstGeom>
              <a:solidFill>
                <a:srgbClr val="1E4471"/>
              </a:solidFill>
              <a:ln w="6350" cap="flat" cmpd="sng" algn="ctr">
                <a:solidFill>
                  <a:srgbClr val="FFFFFF">
                    <a:alpha val="20000"/>
                  </a:srgbClr>
                </a:solidFill>
                <a:prstDash val="solid"/>
              </a:ln>
              <a:effectLst/>
            </p:spPr>
          </p:cxnSp>
          <p:cxnSp>
            <p:nvCxnSpPr>
              <p:cNvPr id="476" name="Straight Connector 475">
                <a:extLst>
                  <a:ext uri="{FF2B5EF4-FFF2-40B4-BE49-F238E27FC236}">
                    <a16:creationId xmlns:a16="http://schemas.microsoft.com/office/drawing/2014/main" id="{4552708C-9B88-459F-BFAA-0947FB42D29E}"/>
                  </a:ext>
                </a:extLst>
              </p:cNvPr>
              <p:cNvCxnSpPr>
                <a:cxnSpLocks/>
                <a:stCxn id="494" idx="1"/>
                <a:endCxn id="493" idx="1"/>
              </p:cNvCxnSpPr>
              <p:nvPr/>
            </p:nvCxnSpPr>
            <p:spPr>
              <a:xfrm>
                <a:off x="6356234" y="2141033"/>
                <a:ext cx="156550" cy="144086"/>
              </a:xfrm>
              <a:prstGeom prst="line">
                <a:avLst/>
              </a:prstGeom>
              <a:solidFill>
                <a:srgbClr val="1E4471"/>
              </a:solidFill>
              <a:ln w="6350" cap="flat" cmpd="sng" algn="ctr">
                <a:solidFill>
                  <a:srgbClr val="FFFFFF">
                    <a:alpha val="20000"/>
                  </a:srgbClr>
                </a:solidFill>
                <a:prstDash val="solid"/>
              </a:ln>
              <a:effectLst/>
            </p:spPr>
          </p:cxnSp>
          <p:cxnSp>
            <p:nvCxnSpPr>
              <p:cNvPr id="477" name="Straight Connector 476">
                <a:extLst>
                  <a:ext uri="{FF2B5EF4-FFF2-40B4-BE49-F238E27FC236}">
                    <a16:creationId xmlns:a16="http://schemas.microsoft.com/office/drawing/2014/main" id="{F847D987-E623-4F26-B43C-4FC13AD1EC1B}"/>
                  </a:ext>
                </a:extLst>
              </p:cNvPr>
              <p:cNvCxnSpPr>
                <a:cxnSpLocks/>
                <a:stCxn id="488" idx="7"/>
                <a:endCxn id="442" idx="3"/>
              </p:cNvCxnSpPr>
              <p:nvPr/>
            </p:nvCxnSpPr>
            <p:spPr>
              <a:xfrm flipV="1">
                <a:off x="6068113" y="2553139"/>
                <a:ext cx="237559" cy="249283"/>
              </a:xfrm>
              <a:prstGeom prst="line">
                <a:avLst/>
              </a:prstGeom>
              <a:solidFill>
                <a:srgbClr val="1E4471"/>
              </a:solidFill>
              <a:ln w="6350" cap="flat" cmpd="sng" algn="ctr">
                <a:solidFill>
                  <a:srgbClr val="FFFFFF">
                    <a:alpha val="20000"/>
                  </a:srgbClr>
                </a:solidFill>
                <a:prstDash val="solid"/>
              </a:ln>
              <a:effectLst/>
            </p:spPr>
          </p:cxnSp>
          <p:cxnSp>
            <p:nvCxnSpPr>
              <p:cNvPr id="478" name="Straight Connector 477">
                <a:extLst>
                  <a:ext uri="{FF2B5EF4-FFF2-40B4-BE49-F238E27FC236}">
                    <a16:creationId xmlns:a16="http://schemas.microsoft.com/office/drawing/2014/main" id="{7B7AC704-39F0-4013-88AC-BAABF414CD69}"/>
                  </a:ext>
                </a:extLst>
              </p:cNvPr>
              <p:cNvCxnSpPr>
                <a:cxnSpLocks/>
                <a:stCxn id="486" idx="5"/>
                <a:endCxn id="442" idx="3"/>
              </p:cNvCxnSpPr>
              <p:nvPr/>
            </p:nvCxnSpPr>
            <p:spPr>
              <a:xfrm>
                <a:off x="5918718" y="2297632"/>
                <a:ext cx="386954" cy="255507"/>
              </a:xfrm>
              <a:prstGeom prst="line">
                <a:avLst/>
              </a:prstGeom>
              <a:solidFill>
                <a:srgbClr val="1E4471"/>
              </a:solidFill>
              <a:ln w="6350" cap="flat" cmpd="sng" algn="ctr">
                <a:solidFill>
                  <a:srgbClr val="FFFFFF">
                    <a:alpha val="20000"/>
                  </a:srgbClr>
                </a:solidFill>
                <a:prstDash val="solid"/>
              </a:ln>
              <a:effectLst/>
            </p:spPr>
          </p:cxnSp>
          <p:cxnSp>
            <p:nvCxnSpPr>
              <p:cNvPr id="479" name="Straight Connector 478">
                <a:extLst>
                  <a:ext uri="{FF2B5EF4-FFF2-40B4-BE49-F238E27FC236}">
                    <a16:creationId xmlns:a16="http://schemas.microsoft.com/office/drawing/2014/main" id="{9C6B3DEB-03CD-4284-A24D-A73FB574356A}"/>
                  </a:ext>
                </a:extLst>
              </p:cNvPr>
              <p:cNvCxnSpPr>
                <a:cxnSpLocks/>
                <a:stCxn id="494" idx="4"/>
                <a:endCxn id="442" idx="0"/>
              </p:cNvCxnSpPr>
              <p:nvPr/>
            </p:nvCxnSpPr>
            <p:spPr>
              <a:xfrm flipH="1">
                <a:off x="6313443" y="2159793"/>
                <a:ext cx="50562" cy="374586"/>
              </a:xfrm>
              <a:prstGeom prst="line">
                <a:avLst/>
              </a:prstGeom>
              <a:solidFill>
                <a:srgbClr val="1E4471"/>
              </a:solidFill>
              <a:ln w="6350" cap="flat" cmpd="sng" algn="ctr">
                <a:solidFill>
                  <a:srgbClr val="FFFFFF">
                    <a:alpha val="20000"/>
                  </a:srgbClr>
                </a:solidFill>
                <a:prstDash val="solid"/>
              </a:ln>
              <a:effectLst/>
            </p:spPr>
          </p:cxnSp>
          <p:cxnSp>
            <p:nvCxnSpPr>
              <p:cNvPr id="480" name="Straight Connector 479">
                <a:extLst>
                  <a:ext uri="{FF2B5EF4-FFF2-40B4-BE49-F238E27FC236}">
                    <a16:creationId xmlns:a16="http://schemas.microsoft.com/office/drawing/2014/main" id="{FEEF2875-77AA-42CF-AB02-2EEFA795A779}"/>
                  </a:ext>
                </a:extLst>
              </p:cNvPr>
              <p:cNvCxnSpPr>
                <a:cxnSpLocks/>
                <a:stCxn id="442" idx="4"/>
                <a:endCxn id="484" idx="3"/>
              </p:cNvCxnSpPr>
              <p:nvPr/>
            </p:nvCxnSpPr>
            <p:spPr>
              <a:xfrm flipH="1" flipV="1">
                <a:off x="5654174" y="2511543"/>
                <a:ext cx="659269" cy="44815"/>
              </a:xfrm>
              <a:prstGeom prst="line">
                <a:avLst/>
              </a:prstGeom>
              <a:solidFill>
                <a:srgbClr val="1E4471"/>
              </a:solidFill>
              <a:ln w="6350" cap="flat" cmpd="sng" algn="ctr">
                <a:solidFill>
                  <a:srgbClr val="FFFFFF">
                    <a:alpha val="20000"/>
                  </a:srgbClr>
                </a:solidFill>
                <a:prstDash val="solid"/>
              </a:ln>
              <a:effectLst/>
            </p:spPr>
          </p:cxnSp>
          <p:cxnSp>
            <p:nvCxnSpPr>
              <p:cNvPr id="481" name="Straight Connector 480">
                <a:extLst>
                  <a:ext uri="{FF2B5EF4-FFF2-40B4-BE49-F238E27FC236}">
                    <a16:creationId xmlns:a16="http://schemas.microsoft.com/office/drawing/2014/main" id="{4D039A42-7A6B-4686-8BDC-04E0772648EC}"/>
                  </a:ext>
                </a:extLst>
              </p:cNvPr>
              <p:cNvCxnSpPr>
                <a:cxnSpLocks/>
                <a:stCxn id="488" idx="1"/>
                <a:endCxn id="484" idx="4"/>
              </p:cNvCxnSpPr>
              <p:nvPr/>
            </p:nvCxnSpPr>
            <p:spPr>
              <a:xfrm flipH="1" flipV="1">
                <a:off x="5661945" y="2514762"/>
                <a:ext cx="390627" cy="287660"/>
              </a:xfrm>
              <a:prstGeom prst="line">
                <a:avLst/>
              </a:prstGeom>
              <a:solidFill>
                <a:srgbClr val="1E4471"/>
              </a:solidFill>
              <a:ln w="6350" cap="flat" cmpd="sng" algn="ctr">
                <a:solidFill>
                  <a:srgbClr val="FFFFFF">
                    <a:alpha val="20000"/>
                  </a:srgbClr>
                </a:solidFill>
                <a:prstDash val="solid"/>
              </a:ln>
              <a:effectLst/>
            </p:spPr>
          </p:cxnSp>
          <p:cxnSp>
            <p:nvCxnSpPr>
              <p:cNvPr id="482" name="Straight Connector 481">
                <a:extLst>
                  <a:ext uri="{FF2B5EF4-FFF2-40B4-BE49-F238E27FC236}">
                    <a16:creationId xmlns:a16="http://schemas.microsoft.com/office/drawing/2014/main" id="{4ED96FCF-1282-4D9D-AA31-CC708C273006}"/>
                  </a:ext>
                </a:extLst>
              </p:cNvPr>
              <p:cNvCxnSpPr>
                <a:cxnSpLocks/>
                <a:stCxn id="459" idx="5"/>
                <a:endCxn id="486" idx="1"/>
              </p:cNvCxnSpPr>
              <p:nvPr/>
            </p:nvCxnSpPr>
            <p:spPr>
              <a:xfrm>
                <a:off x="5797444" y="2046296"/>
                <a:ext cx="105733" cy="235795"/>
              </a:xfrm>
              <a:prstGeom prst="line">
                <a:avLst/>
              </a:prstGeom>
              <a:solidFill>
                <a:srgbClr val="1E4471"/>
              </a:solidFill>
              <a:ln w="6350" cap="flat" cmpd="sng" algn="ctr">
                <a:solidFill>
                  <a:srgbClr val="FFFFFF">
                    <a:alpha val="20000"/>
                  </a:srgbClr>
                </a:solidFill>
                <a:prstDash val="solid"/>
              </a:ln>
              <a:effectLst/>
            </p:spPr>
          </p:cxnSp>
          <p:cxnSp>
            <p:nvCxnSpPr>
              <p:cNvPr id="483" name="Straight Connector 482">
                <a:extLst>
                  <a:ext uri="{FF2B5EF4-FFF2-40B4-BE49-F238E27FC236}">
                    <a16:creationId xmlns:a16="http://schemas.microsoft.com/office/drawing/2014/main" id="{F27DABD4-CC91-4D3C-B07D-8BA4CC464E6C}"/>
                  </a:ext>
                </a:extLst>
              </p:cNvPr>
              <p:cNvCxnSpPr>
                <a:cxnSpLocks/>
                <a:stCxn id="484" idx="1"/>
                <a:endCxn id="459" idx="4"/>
              </p:cNvCxnSpPr>
              <p:nvPr/>
            </p:nvCxnSpPr>
            <p:spPr>
              <a:xfrm flipV="1">
                <a:off x="5654174" y="2049515"/>
                <a:ext cx="135500" cy="446487"/>
              </a:xfrm>
              <a:prstGeom prst="line">
                <a:avLst/>
              </a:prstGeom>
              <a:solidFill>
                <a:srgbClr val="1E4471"/>
              </a:solidFill>
              <a:ln w="6350" cap="flat" cmpd="sng" algn="ctr">
                <a:solidFill>
                  <a:srgbClr val="FFFFFF">
                    <a:alpha val="20000"/>
                  </a:srgbClr>
                </a:solidFill>
                <a:prstDash val="solid"/>
              </a:ln>
              <a:effectLst/>
            </p:spPr>
          </p:cxnSp>
          <p:sp>
            <p:nvSpPr>
              <p:cNvPr id="484" name="Oval 483">
                <a:extLst>
                  <a:ext uri="{FF2B5EF4-FFF2-40B4-BE49-F238E27FC236}">
                    <a16:creationId xmlns:a16="http://schemas.microsoft.com/office/drawing/2014/main" id="{A01E8FE5-4D25-4D16-9CB1-654B6D83CB2B}"/>
                  </a:ext>
                </a:extLst>
              </p:cNvPr>
              <p:cNvSpPr/>
              <p:nvPr/>
            </p:nvSpPr>
            <p:spPr>
              <a:xfrm>
                <a:off x="5650955" y="2492783"/>
                <a:ext cx="21979" cy="21979"/>
              </a:xfrm>
              <a:prstGeom prst="ellipse">
                <a:avLst/>
              </a:prstGeom>
              <a:solidFill>
                <a:srgbClr val="FFFFFF">
                  <a:alpha val="51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85" name="Straight Connector 484">
                <a:extLst>
                  <a:ext uri="{FF2B5EF4-FFF2-40B4-BE49-F238E27FC236}">
                    <a16:creationId xmlns:a16="http://schemas.microsoft.com/office/drawing/2014/main" id="{72AF9B12-4D78-4818-B2F8-23E211AD554E}"/>
                  </a:ext>
                </a:extLst>
              </p:cNvPr>
              <p:cNvCxnSpPr>
                <a:cxnSpLocks/>
                <a:stCxn id="463" idx="4"/>
                <a:endCxn id="442" idx="1"/>
              </p:cNvCxnSpPr>
              <p:nvPr/>
            </p:nvCxnSpPr>
            <p:spPr>
              <a:xfrm>
                <a:off x="6136139" y="2093030"/>
                <a:ext cx="169533" cy="444568"/>
              </a:xfrm>
              <a:prstGeom prst="line">
                <a:avLst/>
              </a:prstGeom>
              <a:solidFill>
                <a:srgbClr val="1E4471"/>
              </a:solidFill>
              <a:ln w="6350" cap="flat" cmpd="sng" algn="ctr">
                <a:solidFill>
                  <a:srgbClr val="FFFFFF">
                    <a:alpha val="20000"/>
                  </a:srgbClr>
                </a:solidFill>
                <a:prstDash val="solid"/>
              </a:ln>
              <a:effectLst/>
            </p:spPr>
          </p:cxnSp>
          <p:sp>
            <p:nvSpPr>
              <p:cNvPr id="486" name="Oval 485">
                <a:extLst>
                  <a:ext uri="{FF2B5EF4-FFF2-40B4-BE49-F238E27FC236}">
                    <a16:creationId xmlns:a16="http://schemas.microsoft.com/office/drawing/2014/main" id="{A25D324B-75D0-4F28-8BB6-9E0E562CABA4}"/>
                  </a:ext>
                </a:extLst>
              </p:cNvPr>
              <p:cNvSpPr/>
              <p:nvPr/>
            </p:nvSpPr>
            <p:spPr>
              <a:xfrm>
                <a:off x="5899958" y="2278872"/>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87" name="Straight Connector 486">
                <a:extLst>
                  <a:ext uri="{FF2B5EF4-FFF2-40B4-BE49-F238E27FC236}">
                    <a16:creationId xmlns:a16="http://schemas.microsoft.com/office/drawing/2014/main" id="{25306A6F-F89B-48E7-8028-224370D6E84F}"/>
                  </a:ext>
                </a:extLst>
              </p:cNvPr>
              <p:cNvCxnSpPr>
                <a:cxnSpLocks/>
                <a:stCxn id="496" idx="5"/>
                <a:endCxn id="493" idx="7"/>
              </p:cNvCxnSpPr>
              <p:nvPr/>
            </p:nvCxnSpPr>
            <p:spPr>
              <a:xfrm flipH="1">
                <a:off x="6528325" y="1974996"/>
                <a:ext cx="94978" cy="310123"/>
              </a:xfrm>
              <a:prstGeom prst="line">
                <a:avLst/>
              </a:prstGeom>
              <a:solidFill>
                <a:srgbClr val="1E4471"/>
              </a:solidFill>
              <a:ln w="6350" cap="flat" cmpd="sng" algn="ctr">
                <a:solidFill>
                  <a:srgbClr val="FFFFFF">
                    <a:alpha val="20000"/>
                  </a:srgbClr>
                </a:solidFill>
                <a:prstDash val="solid"/>
              </a:ln>
              <a:effectLst/>
            </p:spPr>
          </p:cxnSp>
          <p:sp>
            <p:nvSpPr>
              <p:cNvPr id="488" name="Oval 487">
                <a:extLst>
                  <a:ext uri="{FF2B5EF4-FFF2-40B4-BE49-F238E27FC236}">
                    <a16:creationId xmlns:a16="http://schemas.microsoft.com/office/drawing/2014/main" id="{7A3D4AF5-D0DD-4B0E-84CD-CAA38E5F3FEC}"/>
                  </a:ext>
                </a:extLst>
              </p:cNvPr>
              <p:cNvSpPr/>
              <p:nvPr/>
            </p:nvSpPr>
            <p:spPr>
              <a:xfrm>
                <a:off x="6049353" y="2799203"/>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89" name="Straight Connector 488">
                <a:extLst>
                  <a:ext uri="{FF2B5EF4-FFF2-40B4-BE49-F238E27FC236}">
                    <a16:creationId xmlns:a16="http://schemas.microsoft.com/office/drawing/2014/main" id="{7113933D-80FD-46FC-AB65-5677EB857B4E}"/>
                  </a:ext>
                </a:extLst>
              </p:cNvPr>
              <p:cNvCxnSpPr>
                <a:cxnSpLocks/>
                <a:stCxn id="494" idx="7"/>
                <a:endCxn id="465" idx="4"/>
              </p:cNvCxnSpPr>
              <p:nvPr/>
            </p:nvCxnSpPr>
            <p:spPr>
              <a:xfrm flipV="1">
                <a:off x="6371775" y="1876230"/>
                <a:ext cx="109785" cy="264803"/>
              </a:xfrm>
              <a:prstGeom prst="line">
                <a:avLst/>
              </a:prstGeom>
              <a:solidFill>
                <a:srgbClr val="1E4471"/>
              </a:solidFill>
              <a:ln w="6350" cap="flat" cmpd="sng" algn="ctr">
                <a:solidFill>
                  <a:srgbClr val="FFFFFF">
                    <a:alpha val="20000"/>
                  </a:srgbClr>
                </a:solidFill>
                <a:prstDash val="solid"/>
              </a:ln>
              <a:effectLst/>
            </p:spPr>
          </p:cxnSp>
          <p:cxnSp>
            <p:nvCxnSpPr>
              <p:cNvPr id="490" name="Straight Connector 489">
                <a:extLst>
                  <a:ext uri="{FF2B5EF4-FFF2-40B4-BE49-F238E27FC236}">
                    <a16:creationId xmlns:a16="http://schemas.microsoft.com/office/drawing/2014/main" id="{9635E97E-E55A-475B-A135-9E6B5DA36C8B}"/>
                  </a:ext>
                </a:extLst>
              </p:cNvPr>
              <p:cNvCxnSpPr>
                <a:cxnSpLocks/>
                <a:stCxn id="493" idx="4"/>
                <a:endCxn id="442" idx="4"/>
              </p:cNvCxnSpPr>
              <p:nvPr/>
            </p:nvCxnSpPr>
            <p:spPr>
              <a:xfrm flipH="1">
                <a:off x="6313443" y="2303879"/>
                <a:ext cx="207112" cy="252479"/>
              </a:xfrm>
              <a:prstGeom prst="line">
                <a:avLst/>
              </a:prstGeom>
              <a:solidFill>
                <a:srgbClr val="1E4471"/>
              </a:solidFill>
              <a:ln w="6350" cap="flat" cmpd="sng" algn="ctr">
                <a:solidFill>
                  <a:srgbClr val="FFFFFF">
                    <a:alpha val="20000"/>
                  </a:srgbClr>
                </a:solidFill>
                <a:prstDash val="solid"/>
              </a:ln>
              <a:effectLst/>
            </p:spPr>
          </p:cxnSp>
          <p:sp>
            <p:nvSpPr>
              <p:cNvPr id="491" name="Oval 490">
                <a:extLst>
                  <a:ext uri="{FF2B5EF4-FFF2-40B4-BE49-F238E27FC236}">
                    <a16:creationId xmlns:a16="http://schemas.microsoft.com/office/drawing/2014/main" id="{0F901F24-7129-4705-A1D8-48EA650AA70C}"/>
                  </a:ext>
                </a:extLst>
              </p:cNvPr>
              <p:cNvSpPr/>
              <p:nvPr/>
            </p:nvSpPr>
            <p:spPr>
              <a:xfrm>
                <a:off x="5208276" y="1963639"/>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2" name="Straight Connector 491">
                <a:extLst>
                  <a:ext uri="{FF2B5EF4-FFF2-40B4-BE49-F238E27FC236}">
                    <a16:creationId xmlns:a16="http://schemas.microsoft.com/office/drawing/2014/main" id="{7226120E-C40D-4379-814A-60AF888C8EE4}"/>
                  </a:ext>
                </a:extLst>
              </p:cNvPr>
              <p:cNvCxnSpPr>
                <a:cxnSpLocks/>
                <a:endCxn id="442" idx="5"/>
              </p:cNvCxnSpPr>
              <p:nvPr/>
            </p:nvCxnSpPr>
            <p:spPr>
              <a:xfrm flipH="1" flipV="1">
                <a:off x="6321213" y="2553139"/>
                <a:ext cx="95828" cy="40794"/>
              </a:xfrm>
              <a:prstGeom prst="line">
                <a:avLst/>
              </a:prstGeom>
              <a:solidFill>
                <a:srgbClr val="1E4471"/>
              </a:solidFill>
              <a:ln w="6350" cap="flat" cmpd="sng" algn="ctr">
                <a:solidFill>
                  <a:srgbClr val="FFFFFF">
                    <a:alpha val="20000"/>
                  </a:srgbClr>
                </a:solidFill>
                <a:prstDash val="solid"/>
              </a:ln>
              <a:effectLst/>
            </p:spPr>
          </p:cxnSp>
          <p:sp>
            <p:nvSpPr>
              <p:cNvPr id="493" name="Oval 492">
                <a:extLst>
                  <a:ext uri="{FF2B5EF4-FFF2-40B4-BE49-F238E27FC236}">
                    <a16:creationId xmlns:a16="http://schemas.microsoft.com/office/drawing/2014/main" id="{C0246952-1604-4D0B-8156-C489B66B825D}"/>
                  </a:ext>
                </a:extLst>
              </p:cNvPr>
              <p:cNvSpPr/>
              <p:nvPr/>
            </p:nvSpPr>
            <p:spPr>
              <a:xfrm>
                <a:off x="6509565" y="2281900"/>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94" name="Oval 493">
                <a:extLst>
                  <a:ext uri="{FF2B5EF4-FFF2-40B4-BE49-F238E27FC236}">
                    <a16:creationId xmlns:a16="http://schemas.microsoft.com/office/drawing/2014/main" id="{D39D63EF-CE9A-46D1-AD40-2F2D3069A5CA}"/>
                  </a:ext>
                </a:extLst>
              </p:cNvPr>
              <p:cNvSpPr/>
              <p:nvPr/>
            </p:nvSpPr>
            <p:spPr>
              <a:xfrm>
                <a:off x="6353015" y="2137814"/>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5" name="Straight Connector 494">
                <a:extLst>
                  <a:ext uri="{FF2B5EF4-FFF2-40B4-BE49-F238E27FC236}">
                    <a16:creationId xmlns:a16="http://schemas.microsoft.com/office/drawing/2014/main" id="{86E968DC-4AA6-4FCA-83B0-427888BA5DB7}"/>
                  </a:ext>
                </a:extLst>
              </p:cNvPr>
              <p:cNvCxnSpPr>
                <a:cxnSpLocks/>
                <a:stCxn id="463" idx="6"/>
                <a:endCxn id="494" idx="1"/>
              </p:cNvCxnSpPr>
              <p:nvPr/>
            </p:nvCxnSpPr>
            <p:spPr>
              <a:xfrm>
                <a:off x="6147128" y="2082041"/>
                <a:ext cx="209106" cy="58992"/>
              </a:xfrm>
              <a:prstGeom prst="line">
                <a:avLst/>
              </a:prstGeom>
              <a:solidFill>
                <a:srgbClr val="1E4471"/>
              </a:solidFill>
              <a:ln w="6350" cap="flat" cmpd="sng" algn="ctr">
                <a:solidFill>
                  <a:srgbClr val="FFFFFF">
                    <a:alpha val="20000"/>
                  </a:srgbClr>
                </a:solidFill>
                <a:prstDash val="solid"/>
              </a:ln>
              <a:effectLst/>
            </p:spPr>
          </p:cxnSp>
          <p:sp>
            <p:nvSpPr>
              <p:cNvPr id="496" name="Oval 495">
                <a:extLst>
                  <a:ext uri="{FF2B5EF4-FFF2-40B4-BE49-F238E27FC236}">
                    <a16:creationId xmlns:a16="http://schemas.microsoft.com/office/drawing/2014/main" id="{5C22C148-6FF0-40A1-9B76-0BF9D8D1A4A2}"/>
                  </a:ext>
                </a:extLst>
              </p:cNvPr>
              <p:cNvSpPr/>
              <p:nvPr/>
            </p:nvSpPr>
            <p:spPr>
              <a:xfrm>
                <a:off x="6604543" y="1956236"/>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7" name="Straight Connector 496">
                <a:extLst>
                  <a:ext uri="{FF2B5EF4-FFF2-40B4-BE49-F238E27FC236}">
                    <a16:creationId xmlns:a16="http://schemas.microsoft.com/office/drawing/2014/main" id="{C5284FE6-5C21-4B09-8299-AE2F6957216C}"/>
                  </a:ext>
                </a:extLst>
              </p:cNvPr>
              <p:cNvCxnSpPr>
                <a:cxnSpLocks/>
                <a:stCxn id="496" idx="1"/>
                <a:endCxn id="465" idx="5"/>
              </p:cNvCxnSpPr>
              <p:nvPr/>
            </p:nvCxnSpPr>
            <p:spPr>
              <a:xfrm flipH="1" flipV="1">
                <a:off x="6489330" y="1873011"/>
                <a:ext cx="118432" cy="86444"/>
              </a:xfrm>
              <a:prstGeom prst="line">
                <a:avLst/>
              </a:prstGeom>
              <a:solidFill>
                <a:srgbClr val="1E4471"/>
              </a:solidFill>
              <a:ln w="6350" cap="flat" cmpd="sng" algn="ctr">
                <a:solidFill>
                  <a:srgbClr val="FFFFFF">
                    <a:alpha val="20000"/>
                  </a:srgbClr>
                </a:solidFill>
                <a:prstDash val="solid"/>
              </a:ln>
              <a:effectLst/>
            </p:spPr>
          </p:cxnSp>
          <p:cxnSp>
            <p:nvCxnSpPr>
              <p:cNvPr id="498" name="Straight Connector 497">
                <a:extLst>
                  <a:ext uri="{FF2B5EF4-FFF2-40B4-BE49-F238E27FC236}">
                    <a16:creationId xmlns:a16="http://schemas.microsoft.com/office/drawing/2014/main" id="{CECA7BE8-4B6B-44CD-B7A8-F1D191B2865E}"/>
                  </a:ext>
                </a:extLst>
              </p:cNvPr>
              <p:cNvCxnSpPr>
                <a:cxnSpLocks/>
                <a:stCxn id="496" idx="2"/>
                <a:endCxn id="494" idx="6"/>
              </p:cNvCxnSpPr>
              <p:nvPr/>
            </p:nvCxnSpPr>
            <p:spPr>
              <a:xfrm flipH="1">
                <a:off x="6374994" y="1967226"/>
                <a:ext cx="229549" cy="181578"/>
              </a:xfrm>
              <a:prstGeom prst="line">
                <a:avLst/>
              </a:prstGeom>
              <a:solidFill>
                <a:srgbClr val="1E4471"/>
              </a:solidFill>
              <a:ln w="6350" cap="flat" cmpd="sng" algn="ctr">
                <a:solidFill>
                  <a:srgbClr val="FFFFFF">
                    <a:alpha val="20000"/>
                  </a:srgbClr>
                </a:solidFill>
                <a:prstDash val="solid"/>
              </a:ln>
              <a:effectLst/>
            </p:spPr>
          </p:cxnSp>
          <p:cxnSp>
            <p:nvCxnSpPr>
              <p:cNvPr id="499" name="Straight Connector 498">
                <a:extLst>
                  <a:ext uri="{FF2B5EF4-FFF2-40B4-BE49-F238E27FC236}">
                    <a16:creationId xmlns:a16="http://schemas.microsoft.com/office/drawing/2014/main" id="{BBB771D2-F5FC-43EC-8D9E-B4CF1C042F46}"/>
                  </a:ext>
                </a:extLst>
              </p:cNvPr>
              <p:cNvCxnSpPr>
                <a:cxnSpLocks/>
                <a:endCxn id="493" idx="7"/>
              </p:cNvCxnSpPr>
              <p:nvPr/>
            </p:nvCxnSpPr>
            <p:spPr>
              <a:xfrm flipH="1">
                <a:off x="6528325" y="2179076"/>
                <a:ext cx="94978" cy="106043"/>
              </a:xfrm>
              <a:prstGeom prst="line">
                <a:avLst/>
              </a:prstGeom>
              <a:solidFill>
                <a:srgbClr val="1E4471"/>
              </a:solidFill>
              <a:ln w="6350" cap="flat" cmpd="sng" algn="ctr">
                <a:solidFill>
                  <a:srgbClr val="FFFFFF">
                    <a:alpha val="20000"/>
                  </a:srgbClr>
                </a:solidFill>
                <a:prstDash val="solid"/>
              </a:ln>
              <a:effectLst/>
            </p:spPr>
          </p:cxnSp>
          <p:cxnSp>
            <p:nvCxnSpPr>
              <p:cNvPr id="500" name="Straight Connector 499">
                <a:extLst>
                  <a:ext uri="{FF2B5EF4-FFF2-40B4-BE49-F238E27FC236}">
                    <a16:creationId xmlns:a16="http://schemas.microsoft.com/office/drawing/2014/main" id="{190FDA70-55F8-4DA9-A96A-0232EF787D17}"/>
                  </a:ext>
                </a:extLst>
              </p:cNvPr>
              <p:cNvCxnSpPr>
                <a:cxnSpLocks/>
                <a:stCxn id="502" idx="7"/>
                <a:endCxn id="484" idx="3"/>
              </p:cNvCxnSpPr>
              <p:nvPr/>
            </p:nvCxnSpPr>
            <p:spPr>
              <a:xfrm flipV="1">
                <a:off x="5223893" y="2511543"/>
                <a:ext cx="430281" cy="100595"/>
              </a:xfrm>
              <a:prstGeom prst="line">
                <a:avLst/>
              </a:prstGeom>
              <a:solidFill>
                <a:srgbClr val="1E4471"/>
              </a:solidFill>
              <a:ln w="6350" cap="flat" cmpd="sng" algn="ctr">
                <a:solidFill>
                  <a:srgbClr val="FFFFFF">
                    <a:alpha val="20000"/>
                  </a:srgbClr>
                </a:solidFill>
                <a:prstDash val="solid"/>
              </a:ln>
              <a:effectLst/>
            </p:spPr>
          </p:cxnSp>
          <p:cxnSp>
            <p:nvCxnSpPr>
              <p:cNvPr id="501" name="Straight Connector 500">
                <a:extLst>
                  <a:ext uri="{FF2B5EF4-FFF2-40B4-BE49-F238E27FC236}">
                    <a16:creationId xmlns:a16="http://schemas.microsoft.com/office/drawing/2014/main" id="{9DB7A5A4-151B-458E-8AED-EB15F8E1FC33}"/>
                  </a:ext>
                </a:extLst>
              </p:cNvPr>
              <p:cNvCxnSpPr>
                <a:cxnSpLocks/>
                <a:stCxn id="502" idx="7"/>
                <a:endCxn id="473" idx="4"/>
              </p:cNvCxnSpPr>
              <p:nvPr/>
            </p:nvCxnSpPr>
            <p:spPr>
              <a:xfrm flipV="1">
                <a:off x="5223893" y="2235914"/>
                <a:ext cx="131308" cy="376224"/>
              </a:xfrm>
              <a:prstGeom prst="line">
                <a:avLst/>
              </a:prstGeom>
              <a:solidFill>
                <a:srgbClr val="1E4471"/>
              </a:solidFill>
              <a:ln w="6350" cap="flat" cmpd="sng" algn="ctr">
                <a:solidFill>
                  <a:srgbClr val="FFFFFF">
                    <a:alpha val="20000"/>
                  </a:srgbClr>
                </a:solidFill>
                <a:prstDash val="solid"/>
              </a:ln>
              <a:effectLst/>
            </p:spPr>
          </p:cxnSp>
          <p:sp>
            <p:nvSpPr>
              <p:cNvPr id="502" name="Oval 501">
                <a:extLst>
                  <a:ext uri="{FF2B5EF4-FFF2-40B4-BE49-F238E27FC236}">
                    <a16:creationId xmlns:a16="http://schemas.microsoft.com/office/drawing/2014/main" id="{5E7C2CB8-438D-4009-A8DC-20C849B359DF}"/>
                  </a:ext>
                </a:extLst>
              </p:cNvPr>
              <p:cNvSpPr/>
              <p:nvPr/>
            </p:nvSpPr>
            <p:spPr>
              <a:xfrm>
                <a:off x="5205133" y="2608919"/>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503" name="Oval 502">
                <a:extLst>
                  <a:ext uri="{FF2B5EF4-FFF2-40B4-BE49-F238E27FC236}">
                    <a16:creationId xmlns:a16="http://schemas.microsoft.com/office/drawing/2014/main" id="{DE234E60-58BB-4B96-BE44-A2294D31F026}"/>
                  </a:ext>
                </a:extLst>
              </p:cNvPr>
              <p:cNvSpPr/>
              <p:nvPr/>
            </p:nvSpPr>
            <p:spPr>
              <a:xfrm>
                <a:off x="5190924" y="2251961"/>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04" name="Straight Connector 503">
                <a:extLst>
                  <a:ext uri="{FF2B5EF4-FFF2-40B4-BE49-F238E27FC236}">
                    <a16:creationId xmlns:a16="http://schemas.microsoft.com/office/drawing/2014/main" id="{7D8BE09D-7719-48B5-B79C-87A97EE42394}"/>
                  </a:ext>
                </a:extLst>
              </p:cNvPr>
              <p:cNvCxnSpPr>
                <a:cxnSpLocks/>
                <a:stCxn id="503" idx="1"/>
                <a:endCxn id="491" idx="3"/>
              </p:cNvCxnSpPr>
              <p:nvPr/>
            </p:nvCxnSpPr>
            <p:spPr>
              <a:xfrm flipV="1">
                <a:off x="5194143" y="1982399"/>
                <a:ext cx="17352" cy="272781"/>
              </a:xfrm>
              <a:prstGeom prst="line">
                <a:avLst/>
              </a:prstGeom>
              <a:solidFill>
                <a:srgbClr val="1E4471"/>
              </a:solidFill>
              <a:ln w="6350" cap="flat" cmpd="sng" algn="ctr">
                <a:solidFill>
                  <a:srgbClr val="FFFFFF">
                    <a:alpha val="20000"/>
                  </a:srgbClr>
                </a:solidFill>
                <a:prstDash val="solid"/>
              </a:ln>
              <a:effectLst/>
            </p:spPr>
          </p:cxnSp>
          <p:cxnSp>
            <p:nvCxnSpPr>
              <p:cNvPr id="505" name="Straight Connector 504">
                <a:extLst>
                  <a:ext uri="{FF2B5EF4-FFF2-40B4-BE49-F238E27FC236}">
                    <a16:creationId xmlns:a16="http://schemas.microsoft.com/office/drawing/2014/main" id="{AC14B4C6-6925-4564-8883-7E861598BD1D}"/>
                  </a:ext>
                </a:extLst>
              </p:cNvPr>
              <p:cNvCxnSpPr>
                <a:cxnSpLocks/>
                <a:stCxn id="473" idx="0"/>
                <a:endCxn id="491" idx="5"/>
              </p:cNvCxnSpPr>
              <p:nvPr/>
            </p:nvCxnSpPr>
            <p:spPr>
              <a:xfrm flipH="1" flipV="1">
                <a:off x="5227036" y="1982399"/>
                <a:ext cx="128165" cy="231536"/>
              </a:xfrm>
              <a:prstGeom prst="line">
                <a:avLst/>
              </a:prstGeom>
              <a:solidFill>
                <a:srgbClr val="1E4471"/>
              </a:solidFill>
              <a:ln w="6350" cap="flat" cmpd="sng" algn="ctr">
                <a:solidFill>
                  <a:srgbClr val="FFFFFF">
                    <a:alpha val="20000"/>
                  </a:srgbClr>
                </a:solidFill>
                <a:prstDash val="solid"/>
              </a:ln>
              <a:effectLst/>
            </p:spPr>
          </p:cxnSp>
          <p:sp>
            <p:nvSpPr>
              <p:cNvPr id="506" name="Oval 505">
                <a:extLst>
                  <a:ext uri="{FF2B5EF4-FFF2-40B4-BE49-F238E27FC236}">
                    <a16:creationId xmlns:a16="http://schemas.microsoft.com/office/drawing/2014/main" id="{52C06613-2509-4A94-B407-333BDC61BE6A}"/>
                  </a:ext>
                </a:extLst>
              </p:cNvPr>
              <p:cNvSpPr/>
              <p:nvPr/>
            </p:nvSpPr>
            <p:spPr>
              <a:xfrm>
                <a:off x="5641504" y="2759183"/>
                <a:ext cx="21979" cy="21979"/>
              </a:xfrm>
              <a:prstGeom prst="ellipse">
                <a:avLst/>
              </a:prstGeom>
              <a:solidFill>
                <a:srgbClr val="FFFFFF">
                  <a:alpha val="54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507" name="Oval 506">
                <a:extLst>
                  <a:ext uri="{FF2B5EF4-FFF2-40B4-BE49-F238E27FC236}">
                    <a16:creationId xmlns:a16="http://schemas.microsoft.com/office/drawing/2014/main" id="{A66437B9-FAC7-4E7B-899A-5B56E436FF71}"/>
                  </a:ext>
                </a:extLst>
              </p:cNvPr>
              <p:cNvSpPr/>
              <p:nvPr/>
            </p:nvSpPr>
            <p:spPr>
              <a:xfrm>
                <a:off x="5249477" y="1633219"/>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08" name="Straight Connector 507">
                <a:extLst>
                  <a:ext uri="{FF2B5EF4-FFF2-40B4-BE49-F238E27FC236}">
                    <a16:creationId xmlns:a16="http://schemas.microsoft.com/office/drawing/2014/main" id="{C87ADF1B-FC65-4D23-ADE8-0FB633F03DA8}"/>
                  </a:ext>
                </a:extLst>
              </p:cNvPr>
              <p:cNvCxnSpPr>
                <a:cxnSpLocks/>
                <a:stCxn id="491" idx="0"/>
                <a:endCxn id="507" idx="3"/>
              </p:cNvCxnSpPr>
              <p:nvPr/>
            </p:nvCxnSpPr>
            <p:spPr>
              <a:xfrm flipV="1">
                <a:off x="5219266" y="1651979"/>
                <a:ext cx="33430" cy="311660"/>
              </a:xfrm>
              <a:prstGeom prst="line">
                <a:avLst/>
              </a:prstGeom>
              <a:solidFill>
                <a:srgbClr val="1E4471"/>
              </a:solidFill>
              <a:ln w="6350" cap="flat" cmpd="sng" algn="ctr">
                <a:solidFill>
                  <a:srgbClr val="FFFFFF">
                    <a:alpha val="20000"/>
                  </a:srgbClr>
                </a:solidFill>
                <a:prstDash val="solid"/>
              </a:ln>
              <a:effectLst/>
            </p:spPr>
          </p:cxnSp>
          <p:sp>
            <p:nvSpPr>
              <p:cNvPr id="509" name="Oval 508">
                <a:extLst>
                  <a:ext uri="{FF2B5EF4-FFF2-40B4-BE49-F238E27FC236}">
                    <a16:creationId xmlns:a16="http://schemas.microsoft.com/office/drawing/2014/main" id="{F088DE05-490D-43C9-B9BD-F1115ED99329}"/>
                  </a:ext>
                </a:extLst>
              </p:cNvPr>
              <p:cNvSpPr/>
              <p:nvPr/>
            </p:nvSpPr>
            <p:spPr>
              <a:xfrm>
                <a:off x="5058046" y="171173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1218622"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10" name="Straight Connector 509">
                <a:extLst>
                  <a:ext uri="{FF2B5EF4-FFF2-40B4-BE49-F238E27FC236}">
                    <a16:creationId xmlns:a16="http://schemas.microsoft.com/office/drawing/2014/main" id="{7F00C059-AB68-47EB-B759-C67C545CE192}"/>
                  </a:ext>
                </a:extLst>
              </p:cNvPr>
              <p:cNvCxnSpPr>
                <a:cxnSpLocks/>
                <a:stCxn id="455" idx="2"/>
                <a:endCxn id="507" idx="6"/>
              </p:cNvCxnSpPr>
              <p:nvPr/>
            </p:nvCxnSpPr>
            <p:spPr>
              <a:xfrm flipH="1" flipV="1">
                <a:off x="5271456" y="1644209"/>
                <a:ext cx="261514" cy="166845"/>
              </a:xfrm>
              <a:prstGeom prst="line">
                <a:avLst/>
              </a:prstGeom>
              <a:solidFill>
                <a:srgbClr val="1E4471"/>
              </a:solidFill>
              <a:ln w="6350" cap="flat" cmpd="sng" algn="ctr">
                <a:solidFill>
                  <a:srgbClr val="FFFFFF">
                    <a:alpha val="20000"/>
                  </a:srgbClr>
                </a:solidFill>
                <a:prstDash val="solid"/>
              </a:ln>
              <a:effectLst/>
            </p:spPr>
          </p:cxnSp>
          <p:cxnSp>
            <p:nvCxnSpPr>
              <p:cNvPr id="511" name="Straight Connector 510">
                <a:extLst>
                  <a:ext uri="{FF2B5EF4-FFF2-40B4-BE49-F238E27FC236}">
                    <a16:creationId xmlns:a16="http://schemas.microsoft.com/office/drawing/2014/main" id="{D7322860-E767-4E8E-961D-AD5E86C8B0B1}"/>
                  </a:ext>
                </a:extLst>
              </p:cNvPr>
              <p:cNvCxnSpPr>
                <a:cxnSpLocks/>
                <a:stCxn id="509" idx="7"/>
                <a:endCxn id="507" idx="2"/>
              </p:cNvCxnSpPr>
              <p:nvPr/>
            </p:nvCxnSpPr>
            <p:spPr>
              <a:xfrm flipV="1">
                <a:off x="5076806" y="1644209"/>
                <a:ext cx="172671" cy="70745"/>
              </a:xfrm>
              <a:prstGeom prst="line">
                <a:avLst/>
              </a:prstGeom>
              <a:solidFill>
                <a:srgbClr val="1E4471"/>
              </a:solidFill>
              <a:ln w="6350" cap="flat" cmpd="sng" algn="ctr">
                <a:solidFill>
                  <a:srgbClr val="FFFFFF">
                    <a:alpha val="20000"/>
                  </a:srgbClr>
                </a:solidFill>
                <a:prstDash val="solid"/>
              </a:ln>
              <a:effectLst/>
            </p:spPr>
          </p:cxnSp>
          <p:cxnSp>
            <p:nvCxnSpPr>
              <p:cNvPr id="512" name="Straight Connector 511">
                <a:extLst>
                  <a:ext uri="{FF2B5EF4-FFF2-40B4-BE49-F238E27FC236}">
                    <a16:creationId xmlns:a16="http://schemas.microsoft.com/office/drawing/2014/main" id="{983F5147-0834-438B-8F03-7F38E360F99F}"/>
                  </a:ext>
                </a:extLst>
              </p:cNvPr>
              <p:cNvCxnSpPr>
                <a:cxnSpLocks/>
                <a:stCxn id="507" idx="1"/>
              </p:cNvCxnSpPr>
              <p:nvPr/>
            </p:nvCxnSpPr>
            <p:spPr>
              <a:xfrm flipH="1" flipV="1">
                <a:off x="5220382" y="1456222"/>
                <a:ext cx="32314" cy="180216"/>
              </a:xfrm>
              <a:prstGeom prst="line">
                <a:avLst/>
              </a:prstGeom>
              <a:solidFill>
                <a:srgbClr val="1E4471"/>
              </a:solidFill>
              <a:ln w="6350" cap="flat" cmpd="sng" algn="ctr">
                <a:solidFill>
                  <a:srgbClr val="FFFFFF">
                    <a:alpha val="20000"/>
                  </a:srgbClr>
                </a:solidFill>
                <a:prstDash val="solid"/>
              </a:ln>
              <a:effectLst/>
            </p:spPr>
          </p:cxnSp>
          <p:cxnSp>
            <p:nvCxnSpPr>
              <p:cNvPr id="513" name="Straight Connector 512">
                <a:extLst>
                  <a:ext uri="{FF2B5EF4-FFF2-40B4-BE49-F238E27FC236}">
                    <a16:creationId xmlns:a16="http://schemas.microsoft.com/office/drawing/2014/main" id="{29ECB00E-9D9E-41BF-8DCE-1E90960FACF7}"/>
                  </a:ext>
                </a:extLst>
              </p:cNvPr>
              <p:cNvCxnSpPr>
                <a:cxnSpLocks/>
                <a:stCxn id="503" idx="6"/>
                <a:endCxn id="473" idx="3"/>
              </p:cNvCxnSpPr>
              <p:nvPr/>
            </p:nvCxnSpPr>
            <p:spPr>
              <a:xfrm flipV="1">
                <a:off x="5212903" y="2232695"/>
                <a:ext cx="134527" cy="30256"/>
              </a:xfrm>
              <a:prstGeom prst="line">
                <a:avLst/>
              </a:prstGeom>
              <a:solidFill>
                <a:srgbClr val="1E4471"/>
              </a:solidFill>
              <a:ln w="6350" cap="flat" cmpd="sng" algn="ctr">
                <a:solidFill>
                  <a:srgbClr val="FFFFFF">
                    <a:alpha val="20000"/>
                  </a:srgbClr>
                </a:solidFill>
                <a:prstDash val="solid"/>
              </a:ln>
              <a:effectLst/>
            </p:spPr>
          </p:cxnSp>
          <p:cxnSp>
            <p:nvCxnSpPr>
              <p:cNvPr id="514" name="Straight Connector 513">
                <a:extLst>
                  <a:ext uri="{FF2B5EF4-FFF2-40B4-BE49-F238E27FC236}">
                    <a16:creationId xmlns:a16="http://schemas.microsoft.com/office/drawing/2014/main" id="{681DF5EA-922E-4B98-9A64-757375259986}"/>
                  </a:ext>
                </a:extLst>
              </p:cNvPr>
              <p:cNvCxnSpPr>
                <a:cxnSpLocks/>
                <a:endCxn id="491" idx="2"/>
              </p:cNvCxnSpPr>
              <p:nvPr/>
            </p:nvCxnSpPr>
            <p:spPr>
              <a:xfrm flipV="1">
                <a:off x="4972721" y="1974629"/>
                <a:ext cx="235555" cy="75516"/>
              </a:xfrm>
              <a:prstGeom prst="line">
                <a:avLst/>
              </a:prstGeom>
              <a:solidFill>
                <a:srgbClr val="1E4471"/>
              </a:solidFill>
              <a:ln w="6350" cap="flat" cmpd="sng" algn="ctr">
                <a:solidFill>
                  <a:srgbClr val="FFFFFF">
                    <a:alpha val="20000"/>
                  </a:srgbClr>
                </a:solidFill>
                <a:prstDash val="solid"/>
              </a:ln>
              <a:effectLst/>
            </p:spPr>
          </p:cxnSp>
          <p:cxnSp>
            <p:nvCxnSpPr>
              <p:cNvPr id="515" name="Straight Connector 514">
                <a:extLst>
                  <a:ext uri="{FF2B5EF4-FFF2-40B4-BE49-F238E27FC236}">
                    <a16:creationId xmlns:a16="http://schemas.microsoft.com/office/drawing/2014/main" id="{5CF5C318-9F08-4D31-A8E6-9B86485C2F89}"/>
                  </a:ext>
                </a:extLst>
              </p:cNvPr>
              <p:cNvCxnSpPr>
                <a:cxnSpLocks/>
                <a:stCxn id="491" idx="3"/>
                <a:endCxn id="509" idx="3"/>
              </p:cNvCxnSpPr>
              <p:nvPr/>
            </p:nvCxnSpPr>
            <p:spPr>
              <a:xfrm flipH="1" flipV="1">
                <a:off x="5061265" y="1730495"/>
                <a:ext cx="150230" cy="251904"/>
              </a:xfrm>
              <a:prstGeom prst="line">
                <a:avLst/>
              </a:prstGeom>
              <a:solidFill>
                <a:srgbClr val="1E4471"/>
              </a:solidFill>
              <a:ln w="6350" cap="flat" cmpd="sng" algn="ctr">
                <a:solidFill>
                  <a:srgbClr val="FFFFFF">
                    <a:alpha val="20000"/>
                  </a:srgbClr>
                </a:solidFill>
                <a:prstDash val="solid"/>
              </a:ln>
              <a:effectLst/>
            </p:spPr>
          </p:cxnSp>
          <p:cxnSp>
            <p:nvCxnSpPr>
              <p:cNvPr id="516" name="Straight Connector 515">
                <a:extLst>
                  <a:ext uri="{FF2B5EF4-FFF2-40B4-BE49-F238E27FC236}">
                    <a16:creationId xmlns:a16="http://schemas.microsoft.com/office/drawing/2014/main" id="{FE8978D8-0D79-4133-B5A1-207BB09BA9B8}"/>
                  </a:ext>
                </a:extLst>
              </p:cNvPr>
              <p:cNvCxnSpPr>
                <a:cxnSpLocks/>
                <a:stCxn id="502" idx="3"/>
                <a:endCxn id="503" idx="3"/>
              </p:cNvCxnSpPr>
              <p:nvPr/>
            </p:nvCxnSpPr>
            <p:spPr>
              <a:xfrm flipH="1" flipV="1">
                <a:off x="5194143" y="2270721"/>
                <a:ext cx="14209" cy="356958"/>
              </a:xfrm>
              <a:prstGeom prst="line">
                <a:avLst/>
              </a:prstGeom>
              <a:solidFill>
                <a:srgbClr val="FFFFFF">
                  <a:alpha val="46000"/>
                </a:srgbClr>
              </a:solidFill>
              <a:ln w="6350" cap="flat" cmpd="sng" algn="ctr">
                <a:solidFill>
                  <a:srgbClr val="FFFFFF">
                    <a:alpha val="20000"/>
                  </a:srgbClr>
                </a:solidFill>
                <a:prstDash val="solid"/>
              </a:ln>
              <a:effectLst/>
            </p:spPr>
          </p:cxnSp>
          <p:cxnSp>
            <p:nvCxnSpPr>
              <p:cNvPr id="517" name="Straight Connector 516">
                <a:extLst>
                  <a:ext uri="{FF2B5EF4-FFF2-40B4-BE49-F238E27FC236}">
                    <a16:creationId xmlns:a16="http://schemas.microsoft.com/office/drawing/2014/main" id="{01DF3F43-37A1-48BC-BB64-9062D61C04E4}"/>
                  </a:ext>
                </a:extLst>
              </p:cNvPr>
              <p:cNvCxnSpPr>
                <a:cxnSpLocks/>
                <a:stCxn id="502" idx="2"/>
              </p:cNvCxnSpPr>
              <p:nvPr/>
            </p:nvCxnSpPr>
            <p:spPr>
              <a:xfrm flipH="1" flipV="1">
                <a:off x="4972721" y="2050144"/>
                <a:ext cx="232412" cy="569765"/>
              </a:xfrm>
              <a:prstGeom prst="line">
                <a:avLst/>
              </a:prstGeom>
              <a:solidFill>
                <a:srgbClr val="1E4471"/>
              </a:solidFill>
              <a:ln w="6350" cap="flat" cmpd="sng" algn="ctr">
                <a:solidFill>
                  <a:srgbClr val="FFFFFF">
                    <a:alpha val="20000"/>
                  </a:srgbClr>
                </a:solidFill>
                <a:prstDash val="solid"/>
              </a:ln>
              <a:effectLst/>
            </p:spPr>
          </p:cxnSp>
          <p:cxnSp>
            <p:nvCxnSpPr>
              <p:cNvPr id="518" name="Straight Connector 517">
                <a:extLst>
                  <a:ext uri="{FF2B5EF4-FFF2-40B4-BE49-F238E27FC236}">
                    <a16:creationId xmlns:a16="http://schemas.microsoft.com/office/drawing/2014/main" id="{BBE6DBB4-5BDB-4593-A6BF-F124E05CBF24}"/>
                  </a:ext>
                </a:extLst>
              </p:cNvPr>
              <p:cNvCxnSpPr>
                <a:cxnSpLocks/>
                <a:stCxn id="506" idx="1"/>
                <a:endCxn id="502" idx="5"/>
              </p:cNvCxnSpPr>
              <p:nvPr/>
            </p:nvCxnSpPr>
            <p:spPr>
              <a:xfrm flipH="1" flipV="1">
                <a:off x="5223893" y="2627679"/>
                <a:ext cx="420830" cy="134723"/>
              </a:xfrm>
              <a:prstGeom prst="line">
                <a:avLst/>
              </a:prstGeom>
              <a:solidFill>
                <a:srgbClr val="1E4471"/>
              </a:solidFill>
              <a:ln w="6350" cap="flat" cmpd="sng" algn="ctr">
                <a:solidFill>
                  <a:srgbClr val="FFFFFF">
                    <a:alpha val="20000"/>
                  </a:srgbClr>
                </a:solidFill>
                <a:prstDash val="solid"/>
              </a:ln>
              <a:effectLst/>
            </p:spPr>
          </p:cxnSp>
          <p:cxnSp>
            <p:nvCxnSpPr>
              <p:cNvPr id="519" name="Straight Connector 518">
                <a:extLst>
                  <a:ext uri="{FF2B5EF4-FFF2-40B4-BE49-F238E27FC236}">
                    <a16:creationId xmlns:a16="http://schemas.microsoft.com/office/drawing/2014/main" id="{9A13B1F8-D33A-43A2-A761-8F2681D9EBBD}"/>
                  </a:ext>
                </a:extLst>
              </p:cNvPr>
              <p:cNvCxnSpPr>
                <a:cxnSpLocks/>
                <a:stCxn id="506" idx="2"/>
                <a:endCxn id="484" idx="4"/>
              </p:cNvCxnSpPr>
              <p:nvPr/>
            </p:nvCxnSpPr>
            <p:spPr>
              <a:xfrm flipV="1">
                <a:off x="5641504" y="2514762"/>
                <a:ext cx="20441" cy="255411"/>
              </a:xfrm>
              <a:prstGeom prst="line">
                <a:avLst/>
              </a:prstGeom>
              <a:solidFill>
                <a:srgbClr val="1E4471"/>
              </a:solidFill>
              <a:ln w="6350" cap="flat" cmpd="sng" algn="ctr">
                <a:solidFill>
                  <a:srgbClr val="FFFFFF">
                    <a:alpha val="20000"/>
                  </a:srgbClr>
                </a:solidFill>
                <a:prstDash val="solid"/>
              </a:ln>
              <a:effectLst/>
            </p:spPr>
          </p:cxnSp>
          <p:cxnSp>
            <p:nvCxnSpPr>
              <p:cNvPr id="520" name="Straight Connector 519">
                <a:extLst>
                  <a:ext uri="{FF2B5EF4-FFF2-40B4-BE49-F238E27FC236}">
                    <a16:creationId xmlns:a16="http://schemas.microsoft.com/office/drawing/2014/main" id="{F5D30E2A-6EEF-4452-B465-825CA2545925}"/>
                  </a:ext>
                </a:extLst>
              </p:cNvPr>
              <p:cNvCxnSpPr>
                <a:cxnSpLocks/>
                <a:endCxn id="488" idx="3"/>
              </p:cNvCxnSpPr>
              <p:nvPr/>
            </p:nvCxnSpPr>
            <p:spPr>
              <a:xfrm flipV="1">
                <a:off x="5800464" y="2817963"/>
                <a:ext cx="252108" cy="59002"/>
              </a:xfrm>
              <a:prstGeom prst="line">
                <a:avLst/>
              </a:prstGeom>
              <a:solidFill>
                <a:srgbClr val="1E4471"/>
              </a:solidFill>
              <a:ln w="6350" cap="flat" cmpd="sng" algn="ctr">
                <a:solidFill>
                  <a:srgbClr val="FFFFFF">
                    <a:alpha val="20000"/>
                  </a:srgbClr>
                </a:solidFill>
                <a:prstDash val="solid"/>
              </a:ln>
              <a:effectLst/>
            </p:spPr>
          </p:cxnSp>
          <p:cxnSp>
            <p:nvCxnSpPr>
              <p:cNvPr id="521" name="Straight Connector 520">
                <a:extLst>
                  <a:ext uri="{FF2B5EF4-FFF2-40B4-BE49-F238E27FC236}">
                    <a16:creationId xmlns:a16="http://schemas.microsoft.com/office/drawing/2014/main" id="{182C3AA9-34A3-470F-8121-6852DB57225A}"/>
                  </a:ext>
                </a:extLst>
              </p:cNvPr>
              <p:cNvCxnSpPr>
                <a:cxnSpLocks/>
                <a:stCxn id="506" idx="6"/>
                <a:endCxn id="488" idx="1"/>
              </p:cNvCxnSpPr>
              <p:nvPr/>
            </p:nvCxnSpPr>
            <p:spPr>
              <a:xfrm>
                <a:off x="5663483" y="2770173"/>
                <a:ext cx="389089" cy="32249"/>
              </a:xfrm>
              <a:prstGeom prst="line">
                <a:avLst/>
              </a:prstGeom>
              <a:solidFill>
                <a:srgbClr val="1E4471"/>
              </a:solidFill>
              <a:ln w="6350" cap="flat" cmpd="sng" algn="ctr">
                <a:solidFill>
                  <a:srgbClr val="FFFFFF">
                    <a:alpha val="20000"/>
                  </a:srgbClr>
                </a:solidFill>
                <a:prstDash val="solid"/>
              </a:ln>
              <a:effectLst/>
            </p:spPr>
          </p:cxnSp>
          <p:cxnSp>
            <p:nvCxnSpPr>
              <p:cNvPr id="522" name="Straight Connector 521">
                <a:extLst>
                  <a:ext uri="{FF2B5EF4-FFF2-40B4-BE49-F238E27FC236}">
                    <a16:creationId xmlns:a16="http://schemas.microsoft.com/office/drawing/2014/main" id="{4CC65E05-B958-4BDF-8567-3981DA110A75}"/>
                  </a:ext>
                </a:extLst>
              </p:cNvPr>
              <p:cNvCxnSpPr>
                <a:cxnSpLocks/>
                <a:stCxn id="506" idx="4"/>
              </p:cNvCxnSpPr>
              <p:nvPr/>
            </p:nvCxnSpPr>
            <p:spPr>
              <a:xfrm flipH="1">
                <a:off x="5527795" y="2781162"/>
                <a:ext cx="124699" cy="52036"/>
              </a:xfrm>
              <a:prstGeom prst="line">
                <a:avLst/>
              </a:prstGeom>
              <a:solidFill>
                <a:srgbClr val="1E4471"/>
              </a:solidFill>
              <a:ln w="6350" cap="flat" cmpd="sng" algn="ctr">
                <a:solidFill>
                  <a:srgbClr val="FFFFFF">
                    <a:alpha val="20000"/>
                  </a:srgbClr>
                </a:solidFill>
                <a:prstDash val="solid"/>
              </a:ln>
              <a:effectLst/>
            </p:spPr>
          </p:cxnSp>
        </p:grpSp>
        <p:grpSp>
          <p:nvGrpSpPr>
            <p:cNvPr id="401" name="Group 400">
              <a:extLst>
                <a:ext uri="{FF2B5EF4-FFF2-40B4-BE49-F238E27FC236}">
                  <a16:creationId xmlns:a16="http://schemas.microsoft.com/office/drawing/2014/main" id="{ADB6FB50-8081-45EC-A426-36C9F5223346}"/>
                </a:ext>
              </a:extLst>
            </p:cNvPr>
            <p:cNvGrpSpPr/>
            <p:nvPr/>
          </p:nvGrpSpPr>
          <p:grpSpPr>
            <a:xfrm>
              <a:off x="371695" y="2386665"/>
              <a:ext cx="1839301" cy="811592"/>
              <a:chOff x="4530434" y="1816849"/>
              <a:chExt cx="1636452" cy="722086"/>
            </a:xfrm>
          </p:grpSpPr>
          <p:sp>
            <p:nvSpPr>
              <p:cNvPr id="437" name="Freeform: Shape 1598">
                <a:extLst>
                  <a:ext uri="{FF2B5EF4-FFF2-40B4-BE49-F238E27FC236}">
                    <a16:creationId xmlns:a16="http://schemas.microsoft.com/office/drawing/2014/main" id="{884B19DE-FF83-42C1-8BEB-30D0354040D7}"/>
                  </a:ext>
                </a:extLst>
              </p:cNvPr>
              <p:cNvSpPr/>
              <p:nvPr/>
            </p:nvSpPr>
            <p:spPr>
              <a:xfrm>
                <a:off x="4530434" y="1816849"/>
                <a:ext cx="280259" cy="520212"/>
              </a:xfrm>
              <a:custGeom>
                <a:avLst/>
                <a:gdLst>
                  <a:gd name="connsiteX0" fmla="*/ 121864 w 280259"/>
                  <a:gd name="connsiteY0" fmla="*/ 77331 h 520213"/>
                  <a:gd name="connsiteX1" fmla="*/ 44065 w 280259"/>
                  <a:gd name="connsiteY1" fmla="*/ 77351 h 520213"/>
                  <a:gd name="connsiteX2" fmla="*/ 26204 w 280259"/>
                  <a:gd name="connsiteY2" fmla="*/ 91888 h 520213"/>
                  <a:gd name="connsiteX3" fmla="*/ 44031 w 280259"/>
                  <a:gd name="connsiteY3" fmla="*/ 107231 h 520213"/>
                  <a:gd name="connsiteX4" fmla="*/ 121071 w 280259"/>
                  <a:gd name="connsiteY4" fmla="*/ 107264 h 520213"/>
                  <a:gd name="connsiteX5" fmla="*/ 198110 w 280259"/>
                  <a:gd name="connsiteY5" fmla="*/ 107291 h 520213"/>
                  <a:gd name="connsiteX6" fmla="*/ 214299 w 280259"/>
                  <a:gd name="connsiteY6" fmla="*/ 98218 h 520213"/>
                  <a:gd name="connsiteX7" fmla="*/ 199670 w 280259"/>
                  <a:gd name="connsiteY7" fmla="*/ 77397 h 520213"/>
                  <a:gd name="connsiteX8" fmla="*/ 121864 w 280259"/>
                  <a:gd name="connsiteY8" fmla="*/ 77331 h 520213"/>
                  <a:gd name="connsiteX9" fmla="*/ 19167 w 280259"/>
                  <a:gd name="connsiteY9" fmla="*/ 27 h 520213"/>
                  <a:gd name="connsiteX10" fmla="*/ 223022 w 280259"/>
                  <a:gd name="connsiteY10" fmla="*/ 34 h 520213"/>
                  <a:gd name="connsiteX11" fmla="*/ 280185 w 280259"/>
                  <a:gd name="connsiteY11" fmla="*/ 57435 h 520213"/>
                  <a:gd name="connsiteX12" fmla="*/ 280259 w 280259"/>
                  <a:gd name="connsiteY12" fmla="*/ 520213 h 520213"/>
                  <a:gd name="connsiteX13" fmla="*/ 235048 w 280259"/>
                  <a:gd name="connsiteY13" fmla="*/ 482952 h 520213"/>
                  <a:gd name="connsiteX14" fmla="*/ 156737 w 280259"/>
                  <a:gd name="connsiteY14" fmla="*/ 388144 h 520213"/>
                  <a:gd name="connsiteX15" fmla="*/ 198381 w 280259"/>
                  <a:gd name="connsiteY15" fmla="*/ 388126 h 520213"/>
                  <a:gd name="connsiteX16" fmla="*/ 215304 w 280259"/>
                  <a:gd name="connsiteY16" fmla="*/ 375254 h 520213"/>
                  <a:gd name="connsiteX17" fmla="*/ 200159 w 280259"/>
                  <a:gd name="connsiteY17" fmla="*/ 358411 h 520213"/>
                  <a:gd name="connsiteX18" fmla="*/ 149055 w 280259"/>
                  <a:gd name="connsiteY18" fmla="*/ 358351 h 520213"/>
                  <a:gd name="connsiteX19" fmla="*/ 132763 w 280259"/>
                  <a:gd name="connsiteY19" fmla="*/ 358358 h 520213"/>
                  <a:gd name="connsiteX20" fmla="*/ 98113 w 280259"/>
                  <a:gd name="connsiteY20" fmla="*/ 294592 h 520213"/>
                  <a:gd name="connsiteX21" fmla="*/ 121025 w 280259"/>
                  <a:gd name="connsiteY21" fmla="*/ 294600 h 520213"/>
                  <a:gd name="connsiteX22" fmla="*/ 199604 w 280259"/>
                  <a:gd name="connsiteY22" fmla="*/ 294593 h 520213"/>
                  <a:gd name="connsiteX23" fmla="*/ 214749 w 280259"/>
                  <a:gd name="connsiteY23" fmla="*/ 284153 h 520213"/>
                  <a:gd name="connsiteX24" fmla="*/ 209608 w 280259"/>
                  <a:gd name="connsiteY24" fmla="*/ 267918 h 520213"/>
                  <a:gd name="connsiteX25" fmla="*/ 198969 w 280259"/>
                  <a:gd name="connsiteY25" fmla="*/ 264601 h 520213"/>
                  <a:gd name="connsiteX26" fmla="*/ 81803 w 280259"/>
                  <a:gd name="connsiteY26" fmla="*/ 264576 h 520213"/>
                  <a:gd name="connsiteX27" fmla="*/ 57655 w 280259"/>
                  <a:gd name="connsiteY27" fmla="*/ 220137 h 520213"/>
                  <a:gd name="connsiteX28" fmla="*/ 50703 w 280259"/>
                  <a:gd name="connsiteY28" fmla="*/ 201162 h 520213"/>
                  <a:gd name="connsiteX29" fmla="*/ 121077 w 280259"/>
                  <a:gd name="connsiteY29" fmla="*/ 201200 h 520213"/>
                  <a:gd name="connsiteX30" fmla="*/ 197390 w 280259"/>
                  <a:gd name="connsiteY30" fmla="*/ 201167 h 520213"/>
                  <a:gd name="connsiteX31" fmla="*/ 215052 w 280259"/>
                  <a:gd name="connsiteY31" fmla="*/ 189749 h 520213"/>
                  <a:gd name="connsiteX32" fmla="*/ 198949 w 280259"/>
                  <a:gd name="connsiteY32" fmla="*/ 170791 h 520213"/>
                  <a:gd name="connsiteX33" fmla="*/ 153165 w 280259"/>
                  <a:gd name="connsiteY33" fmla="*/ 170712 h 520213"/>
                  <a:gd name="connsiteX34" fmla="*/ 47084 w 280259"/>
                  <a:gd name="connsiteY34" fmla="*/ 170758 h 520213"/>
                  <a:gd name="connsiteX35" fmla="*/ 39808 w 280259"/>
                  <a:gd name="connsiteY35" fmla="*/ 171430 h 520213"/>
                  <a:gd name="connsiteX36" fmla="*/ 29821 w 280259"/>
                  <a:gd name="connsiteY36" fmla="*/ 144173 h 520213"/>
                  <a:gd name="connsiteX37" fmla="*/ 9424 w 280259"/>
                  <a:gd name="connsiteY37" fmla="*/ 64935 h 520213"/>
                  <a:gd name="connsiteX38" fmla="*/ 0 w 280259"/>
                  <a:gd name="connsiteY38" fmla="*/ 3251 h 52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0259" h="520213">
                    <a:moveTo>
                      <a:pt x="121864" y="77331"/>
                    </a:moveTo>
                    <a:cubicBezTo>
                      <a:pt x="95929" y="77331"/>
                      <a:pt x="69993" y="77305"/>
                      <a:pt x="44065" y="77351"/>
                    </a:cubicBezTo>
                    <a:cubicBezTo>
                      <a:pt x="33307" y="77371"/>
                      <a:pt x="26455" y="83021"/>
                      <a:pt x="26204" y="91888"/>
                    </a:cubicBezTo>
                    <a:cubicBezTo>
                      <a:pt x="25940" y="101106"/>
                      <a:pt x="32778" y="107185"/>
                      <a:pt x="44031" y="107231"/>
                    </a:cubicBezTo>
                    <a:cubicBezTo>
                      <a:pt x="69709" y="107344"/>
                      <a:pt x="95393" y="107264"/>
                      <a:pt x="121071" y="107264"/>
                    </a:cubicBezTo>
                    <a:cubicBezTo>
                      <a:pt x="146748" y="107258"/>
                      <a:pt x="172433" y="107205"/>
                      <a:pt x="198110" y="107291"/>
                    </a:cubicBezTo>
                    <a:cubicBezTo>
                      <a:pt x="205333" y="107311"/>
                      <a:pt x="211200" y="105137"/>
                      <a:pt x="214299" y="98218"/>
                    </a:cubicBezTo>
                    <a:cubicBezTo>
                      <a:pt x="218845" y="88082"/>
                      <a:pt x="211531" y="77483"/>
                      <a:pt x="199670" y="77397"/>
                    </a:cubicBezTo>
                    <a:cubicBezTo>
                      <a:pt x="173735" y="77212"/>
                      <a:pt x="147799" y="77331"/>
                      <a:pt x="121864" y="77331"/>
                    </a:cubicBezTo>
                    <a:close/>
                    <a:moveTo>
                      <a:pt x="19167" y="27"/>
                    </a:moveTo>
                    <a:cubicBezTo>
                      <a:pt x="87114" y="-6"/>
                      <a:pt x="155068" y="-12"/>
                      <a:pt x="223022" y="34"/>
                    </a:cubicBezTo>
                    <a:cubicBezTo>
                      <a:pt x="258009" y="61"/>
                      <a:pt x="280185" y="22315"/>
                      <a:pt x="280185" y="57435"/>
                    </a:cubicBezTo>
                    <a:lnTo>
                      <a:pt x="280259" y="520213"/>
                    </a:lnTo>
                    <a:lnTo>
                      <a:pt x="235048" y="482952"/>
                    </a:lnTo>
                    <a:lnTo>
                      <a:pt x="156737" y="388144"/>
                    </a:lnTo>
                    <a:lnTo>
                      <a:pt x="198381" y="388126"/>
                    </a:lnTo>
                    <a:cubicBezTo>
                      <a:pt x="208313" y="388093"/>
                      <a:pt x="214365" y="383302"/>
                      <a:pt x="215304" y="375254"/>
                    </a:cubicBezTo>
                    <a:cubicBezTo>
                      <a:pt x="216407" y="365778"/>
                      <a:pt x="210103" y="358516"/>
                      <a:pt x="200159" y="358411"/>
                    </a:cubicBezTo>
                    <a:cubicBezTo>
                      <a:pt x="183124" y="358226"/>
                      <a:pt x="166089" y="358351"/>
                      <a:pt x="149055" y="358351"/>
                    </a:cubicBezTo>
                    <a:lnTo>
                      <a:pt x="132763" y="358358"/>
                    </a:lnTo>
                    <a:lnTo>
                      <a:pt x="98113" y="294592"/>
                    </a:lnTo>
                    <a:lnTo>
                      <a:pt x="121025" y="294600"/>
                    </a:lnTo>
                    <a:cubicBezTo>
                      <a:pt x="147218" y="294593"/>
                      <a:pt x="173411" y="294587"/>
                      <a:pt x="199604" y="294593"/>
                    </a:cubicBezTo>
                    <a:cubicBezTo>
                      <a:pt x="207064" y="294593"/>
                      <a:pt x="212495" y="291223"/>
                      <a:pt x="214749" y="284153"/>
                    </a:cubicBezTo>
                    <a:cubicBezTo>
                      <a:pt x="216764" y="277843"/>
                      <a:pt x="215363" y="271704"/>
                      <a:pt x="209608" y="267918"/>
                    </a:cubicBezTo>
                    <a:cubicBezTo>
                      <a:pt x="206601" y="265942"/>
                      <a:pt x="202551" y="264614"/>
                      <a:pt x="198969" y="264601"/>
                    </a:cubicBezTo>
                    <a:lnTo>
                      <a:pt x="81803" y="264576"/>
                    </a:lnTo>
                    <a:lnTo>
                      <a:pt x="57655" y="220137"/>
                    </a:lnTo>
                    <a:lnTo>
                      <a:pt x="50703" y="201162"/>
                    </a:lnTo>
                    <a:lnTo>
                      <a:pt x="121077" y="201200"/>
                    </a:lnTo>
                    <a:cubicBezTo>
                      <a:pt x="146517" y="201193"/>
                      <a:pt x="171950" y="201246"/>
                      <a:pt x="197390" y="201167"/>
                    </a:cubicBezTo>
                    <a:cubicBezTo>
                      <a:pt x="207150" y="201134"/>
                      <a:pt x="213315" y="197004"/>
                      <a:pt x="215052" y="189749"/>
                    </a:cubicBezTo>
                    <a:cubicBezTo>
                      <a:pt x="217504" y="179507"/>
                      <a:pt x="210500" y="170983"/>
                      <a:pt x="198949" y="170791"/>
                    </a:cubicBezTo>
                    <a:cubicBezTo>
                      <a:pt x="183692" y="170540"/>
                      <a:pt x="168429" y="170712"/>
                      <a:pt x="153165" y="170712"/>
                    </a:cubicBezTo>
                    <a:cubicBezTo>
                      <a:pt x="117800" y="170705"/>
                      <a:pt x="82442" y="170685"/>
                      <a:pt x="47084" y="170758"/>
                    </a:cubicBezTo>
                    <a:lnTo>
                      <a:pt x="39808" y="171430"/>
                    </a:lnTo>
                    <a:lnTo>
                      <a:pt x="29821" y="144173"/>
                    </a:lnTo>
                    <a:cubicBezTo>
                      <a:pt x="21759" y="118282"/>
                      <a:pt x="14937" y="91847"/>
                      <a:pt x="9424" y="64935"/>
                    </a:cubicBezTo>
                    <a:lnTo>
                      <a:pt x="0" y="3251"/>
                    </a:lnTo>
                    <a:close/>
                  </a:path>
                </a:pathLst>
              </a:custGeom>
              <a:solidFill>
                <a:srgbClr val="0D274D"/>
              </a:solidFill>
              <a:ln w="1116" cap="flat">
                <a:noFill/>
                <a:prstDash val="solid"/>
                <a:miter/>
              </a:ln>
            </p:spPr>
            <p:txBody>
              <a:bodyPr wrap="square" rtlCol="0" anchor="ctr">
                <a:noAutofit/>
              </a:bodyP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8" name="Freeform: Shape 1599">
                <a:extLst>
                  <a:ext uri="{FF2B5EF4-FFF2-40B4-BE49-F238E27FC236}">
                    <a16:creationId xmlns:a16="http://schemas.microsoft.com/office/drawing/2014/main" id="{EF77DD1C-6D53-4C97-A74B-43B1F1650182}"/>
                  </a:ext>
                </a:extLst>
              </p:cNvPr>
              <p:cNvSpPr/>
              <p:nvPr/>
            </p:nvSpPr>
            <p:spPr>
              <a:xfrm>
                <a:off x="5890201" y="1819507"/>
                <a:ext cx="276685" cy="514872"/>
              </a:xfrm>
              <a:custGeom>
                <a:avLst/>
                <a:gdLst>
                  <a:gd name="connsiteX0" fmla="*/ 158393 w 276685"/>
                  <a:gd name="connsiteY0" fmla="*/ 77331 h 514871"/>
                  <a:gd name="connsiteX1" fmla="*/ 80587 w 276685"/>
                  <a:gd name="connsiteY1" fmla="*/ 77397 h 514871"/>
                  <a:gd name="connsiteX2" fmla="*/ 65958 w 276685"/>
                  <a:gd name="connsiteY2" fmla="*/ 98218 h 514871"/>
                  <a:gd name="connsiteX3" fmla="*/ 82147 w 276685"/>
                  <a:gd name="connsiteY3" fmla="*/ 107291 h 514871"/>
                  <a:gd name="connsiteX4" fmla="*/ 159186 w 276685"/>
                  <a:gd name="connsiteY4" fmla="*/ 107264 h 514871"/>
                  <a:gd name="connsiteX5" fmla="*/ 236226 w 276685"/>
                  <a:gd name="connsiteY5" fmla="*/ 107231 h 514871"/>
                  <a:gd name="connsiteX6" fmla="*/ 254053 w 276685"/>
                  <a:gd name="connsiteY6" fmla="*/ 91888 h 514871"/>
                  <a:gd name="connsiteX7" fmla="*/ 236192 w 276685"/>
                  <a:gd name="connsiteY7" fmla="*/ 77351 h 514871"/>
                  <a:gd name="connsiteX8" fmla="*/ 158393 w 276685"/>
                  <a:gd name="connsiteY8" fmla="*/ 77331 h 514871"/>
                  <a:gd name="connsiteX9" fmla="*/ 261090 w 276685"/>
                  <a:gd name="connsiteY9" fmla="*/ 27 h 514871"/>
                  <a:gd name="connsiteX10" fmla="*/ 276685 w 276685"/>
                  <a:gd name="connsiteY10" fmla="*/ 2650 h 514871"/>
                  <a:gd name="connsiteX11" fmla="*/ 267575 w 276685"/>
                  <a:gd name="connsiteY11" fmla="*/ 62279 h 514871"/>
                  <a:gd name="connsiteX12" fmla="*/ 247178 w 276685"/>
                  <a:gd name="connsiteY12" fmla="*/ 141517 h 514871"/>
                  <a:gd name="connsiteX13" fmla="*/ 236356 w 276685"/>
                  <a:gd name="connsiteY13" fmla="*/ 171052 h 514871"/>
                  <a:gd name="connsiteX14" fmla="*/ 233173 w 276685"/>
                  <a:gd name="connsiteY14" fmla="*/ 170758 h 514871"/>
                  <a:gd name="connsiteX15" fmla="*/ 127092 w 276685"/>
                  <a:gd name="connsiteY15" fmla="*/ 170712 h 514871"/>
                  <a:gd name="connsiteX16" fmla="*/ 81308 w 276685"/>
                  <a:gd name="connsiteY16" fmla="*/ 170791 h 514871"/>
                  <a:gd name="connsiteX17" fmla="*/ 65205 w 276685"/>
                  <a:gd name="connsiteY17" fmla="*/ 189749 h 514871"/>
                  <a:gd name="connsiteX18" fmla="*/ 82867 w 276685"/>
                  <a:gd name="connsiteY18" fmla="*/ 201167 h 514871"/>
                  <a:gd name="connsiteX19" fmla="*/ 159180 w 276685"/>
                  <a:gd name="connsiteY19" fmla="*/ 201200 h 514871"/>
                  <a:gd name="connsiteX20" fmla="*/ 225322 w 276685"/>
                  <a:gd name="connsiteY20" fmla="*/ 201165 h 514871"/>
                  <a:gd name="connsiteX21" fmla="*/ 219344 w 276685"/>
                  <a:gd name="connsiteY21" fmla="*/ 217482 h 514871"/>
                  <a:gd name="connsiteX22" fmla="*/ 193752 w 276685"/>
                  <a:gd name="connsiteY22" fmla="*/ 264577 h 514871"/>
                  <a:gd name="connsiteX23" fmla="*/ 81288 w 276685"/>
                  <a:gd name="connsiteY23" fmla="*/ 264601 h 514871"/>
                  <a:gd name="connsiteX24" fmla="*/ 70649 w 276685"/>
                  <a:gd name="connsiteY24" fmla="*/ 267918 h 514871"/>
                  <a:gd name="connsiteX25" fmla="*/ 65508 w 276685"/>
                  <a:gd name="connsiteY25" fmla="*/ 284153 h 514871"/>
                  <a:gd name="connsiteX26" fmla="*/ 80653 w 276685"/>
                  <a:gd name="connsiteY26" fmla="*/ 294593 h 514871"/>
                  <a:gd name="connsiteX27" fmla="*/ 159232 w 276685"/>
                  <a:gd name="connsiteY27" fmla="*/ 294600 h 514871"/>
                  <a:gd name="connsiteX28" fmla="*/ 177442 w 276685"/>
                  <a:gd name="connsiteY28" fmla="*/ 294594 h 514871"/>
                  <a:gd name="connsiteX29" fmla="*/ 143026 w 276685"/>
                  <a:gd name="connsiteY29" fmla="*/ 357929 h 514871"/>
                  <a:gd name="connsiteX30" fmla="*/ 142674 w 276685"/>
                  <a:gd name="connsiteY30" fmla="*/ 358356 h 514871"/>
                  <a:gd name="connsiteX31" fmla="*/ 131202 w 276685"/>
                  <a:gd name="connsiteY31" fmla="*/ 358351 h 514871"/>
                  <a:gd name="connsiteX32" fmla="*/ 80098 w 276685"/>
                  <a:gd name="connsiteY32" fmla="*/ 358411 h 514871"/>
                  <a:gd name="connsiteX33" fmla="*/ 64953 w 276685"/>
                  <a:gd name="connsiteY33" fmla="*/ 375254 h 514871"/>
                  <a:gd name="connsiteX34" fmla="*/ 81876 w 276685"/>
                  <a:gd name="connsiteY34" fmla="*/ 388126 h 514871"/>
                  <a:gd name="connsiteX35" fmla="*/ 118071 w 276685"/>
                  <a:gd name="connsiteY35" fmla="*/ 388142 h 514871"/>
                  <a:gd name="connsiteX36" fmla="*/ 41951 w 276685"/>
                  <a:gd name="connsiteY36" fmla="*/ 480297 h 514871"/>
                  <a:gd name="connsiteX37" fmla="*/ 0 w 276685"/>
                  <a:gd name="connsiteY37" fmla="*/ 514871 h 514871"/>
                  <a:gd name="connsiteX38" fmla="*/ 72 w 276685"/>
                  <a:gd name="connsiteY38" fmla="*/ 57435 h 514871"/>
                  <a:gd name="connsiteX39" fmla="*/ 57235 w 276685"/>
                  <a:gd name="connsiteY39" fmla="*/ 34 h 514871"/>
                  <a:gd name="connsiteX40" fmla="*/ 261090 w 276685"/>
                  <a:gd name="connsiteY40" fmla="*/ 27 h 51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6685" h="514871">
                    <a:moveTo>
                      <a:pt x="158393" y="77331"/>
                    </a:moveTo>
                    <a:cubicBezTo>
                      <a:pt x="132458" y="77331"/>
                      <a:pt x="106522" y="77212"/>
                      <a:pt x="80587" y="77397"/>
                    </a:cubicBezTo>
                    <a:cubicBezTo>
                      <a:pt x="68726" y="77483"/>
                      <a:pt x="61412" y="88082"/>
                      <a:pt x="65958" y="98218"/>
                    </a:cubicBezTo>
                    <a:cubicBezTo>
                      <a:pt x="69057" y="105137"/>
                      <a:pt x="74924" y="107311"/>
                      <a:pt x="82147" y="107291"/>
                    </a:cubicBezTo>
                    <a:cubicBezTo>
                      <a:pt x="107824" y="107205"/>
                      <a:pt x="133509" y="107258"/>
                      <a:pt x="159186" y="107264"/>
                    </a:cubicBezTo>
                    <a:cubicBezTo>
                      <a:pt x="184864" y="107264"/>
                      <a:pt x="210548" y="107344"/>
                      <a:pt x="236226" y="107231"/>
                    </a:cubicBezTo>
                    <a:cubicBezTo>
                      <a:pt x="247479" y="107185"/>
                      <a:pt x="254317" y="101106"/>
                      <a:pt x="254053" y="91888"/>
                    </a:cubicBezTo>
                    <a:cubicBezTo>
                      <a:pt x="253802" y="83021"/>
                      <a:pt x="246950" y="77371"/>
                      <a:pt x="236192" y="77351"/>
                    </a:cubicBezTo>
                    <a:cubicBezTo>
                      <a:pt x="210264" y="77305"/>
                      <a:pt x="184328" y="77331"/>
                      <a:pt x="158393" y="77331"/>
                    </a:cubicBezTo>
                    <a:close/>
                    <a:moveTo>
                      <a:pt x="261090" y="27"/>
                    </a:moveTo>
                    <a:lnTo>
                      <a:pt x="276685" y="2650"/>
                    </a:lnTo>
                    <a:lnTo>
                      <a:pt x="267575" y="62279"/>
                    </a:lnTo>
                    <a:cubicBezTo>
                      <a:pt x="262062" y="89191"/>
                      <a:pt x="255240" y="115627"/>
                      <a:pt x="247178" y="141517"/>
                    </a:cubicBezTo>
                    <a:lnTo>
                      <a:pt x="236356" y="171052"/>
                    </a:lnTo>
                    <a:lnTo>
                      <a:pt x="233173" y="170758"/>
                    </a:lnTo>
                    <a:cubicBezTo>
                      <a:pt x="197815" y="170685"/>
                      <a:pt x="162457" y="170705"/>
                      <a:pt x="127092" y="170712"/>
                    </a:cubicBezTo>
                    <a:cubicBezTo>
                      <a:pt x="111828" y="170712"/>
                      <a:pt x="96565" y="170540"/>
                      <a:pt x="81308" y="170791"/>
                    </a:cubicBezTo>
                    <a:cubicBezTo>
                      <a:pt x="69757" y="170983"/>
                      <a:pt x="62753" y="179507"/>
                      <a:pt x="65205" y="189749"/>
                    </a:cubicBezTo>
                    <a:cubicBezTo>
                      <a:pt x="66942" y="197004"/>
                      <a:pt x="73107" y="201134"/>
                      <a:pt x="82867" y="201167"/>
                    </a:cubicBezTo>
                    <a:cubicBezTo>
                      <a:pt x="108307" y="201246"/>
                      <a:pt x="133740" y="201193"/>
                      <a:pt x="159180" y="201200"/>
                    </a:cubicBezTo>
                    <a:lnTo>
                      <a:pt x="225322" y="201165"/>
                    </a:lnTo>
                    <a:lnTo>
                      <a:pt x="219344" y="217482"/>
                    </a:lnTo>
                    <a:lnTo>
                      <a:pt x="193752" y="264577"/>
                    </a:lnTo>
                    <a:lnTo>
                      <a:pt x="81288" y="264601"/>
                    </a:lnTo>
                    <a:cubicBezTo>
                      <a:pt x="77706" y="264614"/>
                      <a:pt x="73656" y="265942"/>
                      <a:pt x="70649" y="267918"/>
                    </a:cubicBezTo>
                    <a:cubicBezTo>
                      <a:pt x="64894" y="271704"/>
                      <a:pt x="63493" y="277843"/>
                      <a:pt x="65508" y="284153"/>
                    </a:cubicBezTo>
                    <a:cubicBezTo>
                      <a:pt x="67762" y="291223"/>
                      <a:pt x="73193" y="294593"/>
                      <a:pt x="80653" y="294593"/>
                    </a:cubicBezTo>
                    <a:cubicBezTo>
                      <a:pt x="106846" y="294587"/>
                      <a:pt x="133039" y="294593"/>
                      <a:pt x="159232" y="294600"/>
                    </a:cubicBezTo>
                    <a:lnTo>
                      <a:pt x="177442" y="294594"/>
                    </a:lnTo>
                    <a:lnTo>
                      <a:pt x="143026" y="357929"/>
                    </a:lnTo>
                    <a:lnTo>
                      <a:pt x="142674" y="358356"/>
                    </a:lnTo>
                    <a:lnTo>
                      <a:pt x="131202" y="358351"/>
                    </a:lnTo>
                    <a:cubicBezTo>
                      <a:pt x="114168" y="358351"/>
                      <a:pt x="97133" y="358226"/>
                      <a:pt x="80098" y="358411"/>
                    </a:cubicBezTo>
                    <a:cubicBezTo>
                      <a:pt x="70154" y="358516"/>
                      <a:pt x="63850" y="365778"/>
                      <a:pt x="64953" y="375254"/>
                    </a:cubicBezTo>
                    <a:cubicBezTo>
                      <a:pt x="65892" y="383302"/>
                      <a:pt x="71944" y="388093"/>
                      <a:pt x="81876" y="388126"/>
                    </a:cubicBezTo>
                    <a:lnTo>
                      <a:pt x="118071" y="388142"/>
                    </a:lnTo>
                    <a:lnTo>
                      <a:pt x="41951" y="480297"/>
                    </a:lnTo>
                    <a:lnTo>
                      <a:pt x="0" y="514871"/>
                    </a:lnTo>
                    <a:lnTo>
                      <a:pt x="72" y="57435"/>
                    </a:lnTo>
                    <a:cubicBezTo>
                      <a:pt x="72" y="22315"/>
                      <a:pt x="22248" y="61"/>
                      <a:pt x="57235" y="34"/>
                    </a:cubicBezTo>
                    <a:cubicBezTo>
                      <a:pt x="125189" y="-12"/>
                      <a:pt x="193143" y="-6"/>
                      <a:pt x="261090" y="27"/>
                    </a:cubicBezTo>
                    <a:close/>
                  </a:path>
                </a:pathLst>
              </a:custGeom>
              <a:solidFill>
                <a:srgbClr val="0D274D"/>
              </a:solidFill>
              <a:ln w="1116" cap="flat">
                <a:noFill/>
                <a:prstDash val="solid"/>
                <a:miter/>
              </a:ln>
            </p:spPr>
            <p:txBody>
              <a:bodyPr wrap="square" rtlCol="0" anchor="ctr">
                <a:noAutofit/>
              </a:bodyP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9" name="Freeform: Shape 1600">
                <a:extLst>
                  <a:ext uri="{FF2B5EF4-FFF2-40B4-BE49-F238E27FC236}">
                    <a16:creationId xmlns:a16="http://schemas.microsoft.com/office/drawing/2014/main" id="{33AC89AA-72BE-4F44-9A9E-AE92E56383D6}"/>
                  </a:ext>
                </a:extLst>
              </p:cNvPr>
              <p:cNvSpPr/>
              <p:nvPr/>
            </p:nvSpPr>
            <p:spPr>
              <a:xfrm>
                <a:off x="4838440" y="1878419"/>
                <a:ext cx="318593" cy="640768"/>
              </a:xfrm>
              <a:custGeom>
                <a:avLst/>
                <a:gdLst>
                  <a:gd name="connsiteX0" fmla="*/ 159447 w 318594"/>
                  <a:gd name="connsiteY0" fmla="*/ 451738 h 640768"/>
                  <a:gd name="connsiteX1" fmla="*/ 82381 w 318594"/>
                  <a:gd name="connsiteY1" fmla="*/ 452009 h 640768"/>
                  <a:gd name="connsiteX2" fmla="*/ 67791 w 318594"/>
                  <a:gd name="connsiteY2" fmla="*/ 458200 h 640768"/>
                  <a:gd name="connsiteX3" fmla="*/ 75562 w 318594"/>
                  <a:gd name="connsiteY3" fmla="*/ 481136 h 640768"/>
                  <a:gd name="connsiteX4" fmla="*/ 84595 w 318594"/>
                  <a:gd name="connsiteY4" fmla="*/ 482094 h 640768"/>
                  <a:gd name="connsiteX5" fmla="*/ 234161 w 318594"/>
                  <a:gd name="connsiteY5" fmla="*/ 482134 h 640768"/>
                  <a:gd name="connsiteX6" fmla="*/ 237973 w 318594"/>
                  <a:gd name="connsiteY6" fmla="*/ 482087 h 640768"/>
                  <a:gd name="connsiteX7" fmla="*/ 253739 w 318594"/>
                  <a:gd name="connsiteY7" fmla="*/ 466923 h 640768"/>
                  <a:gd name="connsiteX8" fmla="*/ 237279 w 318594"/>
                  <a:gd name="connsiteY8" fmla="*/ 451784 h 640768"/>
                  <a:gd name="connsiteX9" fmla="*/ 159447 w 318594"/>
                  <a:gd name="connsiteY9" fmla="*/ 451738 h 640768"/>
                  <a:gd name="connsiteX10" fmla="*/ 187371 w 318594"/>
                  <a:gd name="connsiteY10" fmla="*/ 358351 h 640768"/>
                  <a:gd name="connsiteX11" fmla="*/ 80590 w 318594"/>
                  <a:gd name="connsiteY11" fmla="*/ 358398 h 640768"/>
                  <a:gd name="connsiteX12" fmla="*/ 66826 w 318594"/>
                  <a:gd name="connsiteY12" fmla="*/ 381062 h 640768"/>
                  <a:gd name="connsiteX13" fmla="*/ 81865 w 318594"/>
                  <a:gd name="connsiteY13" fmla="*/ 388185 h 640768"/>
                  <a:gd name="connsiteX14" fmla="*/ 159665 w 318594"/>
                  <a:gd name="connsiteY14" fmla="*/ 388159 h 640768"/>
                  <a:gd name="connsiteX15" fmla="*/ 236698 w 318594"/>
                  <a:gd name="connsiteY15" fmla="*/ 388126 h 640768"/>
                  <a:gd name="connsiteX16" fmla="*/ 253620 w 318594"/>
                  <a:gd name="connsiteY16" fmla="*/ 375254 h 640768"/>
                  <a:gd name="connsiteX17" fmla="*/ 238475 w 318594"/>
                  <a:gd name="connsiteY17" fmla="*/ 358411 h 640768"/>
                  <a:gd name="connsiteX18" fmla="*/ 187371 w 318594"/>
                  <a:gd name="connsiteY18" fmla="*/ 358351 h 640768"/>
                  <a:gd name="connsiteX19" fmla="*/ 80901 w 318594"/>
                  <a:gd name="connsiteY19" fmla="*/ 264568 h 640768"/>
                  <a:gd name="connsiteX20" fmla="*/ 64514 w 318594"/>
                  <a:gd name="connsiteY20" fmla="*/ 279904 h 640768"/>
                  <a:gd name="connsiteX21" fmla="*/ 81529 w 318594"/>
                  <a:gd name="connsiteY21" fmla="*/ 294574 h 640768"/>
                  <a:gd name="connsiteX22" fmla="*/ 159341 w 318594"/>
                  <a:gd name="connsiteY22" fmla="*/ 294600 h 640768"/>
                  <a:gd name="connsiteX23" fmla="*/ 237920 w 318594"/>
                  <a:gd name="connsiteY23" fmla="*/ 294593 h 640768"/>
                  <a:gd name="connsiteX24" fmla="*/ 253065 w 318594"/>
                  <a:gd name="connsiteY24" fmla="*/ 284153 h 640768"/>
                  <a:gd name="connsiteX25" fmla="*/ 247924 w 318594"/>
                  <a:gd name="connsiteY25" fmla="*/ 267918 h 640768"/>
                  <a:gd name="connsiteX26" fmla="*/ 237286 w 318594"/>
                  <a:gd name="connsiteY26" fmla="*/ 264601 h 640768"/>
                  <a:gd name="connsiteX27" fmla="*/ 80901 w 318594"/>
                  <a:gd name="connsiteY27" fmla="*/ 264568 h 640768"/>
                  <a:gd name="connsiteX28" fmla="*/ 191481 w 318594"/>
                  <a:gd name="connsiteY28" fmla="*/ 170712 h 640768"/>
                  <a:gd name="connsiteX29" fmla="*/ 85401 w 318594"/>
                  <a:gd name="connsiteY29" fmla="*/ 170758 h 640768"/>
                  <a:gd name="connsiteX30" fmla="*/ 75601 w 318594"/>
                  <a:gd name="connsiteY30" fmla="*/ 171663 h 640768"/>
                  <a:gd name="connsiteX31" fmla="*/ 64593 w 318594"/>
                  <a:gd name="connsiteY31" fmla="*/ 186319 h 640768"/>
                  <a:gd name="connsiteX32" fmla="*/ 75568 w 318594"/>
                  <a:gd name="connsiteY32" fmla="*/ 200222 h 640768"/>
                  <a:gd name="connsiteX33" fmla="*/ 84608 w 318594"/>
                  <a:gd name="connsiteY33" fmla="*/ 201160 h 640768"/>
                  <a:gd name="connsiteX34" fmla="*/ 159394 w 318594"/>
                  <a:gd name="connsiteY34" fmla="*/ 201200 h 640768"/>
                  <a:gd name="connsiteX35" fmla="*/ 235707 w 318594"/>
                  <a:gd name="connsiteY35" fmla="*/ 201167 h 640768"/>
                  <a:gd name="connsiteX36" fmla="*/ 253369 w 318594"/>
                  <a:gd name="connsiteY36" fmla="*/ 189749 h 640768"/>
                  <a:gd name="connsiteX37" fmla="*/ 237266 w 318594"/>
                  <a:gd name="connsiteY37" fmla="*/ 170791 h 640768"/>
                  <a:gd name="connsiteX38" fmla="*/ 191481 w 318594"/>
                  <a:gd name="connsiteY38" fmla="*/ 170712 h 640768"/>
                  <a:gd name="connsiteX39" fmla="*/ 160180 w 318594"/>
                  <a:gd name="connsiteY39" fmla="*/ 77331 h 640768"/>
                  <a:gd name="connsiteX40" fmla="*/ 82381 w 318594"/>
                  <a:gd name="connsiteY40" fmla="*/ 77351 h 640768"/>
                  <a:gd name="connsiteX41" fmla="*/ 64520 w 318594"/>
                  <a:gd name="connsiteY41" fmla="*/ 91888 h 640768"/>
                  <a:gd name="connsiteX42" fmla="*/ 82348 w 318594"/>
                  <a:gd name="connsiteY42" fmla="*/ 107231 h 640768"/>
                  <a:gd name="connsiteX43" fmla="*/ 159387 w 318594"/>
                  <a:gd name="connsiteY43" fmla="*/ 107264 h 640768"/>
                  <a:gd name="connsiteX44" fmla="*/ 236427 w 318594"/>
                  <a:gd name="connsiteY44" fmla="*/ 107291 h 640768"/>
                  <a:gd name="connsiteX45" fmla="*/ 252616 w 318594"/>
                  <a:gd name="connsiteY45" fmla="*/ 98218 h 640768"/>
                  <a:gd name="connsiteX46" fmla="*/ 237986 w 318594"/>
                  <a:gd name="connsiteY46" fmla="*/ 77397 h 640768"/>
                  <a:gd name="connsiteX47" fmla="*/ 160180 w 318594"/>
                  <a:gd name="connsiteY47" fmla="*/ 77331 h 640768"/>
                  <a:gd name="connsiteX48" fmla="*/ 57483 w 318594"/>
                  <a:gd name="connsiteY48" fmla="*/ 27 h 640768"/>
                  <a:gd name="connsiteX49" fmla="*/ 261338 w 318594"/>
                  <a:gd name="connsiteY49" fmla="*/ 34 h 640768"/>
                  <a:gd name="connsiteX50" fmla="*/ 318501 w 318594"/>
                  <a:gd name="connsiteY50" fmla="*/ 57435 h 640768"/>
                  <a:gd name="connsiteX51" fmla="*/ 318594 w 318594"/>
                  <a:gd name="connsiteY51" fmla="*/ 640768 h 640768"/>
                  <a:gd name="connsiteX52" fmla="*/ 262576 w 318594"/>
                  <a:gd name="connsiteY52" fmla="*/ 626380 h 640768"/>
                  <a:gd name="connsiteX53" fmla="*/ 45922 w 318594"/>
                  <a:gd name="connsiteY53" fmla="*/ 522344 h 640768"/>
                  <a:gd name="connsiteX54" fmla="*/ 0 w 318594"/>
                  <a:gd name="connsiteY54" fmla="*/ 484496 h 640768"/>
                  <a:gd name="connsiteX55" fmla="*/ 2 w 318594"/>
                  <a:gd name="connsiteY55" fmla="*/ 57838 h 640768"/>
                  <a:gd name="connsiteX56" fmla="*/ 57483 w 318594"/>
                  <a:gd name="connsiteY56" fmla="*/ 27 h 64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8594" h="640768">
                    <a:moveTo>
                      <a:pt x="159447" y="451738"/>
                    </a:moveTo>
                    <a:cubicBezTo>
                      <a:pt x="133756" y="451725"/>
                      <a:pt x="108058" y="451401"/>
                      <a:pt x="82381" y="452009"/>
                    </a:cubicBezTo>
                    <a:cubicBezTo>
                      <a:pt x="77386" y="452128"/>
                      <a:pt x="71187" y="454646"/>
                      <a:pt x="67791" y="458200"/>
                    </a:cubicBezTo>
                    <a:cubicBezTo>
                      <a:pt x="60635" y="465700"/>
                      <a:pt x="65280" y="478209"/>
                      <a:pt x="75562" y="481136"/>
                    </a:cubicBezTo>
                    <a:cubicBezTo>
                      <a:pt x="78436" y="481955"/>
                      <a:pt x="81575" y="482087"/>
                      <a:pt x="84595" y="482094"/>
                    </a:cubicBezTo>
                    <a:cubicBezTo>
                      <a:pt x="134450" y="482154"/>
                      <a:pt x="184305" y="482134"/>
                      <a:pt x="234161" y="482134"/>
                    </a:cubicBezTo>
                    <a:cubicBezTo>
                      <a:pt x="235429" y="482134"/>
                      <a:pt x="236704" y="482173"/>
                      <a:pt x="237973" y="482087"/>
                    </a:cubicBezTo>
                    <a:cubicBezTo>
                      <a:pt x="247680" y="481420"/>
                      <a:pt x="253726" y="475592"/>
                      <a:pt x="253739" y="466923"/>
                    </a:cubicBezTo>
                    <a:cubicBezTo>
                      <a:pt x="253752" y="457963"/>
                      <a:pt x="247383" y="451844"/>
                      <a:pt x="237279" y="451784"/>
                    </a:cubicBezTo>
                    <a:cubicBezTo>
                      <a:pt x="211337" y="451639"/>
                      <a:pt x="185389" y="451738"/>
                      <a:pt x="159447" y="451738"/>
                    </a:cubicBezTo>
                    <a:close/>
                    <a:moveTo>
                      <a:pt x="187371" y="358351"/>
                    </a:moveTo>
                    <a:cubicBezTo>
                      <a:pt x="151775" y="358351"/>
                      <a:pt x="116179" y="358265"/>
                      <a:pt x="80590" y="358398"/>
                    </a:cubicBezTo>
                    <a:cubicBezTo>
                      <a:pt x="67738" y="358444"/>
                      <a:pt x="60456" y="370694"/>
                      <a:pt x="66826" y="381062"/>
                    </a:cubicBezTo>
                    <a:cubicBezTo>
                      <a:pt x="70289" y="386692"/>
                      <a:pt x="75634" y="388205"/>
                      <a:pt x="81865" y="388185"/>
                    </a:cubicBezTo>
                    <a:cubicBezTo>
                      <a:pt x="107801" y="388119"/>
                      <a:pt x="133730" y="388159"/>
                      <a:pt x="159665" y="388159"/>
                    </a:cubicBezTo>
                    <a:cubicBezTo>
                      <a:pt x="185343" y="388159"/>
                      <a:pt x="211020" y="388225"/>
                      <a:pt x="236698" y="388126"/>
                    </a:cubicBezTo>
                    <a:cubicBezTo>
                      <a:pt x="246629" y="388093"/>
                      <a:pt x="252682" y="383302"/>
                      <a:pt x="253620" y="375254"/>
                    </a:cubicBezTo>
                    <a:cubicBezTo>
                      <a:pt x="254724" y="365778"/>
                      <a:pt x="248420" y="358516"/>
                      <a:pt x="238475" y="358411"/>
                    </a:cubicBezTo>
                    <a:cubicBezTo>
                      <a:pt x="221441" y="358226"/>
                      <a:pt x="204406" y="358351"/>
                      <a:pt x="187371" y="358351"/>
                    </a:cubicBezTo>
                    <a:close/>
                    <a:moveTo>
                      <a:pt x="80901" y="264568"/>
                    </a:moveTo>
                    <a:cubicBezTo>
                      <a:pt x="70725" y="264607"/>
                      <a:pt x="64342" y="271196"/>
                      <a:pt x="64514" y="279904"/>
                    </a:cubicBezTo>
                    <a:cubicBezTo>
                      <a:pt x="64679" y="288494"/>
                      <a:pt x="71518" y="294540"/>
                      <a:pt x="81529" y="294574"/>
                    </a:cubicBezTo>
                    <a:cubicBezTo>
                      <a:pt x="107464" y="294653"/>
                      <a:pt x="133406" y="294600"/>
                      <a:pt x="159341" y="294600"/>
                    </a:cubicBezTo>
                    <a:cubicBezTo>
                      <a:pt x="185534" y="294593"/>
                      <a:pt x="211727" y="294587"/>
                      <a:pt x="237920" y="294593"/>
                    </a:cubicBezTo>
                    <a:cubicBezTo>
                      <a:pt x="245380" y="294593"/>
                      <a:pt x="250812" y="291223"/>
                      <a:pt x="253065" y="284153"/>
                    </a:cubicBezTo>
                    <a:cubicBezTo>
                      <a:pt x="255080" y="277843"/>
                      <a:pt x="253680" y="271704"/>
                      <a:pt x="247924" y="267918"/>
                    </a:cubicBezTo>
                    <a:cubicBezTo>
                      <a:pt x="244918" y="265942"/>
                      <a:pt x="240867" y="264614"/>
                      <a:pt x="237286" y="264601"/>
                    </a:cubicBezTo>
                    <a:cubicBezTo>
                      <a:pt x="185151" y="264396"/>
                      <a:pt x="133023" y="264350"/>
                      <a:pt x="80901" y="264568"/>
                    </a:cubicBezTo>
                    <a:close/>
                    <a:moveTo>
                      <a:pt x="191481" y="170712"/>
                    </a:moveTo>
                    <a:cubicBezTo>
                      <a:pt x="156117" y="170705"/>
                      <a:pt x="120759" y="170685"/>
                      <a:pt x="85401" y="170758"/>
                    </a:cubicBezTo>
                    <a:cubicBezTo>
                      <a:pt x="82130" y="170765"/>
                      <a:pt x="78733" y="170837"/>
                      <a:pt x="75601" y="171663"/>
                    </a:cubicBezTo>
                    <a:cubicBezTo>
                      <a:pt x="68650" y="173494"/>
                      <a:pt x="64177" y="179513"/>
                      <a:pt x="64593" y="186319"/>
                    </a:cubicBezTo>
                    <a:cubicBezTo>
                      <a:pt x="65022" y="193356"/>
                      <a:pt x="68577" y="198365"/>
                      <a:pt x="75568" y="200222"/>
                    </a:cubicBezTo>
                    <a:cubicBezTo>
                      <a:pt x="78462" y="200988"/>
                      <a:pt x="81588" y="201153"/>
                      <a:pt x="84608" y="201160"/>
                    </a:cubicBezTo>
                    <a:cubicBezTo>
                      <a:pt x="109539" y="201233"/>
                      <a:pt x="134463" y="201200"/>
                      <a:pt x="159394" y="201200"/>
                    </a:cubicBezTo>
                    <a:cubicBezTo>
                      <a:pt x="184834" y="201193"/>
                      <a:pt x="210267" y="201246"/>
                      <a:pt x="235707" y="201167"/>
                    </a:cubicBezTo>
                    <a:cubicBezTo>
                      <a:pt x="245466" y="201134"/>
                      <a:pt x="251631" y="197004"/>
                      <a:pt x="253369" y="189749"/>
                    </a:cubicBezTo>
                    <a:cubicBezTo>
                      <a:pt x="255821" y="179507"/>
                      <a:pt x="248816" y="170983"/>
                      <a:pt x="237266" y="170791"/>
                    </a:cubicBezTo>
                    <a:cubicBezTo>
                      <a:pt x="222009" y="170540"/>
                      <a:pt x="206745" y="170712"/>
                      <a:pt x="191481" y="170712"/>
                    </a:cubicBezTo>
                    <a:close/>
                    <a:moveTo>
                      <a:pt x="160180" y="77331"/>
                    </a:moveTo>
                    <a:cubicBezTo>
                      <a:pt x="134245" y="77331"/>
                      <a:pt x="108310" y="77305"/>
                      <a:pt x="82381" y="77351"/>
                    </a:cubicBezTo>
                    <a:cubicBezTo>
                      <a:pt x="71624" y="77371"/>
                      <a:pt x="64771" y="83021"/>
                      <a:pt x="64520" y="91888"/>
                    </a:cubicBezTo>
                    <a:cubicBezTo>
                      <a:pt x="64256" y="101106"/>
                      <a:pt x="71095" y="107185"/>
                      <a:pt x="82348" y="107231"/>
                    </a:cubicBezTo>
                    <a:cubicBezTo>
                      <a:pt x="108026" y="107344"/>
                      <a:pt x="133710" y="107264"/>
                      <a:pt x="159387" y="107264"/>
                    </a:cubicBezTo>
                    <a:cubicBezTo>
                      <a:pt x="185065" y="107258"/>
                      <a:pt x="210749" y="107205"/>
                      <a:pt x="236427" y="107291"/>
                    </a:cubicBezTo>
                    <a:cubicBezTo>
                      <a:pt x="243649" y="107311"/>
                      <a:pt x="249517" y="105137"/>
                      <a:pt x="252616" y="98218"/>
                    </a:cubicBezTo>
                    <a:cubicBezTo>
                      <a:pt x="257162" y="88082"/>
                      <a:pt x="249847" y="77483"/>
                      <a:pt x="237986" y="77397"/>
                    </a:cubicBezTo>
                    <a:cubicBezTo>
                      <a:pt x="212051" y="77212"/>
                      <a:pt x="186116" y="77331"/>
                      <a:pt x="160180" y="77331"/>
                    </a:cubicBezTo>
                    <a:close/>
                    <a:moveTo>
                      <a:pt x="57483" y="27"/>
                    </a:moveTo>
                    <a:cubicBezTo>
                      <a:pt x="125430" y="-6"/>
                      <a:pt x="193384" y="-12"/>
                      <a:pt x="261338" y="34"/>
                    </a:cubicBezTo>
                    <a:cubicBezTo>
                      <a:pt x="296326" y="61"/>
                      <a:pt x="318501" y="22315"/>
                      <a:pt x="318501" y="57435"/>
                    </a:cubicBezTo>
                    <a:lnTo>
                      <a:pt x="318594" y="640768"/>
                    </a:lnTo>
                    <a:lnTo>
                      <a:pt x="262576" y="626380"/>
                    </a:lnTo>
                    <a:cubicBezTo>
                      <a:pt x="184819" y="602222"/>
                      <a:pt x="111977" y="566920"/>
                      <a:pt x="45922" y="522344"/>
                    </a:cubicBezTo>
                    <a:lnTo>
                      <a:pt x="0" y="484496"/>
                    </a:lnTo>
                    <a:lnTo>
                      <a:pt x="2" y="57838"/>
                    </a:lnTo>
                    <a:cubicBezTo>
                      <a:pt x="2" y="22183"/>
                      <a:pt x="21973" y="54"/>
                      <a:pt x="57483" y="27"/>
                    </a:cubicBezTo>
                    <a:close/>
                  </a:path>
                </a:pathLst>
              </a:custGeom>
              <a:solidFill>
                <a:srgbClr val="0D274D"/>
              </a:solidFill>
              <a:ln w="1116" cap="flat">
                <a:noFill/>
                <a:prstDash val="solid"/>
                <a:miter/>
              </a:ln>
            </p:spPr>
            <p:txBody>
              <a:bodyPr wrap="square" rtlCol="0" anchor="ctr">
                <a:noAutofit/>
              </a:bodyP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40" name="Freeform: Shape 1601">
                <a:extLst>
                  <a:ext uri="{FF2B5EF4-FFF2-40B4-BE49-F238E27FC236}">
                    <a16:creationId xmlns:a16="http://schemas.microsoft.com/office/drawing/2014/main" id="{87B42B77-580B-48B1-9486-E7B8431C228C}"/>
                  </a:ext>
                </a:extLst>
              </p:cNvPr>
              <p:cNvSpPr/>
              <p:nvPr/>
            </p:nvSpPr>
            <p:spPr>
              <a:xfrm>
                <a:off x="5534034" y="1891115"/>
                <a:ext cx="318594" cy="626875"/>
              </a:xfrm>
              <a:custGeom>
                <a:avLst/>
                <a:gdLst>
                  <a:gd name="connsiteX0" fmla="*/ 159145 w 318593"/>
                  <a:gd name="connsiteY0" fmla="*/ 451738 h 626874"/>
                  <a:gd name="connsiteX1" fmla="*/ 81313 w 318593"/>
                  <a:gd name="connsiteY1" fmla="*/ 451784 h 626874"/>
                  <a:gd name="connsiteX2" fmla="*/ 64853 w 318593"/>
                  <a:gd name="connsiteY2" fmla="*/ 466923 h 626874"/>
                  <a:gd name="connsiteX3" fmla="*/ 80619 w 318593"/>
                  <a:gd name="connsiteY3" fmla="*/ 482087 h 626874"/>
                  <a:gd name="connsiteX4" fmla="*/ 84431 w 318593"/>
                  <a:gd name="connsiteY4" fmla="*/ 482134 h 626874"/>
                  <a:gd name="connsiteX5" fmla="*/ 233997 w 318593"/>
                  <a:gd name="connsiteY5" fmla="*/ 482094 h 626874"/>
                  <a:gd name="connsiteX6" fmla="*/ 243030 w 318593"/>
                  <a:gd name="connsiteY6" fmla="*/ 481136 h 626874"/>
                  <a:gd name="connsiteX7" fmla="*/ 250801 w 318593"/>
                  <a:gd name="connsiteY7" fmla="*/ 458200 h 626874"/>
                  <a:gd name="connsiteX8" fmla="*/ 236211 w 318593"/>
                  <a:gd name="connsiteY8" fmla="*/ 452009 h 626874"/>
                  <a:gd name="connsiteX9" fmla="*/ 159145 w 318593"/>
                  <a:gd name="connsiteY9" fmla="*/ 451738 h 626874"/>
                  <a:gd name="connsiteX10" fmla="*/ 131221 w 318593"/>
                  <a:gd name="connsiteY10" fmla="*/ 358351 h 626874"/>
                  <a:gd name="connsiteX11" fmla="*/ 80117 w 318593"/>
                  <a:gd name="connsiteY11" fmla="*/ 358411 h 626874"/>
                  <a:gd name="connsiteX12" fmla="*/ 64972 w 318593"/>
                  <a:gd name="connsiteY12" fmla="*/ 375254 h 626874"/>
                  <a:gd name="connsiteX13" fmla="*/ 81894 w 318593"/>
                  <a:gd name="connsiteY13" fmla="*/ 388126 h 626874"/>
                  <a:gd name="connsiteX14" fmla="*/ 158927 w 318593"/>
                  <a:gd name="connsiteY14" fmla="*/ 388159 h 626874"/>
                  <a:gd name="connsiteX15" fmla="*/ 236727 w 318593"/>
                  <a:gd name="connsiteY15" fmla="*/ 388185 h 626874"/>
                  <a:gd name="connsiteX16" fmla="*/ 251766 w 318593"/>
                  <a:gd name="connsiteY16" fmla="*/ 381062 h 626874"/>
                  <a:gd name="connsiteX17" fmla="*/ 238002 w 318593"/>
                  <a:gd name="connsiteY17" fmla="*/ 358398 h 626874"/>
                  <a:gd name="connsiteX18" fmla="*/ 131221 w 318593"/>
                  <a:gd name="connsiteY18" fmla="*/ 358351 h 626874"/>
                  <a:gd name="connsiteX19" fmla="*/ 237691 w 318593"/>
                  <a:gd name="connsiteY19" fmla="*/ 264568 h 626874"/>
                  <a:gd name="connsiteX20" fmla="*/ 81306 w 318593"/>
                  <a:gd name="connsiteY20" fmla="*/ 264601 h 626874"/>
                  <a:gd name="connsiteX21" fmla="*/ 70668 w 318593"/>
                  <a:gd name="connsiteY21" fmla="*/ 267918 h 626874"/>
                  <a:gd name="connsiteX22" fmla="*/ 65527 w 318593"/>
                  <a:gd name="connsiteY22" fmla="*/ 284153 h 626874"/>
                  <a:gd name="connsiteX23" fmla="*/ 80672 w 318593"/>
                  <a:gd name="connsiteY23" fmla="*/ 294593 h 626874"/>
                  <a:gd name="connsiteX24" fmla="*/ 159251 w 318593"/>
                  <a:gd name="connsiteY24" fmla="*/ 294600 h 626874"/>
                  <a:gd name="connsiteX25" fmla="*/ 237063 w 318593"/>
                  <a:gd name="connsiteY25" fmla="*/ 294574 h 626874"/>
                  <a:gd name="connsiteX26" fmla="*/ 254078 w 318593"/>
                  <a:gd name="connsiteY26" fmla="*/ 279904 h 626874"/>
                  <a:gd name="connsiteX27" fmla="*/ 237691 w 318593"/>
                  <a:gd name="connsiteY27" fmla="*/ 264568 h 626874"/>
                  <a:gd name="connsiteX28" fmla="*/ 127111 w 318593"/>
                  <a:gd name="connsiteY28" fmla="*/ 170712 h 626874"/>
                  <a:gd name="connsiteX29" fmla="*/ 81326 w 318593"/>
                  <a:gd name="connsiteY29" fmla="*/ 170791 h 626874"/>
                  <a:gd name="connsiteX30" fmla="*/ 65223 w 318593"/>
                  <a:gd name="connsiteY30" fmla="*/ 189749 h 626874"/>
                  <a:gd name="connsiteX31" fmla="*/ 82885 w 318593"/>
                  <a:gd name="connsiteY31" fmla="*/ 201167 h 626874"/>
                  <a:gd name="connsiteX32" fmla="*/ 159198 w 318593"/>
                  <a:gd name="connsiteY32" fmla="*/ 201200 h 626874"/>
                  <a:gd name="connsiteX33" fmla="*/ 233984 w 318593"/>
                  <a:gd name="connsiteY33" fmla="*/ 201160 h 626874"/>
                  <a:gd name="connsiteX34" fmla="*/ 243024 w 318593"/>
                  <a:gd name="connsiteY34" fmla="*/ 200222 h 626874"/>
                  <a:gd name="connsiteX35" fmla="*/ 253999 w 318593"/>
                  <a:gd name="connsiteY35" fmla="*/ 186319 h 626874"/>
                  <a:gd name="connsiteX36" fmla="*/ 242991 w 318593"/>
                  <a:gd name="connsiteY36" fmla="*/ 171663 h 626874"/>
                  <a:gd name="connsiteX37" fmla="*/ 233191 w 318593"/>
                  <a:gd name="connsiteY37" fmla="*/ 170758 h 626874"/>
                  <a:gd name="connsiteX38" fmla="*/ 127111 w 318593"/>
                  <a:gd name="connsiteY38" fmla="*/ 170712 h 626874"/>
                  <a:gd name="connsiteX39" fmla="*/ 158412 w 318593"/>
                  <a:gd name="connsiteY39" fmla="*/ 77331 h 626874"/>
                  <a:gd name="connsiteX40" fmla="*/ 80606 w 318593"/>
                  <a:gd name="connsiteY40" fmla="*/ 77397 h 626874"/>
                  <a:gd name="connsiteX41" fmla="*/ 65976 w 318593"/>
                  <a:gd name="connsiteY41" fmla="*/ 98218 h 626874"/>
                  <a:gd name="connsiteX42" fmla="*/ 82165 w 318593"/>
                  <a:gd name="connsiteY42" fmla="*/ 107291 h 626874"/>
                  <a:gd name="connsiteX43" fmla="*/ 159205 w 318593"/>
                  <a:gd name="connsiteY43" fmla="*/ 107264 h 626874"/>
                  <a:gd name="connsiteX44" fmla="*/ 236244 w 318593"/>
                  <a:gd name="connsiteY44" fmla="*/ 107231 h 626874"/>
                  <a:gd name="connsiteX45" fmla="*/ 254072 w 318593"/>
                  <a:gd name="connsiteY45" fmla="*/ 91888 h 626874"/>
                  <a:gd name="connsiteX46" fmla="*/ 236211 w 318593"/>
                  <a:gd name="connsiteY46" fmla="*/ 77351 h 626874"/>
                  <a:gd name="connsiteX47" fmla="*/ 158412 w 318593"/>
                  <a:gd name="connsiteY47" fmla="*/ 77331 h 626874"/>
                  <a:gd name="connsiteX48" fmla="*/ 261109 w 318593"/>
                  <a:gd name="connsiteY48" fmla="*/ 27 h 626874"/>
                  <a:gd name="connsiteX49" fmla="*/ 318590 w 318593"/>
                  <a:gd name="connsiteY49" fmla="*/ 57838 h 626874"/>
                  <a:gd name="connsiteX50" fmla="*/ 318593 w 318593"/>
                  <a:gd name="connsiteY50" fmla="*/ 471274 h 626874"/>
                  <a:gd name="connsiteX51" fmla="*/ 273852 w 318593"/>
                  <a:gd name="connsiteY51" fmla="*/ 508148 h 626874"/>
                  <a:gd name="connsiteX52" fmla="*/ 57198 w 318593"/>
                  <a:gd name="connsiteY52" fmla="*/ 612183 h 626874"/>
                  <a:gd name="connsiteX53" fmla="*/ 0 w 318593"/>
                  <a:gd name="connsiteY53" fmla="*/ 626874 h 626874"/>
                  <a:gd name="connsiteX54" fmla="*/ 91 w 318593"/>
                  <a:gd name="connsiteY54" fmla="*/ 57435 h 626874"/>
                  <a:gd name="connsiteX55" fmla="*/ 57254 w 318593"/>
                  <a:gd name="connsiteY55" fmla="*/ 34 h 626874"/>
                  <a:gd name="connsiteX56" fmla="*/ 261109 w 318593"/>
                  <a:gd name="connsiteY56" fmla="*/ 27 h 62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8593" h="626874">
                    <a:moveTo>
                      <a:pt x="159145" y="451738"/>
                    </a:moveTo>
                    <a:cubicBezTo>
                      <a:pt x="133203" y="451738"/>
                      <a:pt x="107255" y="451639"/>
                      <a:pt x="81313" y="451784"/>
                    </a:cubicBezTo>
                    <a:cubicBezTo>
                      <a:pt x="71209" y="451844"/>
                      <a:pt x="64840" y="457963"/>
                      <a:pt x="64853" y="466923"/>
                    </a:cubicBezTo>
                    <a:cubicBezTo>
                      <a:pt x="64866" y="475592"/>
                      <a:pt x="70912" y="481420"/>
                      <a:pt x="80619" y="482087"/>
                    </a:cubicBezTo>
                    <a:cubicBezTo>
                      <a:pt x="81888" y="482173"/>
                      <a:pt x="83163" y="482134"/>
                      <a:pt x="84431" y="482134"/>
                    </a:cubicBezTo>
                    <a:cubicBezTo>
                      <a:pt x="134287" y="482134"/>
                      <a:pt x="184142" y="482154"/>
                      <a:pt x="233997" y="482094"/>
                    </a:cubicBezTo>
                    <a:cubicBezTo>
                      <a:pt x="237017" y="482087"/>
                      <a:pt x="240156" y="481955"/>
                      <a:pt x="243030" y="481136"/>
                    </a:cubicBezTo>
                    <a:cubicBezTo>
                      <a:pt x="253312" y="478209"/>
                      <a:pt x="257957" y="465700"/>
                      <a:pt x="250801" y="458200"/>
                    </a:cubicBezTo>
                    <a:cubicBezTo>
                      <a:pt x="247405" y="454646"/>
                      <a:pt x="241206" y="452128"/>
                      <a:pt x="236211" y="452009"/>
                    </a:cubicBezTo>
                    <a:cubicBezTo>
                      <a:pt x="210534" y="451401"/>
                      <a:pt x="184836" y="451725"/>
                      <a:pt x="159145" y="451738"/>
                    </a:cubicBezTo>
                    <a:close/>
                    <a:moveTo>
                      <a:pt x="131221" y="358351"/>
                    </a:moveTo>
                    <a:cubicBezTo>
                      <a:pt x="114186" y="358351"/>
                      <a:pt x="97151" y="358226"/>
                      <a:pt x="80117" y="358411"/>
                    </a:cubicBezTo>
                    <a:cubicBezTo>
                      <a:pt x="70172" y="358516"/>
                      <a:pt x="63868" y="365778"/>
                      <a:pt x="64972" y="375254"/>
                    </a:cubicBezTo>
                    <a:cubicBezTo>
                      <a:pt x="65910" y="383302"/>
                      <a:pt x="71963" y="388093"/>
                      <a:pt x="81894" y="388126"/>
                    </a:cubicBezTo>
                    <a:cubicBezTo>
                      <a:pt x="107572" y="388225"/>
                      <a:pt x="133249" y="388159"/>
                      <a:pt x="158927" y="388159"/>
                    </a:cubicBezTo>
                    <a:cubicBezTo>
                      <a:pt x="184862" y="388159"/>
                      <a:pt x="210791" y="388119"/>
                      <a:pt x="236727" y="388185"/>
                    </a:cubicBezTo>
                    <a:cubicBezTo>
                      <a:pt x="242958" y="388205"/>
                      <a:pt x="248303" y="386692"/>
                      <a:pt x="251766" y="381062"/>
                    </a:cubicBezTo>
                    <a:cubicBezTo>
                      <a:pt x="258136" y="370694"/>
                      <a:pt x="250854" y="358444"/>
                      <a:pt x="238002" y="358398"/>
                    </a:cubicBezTo>
                    <a:cubicBezTo>
                      <a:pt x="202413" y="358265"/>
                      <a:pt x="166817" y="358351"/>
                      <a:pt x="131221" y="358351"/>
                    </a:cubicBezTo>
                    <a:close/>
                    <a:moveTo>
                      <a:pt x="237691" y="264568"/>
                    </a:moveTo>
                    <a:cubicBezTo>
                      <a:pt x="185569" y="264350"/>
                      <a:pt x="133441" y="264396"/>
                      <a:pt x="81306" y="264601"/>
                    </a:cubicBezTo>
                    <a:cubicBezTo>
                      <a:pt x="77725" y="264614"/>
                      <a:pt x="73674" y="265942"/>
                      <a:pt x="70668" y="267918"/>
                    </a:cubicBezTo>
                    <a:cubicBezTo>
                      <a:pt x="64912" y="271704"/>
                      <a:pt x="63512" y="277843"/>
                      <a:pt x="65527" y="284153"/>
                    </a:cubicBezTo>
                    <a:cubicBezTo>
                      <a:pt x="67780" y="291223"/>
                      <a:pt x="73212" y="294593"/>
                      <a:pt x="80672" y="294593"/>
                    </a:cubicBezTo>
                    <a:cubicBezTo>
                      <a:pt x="106865" y="294587"/>
                      <a:pt x="133058" y="294593"/>
                      <a:pt x="159251" y="294600"/>
                    </a:cubicBezTo>
                    <a:cubicBezTo>
                      <a:pt x="185186" y="294600"/>
                      <a:pt x="211128" y="294653"/>
                      <a:pt x="237063" y="294574"/>
                    </a:cubicBezTo>
                    <a:cubicBezTo>
                      <a:pt x="247074" y="294540"/>
                      <a:pt x="253913" y="288494"/>
                      <a:pt x="254078" y="279904"/>
                    </a:cubicBezTo>
                    <a:cubicBezTo>
                      <a:pt x="254250" y="271196"/>
                      <a:pt x="247867" y="264607"/>
                      <a:pt x="237691" y="264568"/>
                    </a:cubicBezTo>
                    <a:close/>
                    <a:moveTo>
                      <a:pt x="127111" y="170712"/>
                    </a:moveTo>
                    <a:cubicBezTo>
                      <a:pt x="111847" y="170712"/>
                      <a:pt x="96583" y="170540"/>
                      <a:pt x="81326" y="170791"/>
                    </a:cubicBezTo>
                    <a:cubicBezTo>
                      <a:pt x="69776" y="170983"/>
                      <a:pt x="62771" y="179507"/>
                      <a:pt x="65223" y="189749"/>
                    </a:cubicBezTo>
                    <a:cubicBezTo>
                      <a:pt x="66961" y="197004"/>
                      <a:pt x="73126" y="201134"/>
                      <a:pt x="82885" y="201167"/>
                    </a:cubicBezTo>
                    <a:cubicBezTo>
                      <a:pt x="108325" y="201246"/>
                      <a:pt x="133758" y="201193"/>
                      <a:pt x="159198" y="201200"/>
                    </a:cubicBezTo>
                    <a:cubicBezTo>
                      <a:pt x="184129" y="201200"/>
                      <a:pt x="209053" y="201233"/>
                      <a:pt x="233984" y="201160"/>
                    </a:cubicBezTo>
                    <a:cubicBezTo>
                      <a:pt x="237004" y="201153"/>
                      <a:pt x="240130" y="200988"/>
                      <a:pt x="243024" y="200222"/>
                    </a:cubicBezTo>
                    <a:cubicBezTo>
                      <a:pt x="250015" y="198365"/>
                      <a:pt x="253570" y="193356"/>
                      <a:pt x="253999" y="186319"/>
                    </a:cubicBezTo>
                    <a:cubicBezTo>
                      <a:pt x="254415" y="179513"/>
                      <a:pt x="249942" y="173494"/>
                      <a:pt x="242991" y="171663"/>
                    </a:cubicBezTo>
                    <a:cubicBezTo>
                      <a:pt x="239859" y="170837"/>
                      <a:pt x="236462" y="170765"/>
                      <a:pt x="233191" y="170758"/>
                    </a:cubicBezTo>
                    <a:cubicBezTo>
                      <a:pt x="197833" y="170685"/>
                      <a:pt x="162475" y="170705"/>
                      <a:pt x="127111" y="170712"/>
                    </a:cubicBezTo>
                    <a:close/>
                    <a:moveTo>
                      <a:pt x="158412" y="77331"/>
                    </a:moveTo>
                    <a:cubicBezTo>
                      <a:pt x="132476" y="77331"/>
                      <a:pt x="106541" y="77212"/>
                      <a:pt x="80606" y="77397"/>
                    </a:cubicBezTo>
                    <a:cubicBezTo>
                      <a:pt x="68745" y="77483"/>
                      <a:pt x="61430" y="88082"/>
                      <a:pt x="65976" y="98218"/>
                    </a:cubicBezTo>
                    <a:cubicBezTo>
                      <a:pt x="69075" y="105137"/>
                      <a:pt x="74943" y="107311"/>
                      <a:pt x="82165" y="107291"/>
                    </a:cubicBezTo>
                    <a:cubicBezTo>
                      <a:pt x="107843" y="107205"/>
                      <a:pt x="133527" y="107258"/>
                      <a:pt x="159205" y="107264"/>
                    </a:cubicBezTo>
                    <a:cubicBezTo>
                      <a:pt x="184882" y="107264"/>
                      <a:pt x="210566" y="107344"/>
                      <a:pt x="236244" y="107231"/>
                    </a:cubicBezTo>
                    <a:cubicBezTo>
                      <a:pt x="247497" y="107185"/>
                      <a:pt x="254336" y="101106"/>
                      <a:pt x="254072" y="91888"/>
                    </a:cubicBezTo>
                    <a:cubicBezTo>
                      <a:pt x="253821" y="83021"/>
                      <a:pt x="246968" y="77371"/>
                      <a:pt x="236211" y="77351"/>
                    </a:cubicBezTo>
                    <a:cubicBezTo>
                      <a:pt x="210282" y="77305"/>
                      <a:pt x="184347" y="77331"/>
                      <a:pt x="158412" y="77331"/>
                    </a:cubicBezTo>
                    <a:close/>
                    <a:moveTo>
                      <a:pt x="261109" y="27"/>
                    </a:moveTo>
                    <a:cubicBezTo>
                      <a:pt x="296619" y="54"/>
                      <a:pt x="318590" y="22183"/>
                      <a:pt x="318590" y="57838"/>
                    </a:cubicBezTo>
                    <a:lnTo>
                      <a:pt x="318593" y="471274"/>
                    </a:lnTo>
                    <a:lnTo>
                      <a:pt x="273852" y="508148"/>
                    </a:lnTo>
                    <a:cubicBezTo>
                      <a:pt x="207797" y="552723"/>
                      <a:pt x="134956" y="588025"/>
                      <a:pt x="57198" y="612183"/>
                    </a:cubicBezTo>
                    <a:lnTo>
                      <a:pt x="0" y="626874"/>
                    </a:lnTo>
                    <a:lnTo>
                      <a:pt x="91" y="57435"/>
                    </a:lnTo>
                    <a:cubicBezTo>
                      <a:pt x="91" y="22315"/>
                      <a:pt x="22266" y="61"/>
                      <a:pt x="57254" y="34"/>
                    </a:cubicBezTo>
                    <a:cubicBezTo>
                      <a:pt x="125208" y="-12"/>
                      <a:pt x="193162" y="-6"/>
                      <a:pt x="261109" y="27"/>
                    </a:cubicBezTo>
                    <a:close/>
                  </a:path>
                </a:pathLst>
              </a:custGeom>
              <a:solidFill>
                <a:srgbClr val="0D274D"/>
              </a:solidFill>
              <a:ln w="1116" cap="flat">
                <a:noFill/>
                <a:prstDash val="solid"/>
                <a:miter/>
              </a:ln>
            </p:spPr>
            <p:txBody>
              <a:bodyPr wrap="square" rtlCol="0" anchor="ctr">
                <a:noAutofit/>
              </a:bodyP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41" name="Freeform: Shape 1602">
                <a:extLst>
                  <a:ext uri="{FF2B5EF4-FFF2-40B4-BE49-F238E27FC236}">
                    <a16:creationId xmlns:a16="http://schemas.microsoft.com/office/drawing/2014/main" id="{3983C38E-09AE-43A3-9DE0-86BE9F897F7F}"/>
                  </a:ext>
                </a:extLst>
              </p:cNvPr>
              <p:cNvSpPr/>
              <p:nvPr/>
            </p:nvSpPr>
            <p:spPr>
              <a:xfrm rot="5400000">
                <a:off x="4984153" y="2019920"/>
                <a:ext cx="719425" cy="318606"/>
              </a:xfrm>
              <a:custGeom>
                <a:avLst/>
                <a:gdLst>
                  <a:gd name="connsiteX0" fmla="*/ 451737 w 719425"/>
                  <a:gd name="connsiteY0" fmla="*/ 159448 h 318606"/>
                  <a:gd name="connsiteX1" fmla="*/ 451783 w 719425"/>
                  <a:gd name="connsiteY1" fmla="*/ 237281 h 318606"/>
                  <a:gd name="connsiteX2" fmla="*/ 466922 w 719425"/>
                  <a:gd name="connsiteY2" fmla="*/ 253741 h 318606"/>
                  <a:gd name="connsiteX3" fmla="*/ 482086 w 719425"/>
                  <a:gd name="connsiteY3" fmla="*/ 237974 h 318606"/>
                  <a:gd name="connsiteX4" fmla="*/ 482133 w 719425"/>
                  <a:gd name="connsiteY4" fmla="*/ 234162 h 318606"/>
                  <a:gd name="connsiteX5" fmla="*/ 482093 w 719425"/>
                  <a:gd name="connsiteY5" fmla="*/ 84596 h 318606"/>
                  <a:gd name="connsiteX6" fmla="*/ 481135 w 719425"/>
                  <a:gd name="connsiteY6" fmla="*/ 75563 h 318606"/>
                  <a:gd name="connsiteX7" fmla="*/ 458199 w 719425"/>
                  <a:gd name="connsiteY7" fmla="*/ 67793 h 318606"/>
                  <a:gd name="connsiteX8" fmla="*/ 452008 w 719425"/>
                  <a:gd name="connsiteY8" fmla="*/ 82383 h 318606"/>
                  <a:gd name="connsiteX9" fmla="*/ 451737 w 719425"/>
                  <a:gd name="connsiteY9" fmla="*/ 159448 h 318606"/>
                  <a:gd name="connsiteX10" fmla="*/ 358350 w 719425"/>
                  <a:gd name="connsiteY10" fmla="*/ 187373 h 318606"/>
                  <a:gd name="connsiteX11" fmla="*/ 358410 w 719425"/>
                  <a:gd name="connsiteY11" fmla="*/ 238477 h 318606"/>
                  <a:gd name="connsiteX12" fmla="*/ 375253 w 719425"/>
                  <a:gd name="connsiteY12" fmla="*/ 253622 h 318606"/>
                  <a:gd name="connsiteX13" fmla="*/ 388125 w 719425"/>
                  <a:gd name="connsiteY13" fmla="*/ 236699 h 318606"/>
                  <a:gd name="connsiteX14" fmla="*/ 388158 w 719425"/>
                  <a:gd name="connsiteY14" fmla="*/ 159666 h 318606"/>
                  <a:gd name="connsiteX15" fmla="*/ 388184 w 719425"/>
                  <a:gd name="connsiteY15" fmla="*/ 81867 h 318606"/>
                  <a:gd name="connsiteX16" fmla="*/ 381061 w 719425"/>
                  <a:gd name="connsiteY16" fmla="*/ 66828 h 318606"/>
                  <a:gd name="connsiteX17" fmla="*/ 358397 w 719425"/>
                  <a:gd name="connsiteY17" fmla="*/ 80592 h 318606"/>
                  <a:gd name="connsiteX18" fmla="*/ 358350 w 719425"/>
                  <a:gd name="connsiteY18" fmla="*/ 187373 h 318606"/>
                  <a:gd name="connsiteX19" fmla="*/ 264567 w 719425"/>
                  <a:gd name="connsiteY19" fmla="*/ 80902 h 318606"/>
                  <a:gd name="connsiteX20" fmla="*/ 264600 w 719425"/>
                  <a:gd name="connsiteY20" fmla="*/ 237287 h 318606"/>
                  <a:gd name="connsiteX21" fmla="*/ 267917 w 719425"/>
                  <a:gd name="connsiteY21" fmla="*/ 247926 h 318606"/>
                  <a:gd name="connsiteX22" fmla="*/ 284152 w 719425"/>
                  <a:gd name="connsiteY22" fmla="*/ 253067 h 318606"/>
                  <a:gd name="connsiteX23" fmla="*/ 294592 w 719425"/>
                  <a:gd name="connsiteY23" fmla="*/ 237922 h 318606"/>
                  <a:gd name="connsiteX24" fmla="*/ 294599 w 719425"/>
                  <a:gd name="connsiteY24" fmla="*/ 159343 h 318606"/>
                  <a:gd name="connsiteX25" fmla="*/ 294573 w 719425"/>
                  <a:gd name="connsiteY25" fmla="*/ 81530 h 318606"/>
                  <a:gd name="connsiteX26" fmla="*/ 279903 w 719425"/>
                  <a:gd name="connsiteY26" fmla="*/ 64515 h 318606"/>
                  <a:gd name="connsiteX27" fmla="*/ 264567 w 719425"/>
                  <a:gd name="connsiteY27" fmla="*/ 80902 h 318606"/>
                  <a:gd name="connsiteX28" fmla="*/ 170710 w 719425"/>
                  <a:gd name="connsiteY28" fmla="*/ 191483 h 318606"/>
                  <a:gd name="connsiteX29" fmla="*/ 170790 w 719425"/>
                  <a:gd name="connsiteY29" fmla="*/ 237267 h 318606"/>
                  <a:gd name="connsiteX30" fmla="*/ 189747 w 719425"/>
                  <a:gd name="connsiteY30" fmla="*/ 253370 h 318606"/>
                  <a:gd name="connsiteX31" fmla="*/ 201165 w 719425"/>
                  <a:gd name="connsiteY31" fmla="*/ 235708 h 318606"/>
                  <a:gd name="connsiteX32" fmla="*/ 201199 w 719425"/>
                  <a:gd name="connsiteY32" fmla="*/ 159395 h 318606"/>
                  <a:gd name="connsiteX33" fmla="*/ 201159 w 719425"/>
                  <a:gd name="connsiteY33" fmla="*/ 84609 h 318606"/>
                  <a:gd name="connsiteX34" fmla="*/ 200221 w 719425"/>
                  <a:gd name="connsiteY34" fmla="*/ 75570 h 318606"/>
                  <a:gd name="connsiteX35" fmla="*/ 186318 w 719425"/>
                  <a:gd name="connsiteY35" fmla="*/ 64594 h 318606"/>
                  <a:gd name="connsiteX36" fmla="*/ 171662 w 719425"/>
                  <a:gd name="connsiteY36" fmla="*/ 75603 h 318606"/>
                  <a:gd name="connsiteX37" fmla="*/ 170757 w 719425"/>
                  <a:gd name="connsiteY37" fmla="*/ 85402 h 318606"/>
                  <a:gd name="connsiteX38" fmla="*/ 170710 w 719425"/>
                  <a:gd name="connsiteY38" fmla="*/ 191483 h 318606"/>
                  <a:gd name="connsiteX39" fmla="*/ 77330 w 719425"/>
                  <a:gd name="connsiteY39" fmla="*/ 160182 h 318606"/>
                  <a:gd name="connsiteX40" fmla="*/ 77396 w 719425"/>
                  <a:gd name="connsiteY40" fmla="*/ 237988 h 318606"/>
                  <a:gd name="connsiteX41" fmla="*/ 98217 w 719425"/>
                  <a:gd name="connsiteY41" fmla="*/ 252617 h 318606"/>
                  <a:gd name="connsiteX42" fmla="*/ 107289 w 719425"/>
                  <a:gd name="connsiteY42" fmla="*/ 236428 h 318606"/>
                  <a:gd name="connsiteX43" fmla="*/ 107263 w 719425"/>
                  <a:gd name="connsiteY43" fmla="*/ 159389 h 318606"/>
                  <a:gd name="connsiteX44" fmla="*/ 107230 w 719425"/>
                  <a:gd name="connsiteY44" fmla="*/ 82349 h 318606"/>
                  <a:gd name="connsiteX45" fmla="*/ 91887 w 719425"/>
                  <a:gd name="connsiteY45" fmla="*/ 64522 h 318606"/>
                  <a:gd name="connsiteX46" fmla="*/ 77350 w 719425"/>
                  <a:gd name="connsiteY46" fmla="*/ 82383 h 318606"/>
                  <a:gd name="connsiteX47" fmla="*/ 77330 w 719425"/>
                  <a:gd name="connsiteY47" fmla="*/ 160182 h 318606"/>
                  <a:gd name="connsiteX48" fmla="*/ 26 w 719425"/>
                  <a:gd name="connsiteY48" fmla="*/ 57485 h 318606"/>
                  <a:gd name="connsiteX49" fmla="*/ 57837 w 719425"/>
                  <a:gd name="connsiteY49" fmla="*/ 4 h 318606"/>
                  <a:gd name="connsiteX50" fmla="*/ 703117 w 719425"/>
                  <a:gd name="connsiteY50" fmla="*/ 0 h 318606"/>
                  <a:gd name="connsiteX51" fmla="*/ 715156 w 719425"/>
                  <a:gd name="connsiteY51" fmla="*/ 78968 h 318606"/>
                  <a:gd name="connsiteX52" fmla="*/ 719425 w 719425"/>
                  <a:gd name="connsiteY52" fmla="*/ 163600 h 318606"/>
                  <a:gd name="connsiteX53" fmla="*/ 715156 w 719425"/>
                  <a:gd name="connsiteY53" fmla="*/ 248232 h 318606"/>
                  <a:gd name="connsiteX54" fmla="*/ 704427 w 719425"/>
                  <a:gd name="connsiteY54" fmla="*/ 318606 h 318606"/>
                  <a:gd name="connsiteX55" fmla="*/ 57434 w 719425"/>
                  <a:gd name="connsiteY55" fmla="*/ 318503 h 318606"/>
                  <a:gd name="connsiteX56" fmla="*/ 33 w 719425"/>
                  <a:gd name="connsiteY56" fmla="*/ 261340 h 318606"/>
                  <a:gd name="connsiteX57" fmla="*/ 26 w 719425"/>
                  <a:gd name="connsiteY57" fmla="*/ 57485 h 31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425" h="318606">
                    <a:moveTo>
                      <a:pt x="451737" y="159448"/>
                    </a:moveTo>
                    <a:cubicBezTo>
                      <a:pt x="451737" y="185390"/>
                      <a:pt x="451638" y="211339"/>
                      <a:pt x="451783" y="237281"/>
                    </a:cubicBezTo>
                    <a:cubicBezTo>
                      <a:pt x="451843" y="247384"/>
                      <a:pt x="457962" y="253754"/>
                      <a:pt x="466922" y="253741"/>
                    </a:cubicBezTo>
                    <a:cubicBezTo>
                      <a:pt x="475591" y="253727"/>
                      <a:pt x="481419" y="247681"/>
                      <a:pt x="482086" y="237974"/>
                    </a:cubicBezTo>
                    <a:cubicBezTo>
                      <a:pt x="482172" y="236706"/>
                      <a:pt x="482133" y="235431"/>
                      <a:pt x="482133" y="234162"/>
                    </a:cubicBezTo>
                    <a:cubicBezTo>
                      <a:pt x="482133" y="184306"/>
                      <a:pt x="482153" y="134451"/>
                      <a:pt x="482093" y="84596"/>
                    </a:cubicBezTo>
                    <a:cubicBezTo>
                      <a:pt x="482086" y="81576"/>
                      <a:pt x="481954" y="78438"/>
                      <a:pt x="481135" y="75563"/>
                    </a:cubicBezTo>
                    <a:cubicBezTo>
                      <a:pt x="478208" y="65282"/>
                      <a:pt x="465699" y="60636"/>
                      <a:pt x="458199" y="67793"/>
                    </a:cubicBezTo>
                    <a:cubicBezTo>
                      <a:pt x="454645" y="71189"/>
                      <a:pt x="452127" y="77387"/>
                      <a:pt x="452008" y="82383"/>
                    </a:cubicBezTo>
                    <a:cubicBezTo>
                      <a:pt x="451400" y="108060"/>
                      <a:pt x="451724" y="133757"/>
                      <a:pt x="451737" y="159448"/>
                    </a:cubicBezTo>
                    <a:close/>
                    <a:moveTo>
                      <a:pt x="358350" y="187373"/>
                    </a:moveTo>
                    <a:cubicBezTo>
                      <a:pt x="358350" y="204407"/>
                      <a:pt x="358225" y="221442"/>
                      <a:pt x="358410" y="238477"/>
                    </a:cubicBezTo>
                    <a:cubicBezTo>
                      <a:pt x="358515" y="248421"/>
                      <a:pt x="365777" y="254725"/>
                      <a:pt x="375253" y="253622"/>
                    </a:cubicBezTo>
                    <a:cubicBezTo>
                      <a:pt x="383301" y="252683"/>
                      <a:pt x="388092" y="246631"/>
                      <a:pt x="388125" y="236699"/>
                    </a:cubicBezTo>
                    <a:cubicBezTo>
                      <a:pt x="388224" y="211022"/>
                      <a:pt x="388158" y="185344"/>
                      <a:pt x="388158" y="159666"/>
                    </a:cubicBezTo>
                    <a:cubicBezTo>
                      <a:pt x="388158" y="133731"/>
                      <a:pt x="388118" y="107802"/>
                      <a:pt x="388184" y="81867"/>
                    </a:cubicBezTo>
                    <a:cubicBezTo>
                      <a:pt x="388204" y="75636"/>
                      <a:pt x="386691" y="70290"/>
                      <a:pt x="381061" y="66828"/>
                    </a:cubicBezTo>
                    <a:cubicBezTo>
                      <a:pt x="370693" y="60458"/>
                      <a:pt x="358443" y="67740"/>
                      <a:pt x="358397" y="80592"/>
                    </a:cubicBezTo>
                    <a:cubicBezTo>
                      <a:pt x="358264" y="116181"/>
                      <a:pt x="358350" y="151777"/>
                      <a:pt x="358350" y="187373"/>
                    </a:cubicBezTo>
                    <a:close/>
                    <a:moveTo>
                      <a:pt x="264567" y="80902"/>
                    </a:moveTo>
                    <a:cubicBezTo>
                      <a:pt x="264349" y="133024"/>
                      <a:pt x="264395" y="185152"/>
                      <a:pt x="264600" y="237287"/>
                    </a:cubicBezTo>
                    <a:cubicBezTo>
                      <a:pt x="264613" y="240869"/>
                      <a:pt x="265941" y="244919"/>
                      <a:pt x="267917" y="247926"/>
                    </a:cubicBezTo>
                    <a:cubicBezTo>
                      <a:pt x="271703" y="253681"/>
                      <a:pt x="277842" y="255082"/>
                      <a:pt x="284152" y="253067"/>
                    </a:cubicBezTo>
                    <a:cubicBezTo>
                      <a:pt x="291222" y="250813"/>
                      <a:pt x="294592" y="245382"/>
                      <a:pt x="294592" y="237922"/>
                    </a:cubicBezTo>
                    <a:cubicBezTo>
                      <a:pt x="294586" y="211729"/>
                      <a:pt x="294592" y="185536"/>
                      <a:pt x="294599" y="159343"/>
                    </a:cubicBezTo>
                    <a:cubicBezTo>
                      <a:pt x="294599" y="133407"/>
                      <a:pt x="294652" y="107465"/>
                      <a:pt x="294573" y="81530"/>
                    </a:cubicBezTo>
                    <a:cubicBezTo>
                      <a:pt x="294539" y="71519"/>
                      <a:pt x="288493" y="64680"/>
                      <a:pt x="279903" y="64515"/>
                    </a:cubicBezTo>
                    <a:cubicBezTo>
                      <a:pt x="271194" y="64343"/>
                      <a:pt x="264606" y="70726"/>
                      <a:pt x="264567" y="80902"/>
                    </a:cubicBezTo>
                    <a:close/>
                    <a:moveTo>
                      <a:pt x="170710" y="191483"/>
                    </a:moveTo>
                    <a:cubicBezTo>
                      <a:pt x="170710" y="206747"/>
                      <a:pt x="170539" y="222010"/>
                      <a:pt x="170790" y="237267"/>
                    </a:cubicBezTo>
                    <a:cubicBezTo>
                      <a:pt x="170981" y="248818"/>
                      <a:pt x="179505" y="255822"/>
                      <a:pt x="189747" y="253370"/>
                    </a:cubicBezTo>
                    <a:cubicBezTo>
                      <a:pt x="197003" y="251633"/>
                      <a:pt x="201133" y="245468"/>
                      <a:pt x="201165" y="235708"/>
                    </a:cubicBezTo>
                    <a:cubicBezTo>
                      <a:pt x="201245" y="210268"/>
                      <a:pt x="201192" y="184835"/>
                      <a:pt x="201199" y="159395"/>
                    </a:cubicBezTo>
                    <a:cubicBezTo>
                      <a:pt x="201199" y="134464"/>
                      <a:pt x="201232" y="109540"/>
                      <a:pt x="201159" y="84609"/>
                    </a:cubicBezTo>
                    <a:cubicBezTo>
                      <a:pt x="201152" y="81589"/>
                      <a:pt x="200987" y="78464"/>
                      <a:pt x="200221" y="75570"/>
                    </a:cubicBezTo>
                    <a:cubicBezTo>
                      <a:pt x="198364" y="68579"/>
                      <a:pt x="193355" y="65024"/>
                      <a:pt x="186318" y="64594"/>
                    </a:cubicBezTo>
                    <a:cubicBezTo>
                      <a:pt x="179512" y="64178"/>
                      <a:pt x="173493" y="68652"/>
                      <a:pt x="171662" y="75603"/>
                    </a:cubicBezTo>
                    <a:cubicBezTo>
                      <a:pt x="170836" y="78735"/>
                      <a:pt x="170764" y="82131"/>
                      <a:pt x="170757" y="85402"/>
                    </a:cubicBezTo>
                    <a:cubicBezTo>
                      <a:pt x="170684" y="120760"/>
                      <a:pt x="170704" y="156118"/>
                      <a:pt x="170710" y="191483"/>
                    </a:cubicBezTo>
                    <a:close/>
                    <a:moveTo>
                      <a:pt x="77330" y="160182"/>
                    </a:moveTo>
                    <a:cubicBezTo>
                      <a:pt x="77330" y="186117"/>
                      <a:pt x="77211" y="212053"/>
                      <a:pt x="77396" y="237988"/>
                    </a:cubicBezTo>
                    <a:cubicBezTo>
                      <a:pt x="77482" y="249849"/>
                      <a:pt x="88081" y="257163"/>
                      <a:pt x="98217" y="252617"/>
                    </a:cubicBezTo>
                    <a:cubicBezTo>
                      <a:pt x="105135" y="249518"/>
                      <a:pt x="107309" y="243651"/>
                      <a:pt x="107289" y="236428"/>
                    </a:cubicBezTo>
                    <a:cubicBezTo>
                      <a:pt x="107204" y="210751"/>
                      <a:pt x="107257" y="185066"/>
                      <a:pt x="107263" y="159389"/>
                    </a:cubicBezTo>
                    <a:cubicBezTo>
                      <a:pt x="107263" y="133711"/>
                      <a:pt x="107343" y="108027"/>
                      <a:pt x="107230" y="82349"/>
                    </a:cubicBezTo>
                    <a:cubicBezTo>
                      <a:pt x="107184" y="71096"/>
                      <a:pt x="101105" y="64258"/>
                      <a:pt x="91887" y="64522"/>
                    </a:cubicBezTo>
                    <a:cubicBezTo>
                      <a:pt x="83020" y="64773"/>
                      <a:pt x="77370" y="71625"/>
                      <a:pt x="77350" y="82383"/>
                    </a:cubicBezTo>
                    <a:cubicBezTo>
                      <a:pt x="77304" y="108311"/>
                      <a:pt x="77330" y="134247"/>
                      <a:pt x="77330" y="160182"/>
                    </a:cubicBezTo>
                    <a:close/>
                    <a:moveTo>
                      <a:pt x="26" y="57485"/>
                    </a:moveTo>
                    <a:cubicBezTo>
                      <a:pt x="53" y="21974"/>
                      <a:pt x="22182" y="4"/>
                      <a:pt x="57837" y="4"/>
                    </a:cubicBezTo>
                    <a:lnTo>
                      <a:pt x="703117" y="0"/>
                    </a:lnTo>
                    <a:lnTo>
                      <a:pt x="715156" y="78968"/>
                    </a:lnTo>
                    <a:cubicBezTo>
                      <a:pt x="717979" y="106795"/>
                      <a:pt x="719425" y="135028"/>
                      <a:pt x="719425" y="163600"/>
                    </a:cubicBezTo>
                    <a:cubicBezTo>
                      <a:pt x="719425" y="192172"/>
                      <a:pt x="717979" y="220406"/>
                      <a:pt x="715156" y="248232"/>
                    </a:cubicBezTo>
                    <a:lnTo>
                      <a:pt x="704427" y="318606"/>
                    </a:lnTo>
                    <a:lnTo>
                      <a:pt x="57434" y="318503"/>
                    </a:lnTo>
                    <a:cubicBezTo>
                      <a:pt x="22314" y="318503"/>
                      <a:pt x="59" y="296327"/>
                      <a:pt x="33" y="261340"/>
                    </a:cubicBezTo>
                    <a:cubicBezTo>
                      <a:pt x="-13" y="193386"/>
                      <a:pt x="-7" y="125432"/>
                      <a:pt x="26" y="57485"/>
                    </a:cubicBezTo>
                    <a:close/>
                  </a:path>
                </a:pathLst>
              </a:custGeom>
              <a:solidFill>
                <a:srgbClr val="0D274D"/>
              </a:solidFill>
              <a:ln w="2208" cap="flat">
                <a:noFill/>
                <a:prstDash val="solid"/>
                <a:miter/>
              </a:ln>
            </p:spPr>
            <p:txBody>
              <a:bodyPr wrap="square" rtlCol="0" anchor="ctr">
                <a:noAutofit/>
              </a:bodyP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402" name="Group 401">
              <a:extLst>
                <a:ext uri="{FF2B5EF4-FFF2-40B4-BE49-F238E27FC236}">
                  <a16:creationId xmlns:a16="http://schemas.microsoft.com/office/drawing/2014/main" id="{466DC589-D46E-45A4-9C39-A11322BBD63A}"/>
                </a:ext>
              </a:extLst>
            </p:cNvPr>
            <p:cNvGrpSpPr/>
            <p:nvPr/>
          </p:nvGrpSpPr>
          <p:grpSpPr>
            <a:xfrm>
              <a:off x="830734" y="2446966"/>
              <a:ext cx="923011" cy="758072"/>
              <a:chOff x="5204510" y="2469058"/>
              <a:chExt cx="780637" cy="641140"/>
            </a:xfrm>
          </p:grpSpPr>
          <p:sp>
            <p:nvSpPr>
              <p:cNvPr id="434" name="Freeform: Shape 1595">
                <a:extLst>
                  <a:ext uri="{FF2B5EF4-FFF2-40B4-BE49-F238E27FC236}">
                    <a16:creationId xmlns:a16="http://schemas.microsoft.com/office/drawing/2014/main" id="{362455F2-92CA-4639-8F9B-24991B341A15}"/>
                  </a:ext>
                </a:extLst>
              </p:cNvPr>
              <p:cNvSpPr/>
              <p:nvPr/>
            </p:nvSpPr>
            <p:spPr>
              <a:xfrm>
                <a:off x="5747706" y="2667870"/>
                <a:ext cx="237441" cy="430850"/>
              </a:xfrm>
              <a:custGeom>
                <a:avLst/>
                <a:gdLst>
                  <a:gd name="connsiteX0" fmla="*/ 60471 w 237441"/>
                  <a:gd name="connsiteY0" fmla="*/ 193821 h 430850"/>
                  <a:gd name="connsiteX1" fmla="*/ 176971 w 237441"/>
                  <a:gd name="connsiteY1" fmla="*/ 193821 h 430850"/>
                  <a:gd name="connsiteX2" fmla="*/ 237441 w 237441"/>
                  <a:gd name="connsiteY2" fmla="*/ 254291 h 430850"/>
                  <a:gd name="connsiteX3" fmla="*/ 237441 w 237441"/>
                  <a:gd name="connsiteY3" fmla="*/ 254565 h 430850"/>
                  <a:gd name="connsiteX4" fmla="*/ 237441 w 237441"/>
                  <a:gd name="connsiteY4" fmla="*/ 340422 h 430850"/>
                  <a:gd name="connsiteX5" fmla="*/ 161133 w 237441"/>
                  <a:gd name="connsiteY5" fmla="*/ 381795 h 430850"/>
                  <a:gd name="connsiteX6" fmla="*/ 5757 w 237441"/>
                  <a:gd name="connsiteY6" fmla="*/ 429973 h 430850"/>
                  <a:gd name="connsiteX7" fmla="*/ 0 w 237441"/>
                  <a:gd name="connsiteY7" fmla="*/ 430850 h 430850"/>
                  <a:gd name="connsiteX8" fmla="*/ 0 w 237441"/>
                  <a:gd name="connsiteY8" fmla="*/ 254565 h 430850"/>
                  <a:gd name="connsiteX9" fmla="*/ 0 w 237441"/>
                  <a:gd name="connsiteY9" fmla="*/ 254291 h 430850"/>
                  <a:gd name="connsiteX10" fmla="*/ 60471 w 237441"/>
                  <a:gd name="connsiteY10" fmla="*/ 193821 h 430850"/>
                  <a:gd name="connsiteX11" fmla="*/ 118722 w 237441"/>
                  <a:gd name="connsiteY11" fmla="*/ 0 h 430850"/>
                  <a:gd name="connsiteX12" fmla="*/ 190176 w 237441"/>
                  <a:gd name="connsiteY12" fmla="*/ 71454 h 430850"/>
                  <a:gd name="connsiteX13" fmla="*/ 118722 w 237441"/>
                  <a:gd name="connsiteY13" fmla="*/ 142907 h 430850"/>
                  <a:gd name="connsiteX14" fmla="*/ 47269 w 237441"/>
                  <a:gd name="connsiteY14" fmla="*/ 71454 h 430850"/>
                  <a:gd name="connsiteX15" fmla="*/ 118722 w 237441"/>
                  <a:gd name="connsiteY15" fmla="*/ 0 h 4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441" h="430850">
                    <a:moveTo>
                      <a:pt x="60471" y="193821"/>
                    </a:moveTo>
                    <a:lnTo>
                      <a:pt x="176971" y="193821"/>
                    </a:lnTo>
                    <a:cubicBezTo>
                      <a:pt x="210230" y="193821"/>
                      <a:pt x="237441" y="221032"/>
                      <a:pt x="237441" y="254291"/>
                    </a:cubicBezTo>
                    <a:lnTo>
                      <a:pt x="237441" y="254565"/>
                    </a:lnTo>
                    <a:lnTo>
                      <a:pt x="237441" y="340422"/>
                    </a:lnTo>
                    <a:lnTo>
                      <a:pt x="161133" y="381795"/>
                    </a:lnTo>
                    <a:cubicBezTo>
                      <a:pt x="111618" y="402715"/>
                      <a:pt x="59641" y="418959"/>
                      <a:pt x="5757" y="429973"/>
                    </a:cubicBezTo>
                    <a:lnTo>
                      <a:pt x="0" y="430850"/>
                    </a:lnTo>
                    <a:lnTo>
                      <a:pt x="0" y="254565"/>
                    </a:lnTo>
                    <a:lnTo>
                      <a:pt x="0" y="254291"/>
                    </a:lnTo>
                    <a:cubicBezTo>
                      <a:pt x="0" y="221032"/>
                      <a:pt x="27211" y="193821"/>
                      <a:pt x="60471" y="193821"/>
                    </a:cubicBezTo>
                    <a:close/>
                    <a:moveTo>
                      <a:pt x="118722" y="0"/>
                    </a:moveTo>
                    <a:cubicBezTo>
                      <a:pt x="158185" y="0"/>
                      <a:pt x="190176" y="31991"/>
                      <a:pt x="190176" y="71454"/>
                    </a:cubicBezTo>
                    <a:cubicBezTo>
                      <a:pt x="190176" y="110917"/>
                      <a:pt x="158185" y="142907"/>
                      <a:pt x="118722" y="142907"/>
                    </a:cubicBezTo>
                    <a:cubicBezTo>
                      <a:pt x="79259" y="142907"/>
                      <a:pt x="47269" y="110917"/>
                      <a:pt x="47269" y="71454"/>
                    </a:cubicBezTo>
                    <a:cubicBezTo>
                      <a:pt x="47269" y="31991"/>
                      <a:pt x="79259" y="0"/>
                      <a:pt x="118722" y="0"/>
                    </a:cubicBezTo>
                    <a:close/>
                  </a:path>
                </a:pathLst>
              </a:custGeom>
              <a:solidFill>
                <a:srgbClr val="00BCEB"/>
              </a:solidFill>
              <a:ln w="1116" cap="flat">
                <a:noFill/>
                <a:prstDash val="solid"/>
                <a:miter/>
              </a:ln>
            </p:spPr>
            <p:txBody>
              <a:bodyPr wrap="square" rtlCol="0" anchor="ctr">
                <a:noAutofit/>
              </a:bodyP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5" name="Freeform: Shape 1596">
                <a:extLst>
                  <a:ext uri="{FF2B5EF4-FFF2-40B4-BE49-F238E27FC236}">
                    <a16:creationId xmlns:a16="http://schemas.microsoft.com/office/drawing/2014/main" id="{56D9D2E8-4033-478D-ADCE-E308F4D404B2}"/>
                  </a:ext>
                </a:extLst>
              </p:cNvPr>
              <p:cNvSpPr/>
              <p:nvPr/>
            </p:nvSpPr>
            <p:spPr>
              <a:xfrm>
                <a:off x="5204510" y="2654887"/>
                <a:ext cx="237441" cy="438643"/>
              </a:xfrm>
              <a:custGeom>
                <a:avLst/>
                <a:gdLst>
                  <a:gd name="connsiteX0" fmla="*/ 60471 w 237441"/>
                  <a:gd name="connsiteY0" fmla="*/ 193821 h 438643"/>
                  <a:gd name="connsiteX1" fmla="*/ 176971 w 237441"/>
                  <a:gd name="connsiteY1" fmla="*/ 193821 h 438643"/>
                  <a:gd name="connsiteX2" fmla="*/ 237441 w 237441"/>
                  <a:gd name="connsiteY2" fmla="*/ 254291 h 438643"/>
                  <a:gd name="connsiteX3" fmla="*/ 237441 w 237441"/>
                  <a:gd name="connsiteY3" fmla="*/ 254565 h 438643"/>
                  <a:gd name="connsiteX4" fmla="*/ 237441 w 237441"/>
                  <a:gd name="connsiteY4" fmla="*/ 438643 h 438643"/>
                  <a:gd name="connsiteX5" fmla="*/ 223503 w 237441"/>
                  <a:gd name="connsiteY5" fmla="*/ 436518 h 438643"/>
                  <a:gd name="connsiteX6" fmla="*/ 68127 w 237441"/>
                  <a:gd name="connsiteY6" fmla="*/ 388341 h 438643"/>
                  <a:gd name="connsiteX7" fmla="*/ 0 w 237441"/>
                  <a:gd name="connsiteY7" fmla="*/ 351403 h 438643"/>
                  <a:gd name="connsiteX8" fmla="*/ 0 w 237441"/>
                  <a:gd name="connsiteY8" fmla="*/ 254565 h 438643"/>
                  <a:gd name="connsiteX9" fmla="*/ 0 w 237441"/>
                  <a:gd name="connsiteY9" fmla="*/ 254291 h 438643"/>
                  <a:gd name="connsiteX10" fmla="*/ 60471 w 237441"/>
                  <a:gd name="connsiteY10" fmla="*/ 193821 h 438643"/>
                  <a:gd name="connsiteX11" fmla="*/ 118719 w 237441"/>
                  <a:gd name="connsiteY11" fmla="*/ 0 h 438643"/>
                  <a:gd name="connsiteX12" fmla="*/ 190173 w 237441"/>
                  <a:gd name="connsiteY12" fmla="*/ 71454 h 438643"/>
                  <a:gd name="connsiteX13" fmla="*/ 118719 w 237441"/>
                  <a:gd name="connsiteY13" fmla="*/ 142907 h 438643"/>
                  <a:gd name="connsiteX14" fmla="*/ 47269 w 237441"/>
                  <a:gd name="connsiteY14" fmla="*/ 71454 h 438643"/>
                  <a:gd name="connsiteX15" fmla="*/ 118719 w 237441"/>
                  <a:gd name="connsiteY15" fmla="*/ 0 h 4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441" h="438643">
                    <a:moveTo>
                      <a:pt x="60471" y="193821"/>
                    </a:moveTo>
                    <a:lnTo>
                      <a:pt x="176971" y="193821"/>
                    </a:lnTo>
                    <a:cubicBezTo>
                      <a:pt x="210230" y="193821"/>
                      <a:pt x="237441" y="221032"/>
                      <a:pt x="237441" y="254291"/>
                    </a:cubicBezTo>
                    <a:lnTo>
                      <a:pt x="237441" y="254565"/>
                    </a:lnTo>
                    <a:lnTo>
                      <a:pt x="237441" y="438643"/>
                    </a:lnTo>
                    <a:lnTo>
                      <a:pt x="223503" y="436518"/>
                    </a:lnTo>
                    <a:cubicBezTo>
                      <a:pt x="169619" y="425504"/>
                      <a:pt x="117642" y="409260"/>
                      <a:pt x="68127" y="388341"/>
                    </a:cubicBezTo>
                    <a:lnTo>
                      <a:pt x="0" y="351403"/>
                    </a:lnTo>
                    <a:lnTo>
                      <a:pt x="0" y="254565"/>
                    </a:lnTo>
                    <a:lnTo>
                      <a:pt x="0" y="254291"/>
                    </a:lnTo>
                    <a:cubicBezTo>
                      <a:pt x="0" y="221032"/>
                      <a:pt x="27211" y="193821"/>
                      <a:pt x="60471" y="193821"/>
                    </a:cubicBezTo>
                    <a:close/>
                    <a:moveTo>
                      <a:pt x="118719" y="0"/>
                    </a:moveTo>
                    <a:cubicBezTo>
                      <a:pt x="158182" y="0"/>
                      <a:pt x="190173" y="31991"/>
                      <a:pt x="190173" y="71454"/>
                    </a:cubicBezTo>
                    <a:cubicBezTo>
                      <a:pt x="190173" y="110917"/>
                      <a:pt x="158182" y="142907"/>
                      <a:pt x="118719" y="142907"/>
                    </a:cubicBezTo>
                    <a:cubicBezTo>
                      <a:pt x="79259" y="142907"/>
                      <a:pt x="47269" y="110917"/>
                      <a:pt x="47269" y="71454"/>
                    </a:cubicBezTo>
                    <a:cubicBezTo>
                      <a:pt x="47269" y="31991"/>
                      <a:pt x="79256" y="0"/>
                      <a:pt x="118719" y="0"/>
                    </a:cubicBezTo>
                    <a:close/>
                  </a:path>
                </a:pathLst>
              </a:custGeom>
              <a:solidFill>
                <a:srgbClr val="6EBE4A"/>
              </a:solidFill>
              <a:ln w="1977" cap="flat">
                <a:noFill/>
                <a:prstDash val="solid"/>
                <a:miter/>
              </a:ln>
            </p:spPr>
            <p:txBody>
              <a:bodyPr wrap="square" rtlCol="0" anchor="ctr">
                <a:noAutofit/>
              </a:bodyP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6" name="Freeform: Shape 1597">
                <a:extLst>
                  <a:ext uri="{FF2B5EF4-FFF2-40B4-BE49-F238E27FC236}">
                    <a16:creationId xmlns:a16="http://schemas.microsoft.com/office/drawing/2014/main" id="{E5AC22B9-331C-4DBE-8567-73755442644D}"/>
                  </a:ext>
                </a:extLst>
              </p:cNvPr>
              <p:cNvSpPr/>
              <p:nvPr/>
            </p:nvSpPr>
            <p:spPr>
              <a:xfrm>
                <a:off x="5417123" y="2469058"/>
                <a:ext cx="355418" cy="641140"/>
              </a:xfrm>
              <a:custGeom>
                <a:avLst/>
                <a:gdLst>
                  <a:gd name="connsiteX0" fmla="*/ 90517 w 355418"/>
                  <a:gd name="connsiteY0" fmla="*/ 275078 h 641140"/>
                  <a:gd name="connsiteX1" fmla="*/ 264902 w 355418"/>
                  <a:gd name="connsiteY1" fmla="*/ 275078 h 641140"/>
                  <a:gd name="connsiteX2" fmla="*/ 355418 w 355418"/>
                  <a:gd name="connsiteY2" fmla="*/ 365595 h 641140"/>
                  <a:gd name="connsiteX3" fmla="*/ 355418 w 355418"/>
                  <a:gd name="connsiteY3" fmla="*/ 623304 h 641140"/>
                  <a:gd name="connsiteX4" fmla="*/ 352073 w 355418"/>
                  <a:gd name="connsiteY4" fmla="*/ 624342 h 641140"/>
                  <a:gd name="connsiteX5" fmla="*/ 185254 w 355418"/>
                  <a:gd name="connsiteY5" fmla="*/ 641140 h 641140"/>
                  <a:gd name="connsiteX6" fmla="*/ 18435 w 355418"/>
                  <a:gd name="connsiteY6" fmla="*/ 624341 h 641140"/>
                  <a:gd name="connsiteX7" fmla="*/ 0 w 355418"/>
                  <a:gd name="connsiteY7" fmla="*/ 618625 h 641140"/>
                  <a:gd name="connsiteX8" fmla="*/ 0 w 355418"/>
                  <a:gd name="connsiteY8" fmla="*/ 365595 h 641140"/>
                  <a:gd name="connsiteX9" fmla="*/ 90517 w 355418"/>
                  <a:gd name="connsiteY9" fmla="*/ 275078 h 641140"/>
                  <a:gd name="connsiteX10" fmla="*/ 177706 w 355418"/>
                  <a:gd name="connsiteY10" fmla="*/ 0 h 641140"/>
                  <a:gd name="connsiteX11" fmla="*/ 284662 w 355418"/>
                  <a:gd name="connsiteY11" fmla="*/ 106958 h 641140"/>
                  <a:gd name="connsiteX12" fmla="*/ 177706 w 355418"/>
                  <a:gd name="connsiteY12" fmla="*/ 213914 h 641140"/>
                  <a:gd name="connsiteX13" fmla="*/ 70751 w 355418"/>
                  <a:gd name="connsiteY13" fmla="*/ 106956 h 641140"/>
                  <a:gd name="connsiteX14" fmla="*/ 177706 w 355418"/>
                  <a:gd name="connsiteY14" fmla="*/ 0 h 64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418" h="641140">
                    <a:moveTo>
                      <a:pt x="90517" y="275078"/>
                    </a:moveTo>
                    <a:lnTo>
                      <a:pt x="264902" y="275078"/>
                    </a:lnTo>
                    <a:cubicBezTo>
                      <a:pt x="314684" y="275078"/>
                      <a:pt x="355418" y="315810"/>
                      <a:pt x="355418" y="365595"/>
                    </a:cubicBezTo>
                    <a:lnTo>
                      <a:pt x="355418" y="623304"/>
                    </a:lnTo>
                    <a:lnTo>
                      <a:pt x="352073" y="624342"/>
                    </a:lnTo>
                    <a:cubicBezTo>
                      <a:pt x="298189" y="635356"/>
                      <a:pt x="242398" y="641140"/>
                      <a:pt x="185254" y="641140"/>
                    </a:cubicBezTo>
                    <a:cubicBezTo>
                      <a:pt x="128111" y="641140"/>
                      <a:pt x="72319" y="635356"/>
                      <a:pt x="18435" y="624341"/>
                    </a:cubicBezTo>
                    <a:lnTo>
                      <a:pt x="0" y="618625"/>
                    </a:lnTo>
                    <a:lnTo>
                      <a:pt x="0" y="365595"/>
                    </a:lnTo>
                    <a:cubicBezTo>
                      <a:pt x="0" y="315810"/>
                      <a:pt x="40732" y="275078"/>
                      <a:pt x="90517" y="275078"/>
                    </a:cubicBezTo>
                    <a:close/>
                    <a:moveTo>
                      <a:pt x="177706" y="0"/>
                    </a:moveTo>
                    <a:cubicBezTo>
                      <a:pt x="236777" y="0"/>
                      <a:pt x="284662" y="47888"/>
                      <a:pt x="284662" y="106958"/>
                    </a:cubicBezTo>
                    <a:cubicBezTo>
                      <a:pt x="284662" y="166029"/>
                      <a:pt x="236777" y="213914"/>
                      <a:pt x="177706" y="213914"/>
                    </a:cubicBezTo>
                    <a:cubicBezTo>
                      <a:pt x="118636" y="213914"/>
                      <a:pt x="70751" y="166026"/>
                      <a:pt x="70751" y="106956"/>
                    </a:cubicBezTo>
                    <a:cubicBezTo>
                      <a:pt x="70751" y="47885"/>
                      <a:pt x="118636" y="0"/>
                      <a:pt x="177706" y="0"/>
                    </a:cubicBezTo>
                    <a:close/>
                  </a:path>
                </a:pathLst>
              </a:custGeom>
              <a:solidFill>
                <a:srgbClr val="FBAB18"/>
              </a:solidFill>
              <a:ln w="1977" cap="flat">
                <a:noFill/>
                <a:prstDash val="solid"/>
                <a:miter/>
              </a:ln>
            </p:spPr>
            <p:txBody>
              <a:bodyPr wrap="square" rtlCol="0" anchor="ctr">
                <a:noAutofit/>
              </a:bodyP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403" name="Group 402">
              <a:extLst>
                <a:ext uri="{FF2B5EF4-FFF2-40B4-BE49-F238E27FC236}">
                  <a16:creationId xmlns:a16="http://schemas.microsoft.com/office/drawing/2014/main" id="{8842B78E-F047-4B52-96CC-59F24B273929}"/>
                </a:ext>
              </a:extLst>
            </p:cNvPr>
            <p:cNvGrpSpPr/>
            <p:nvPr/>
          </p:nvGrpSpPr>
          <p:grpSpPr>
            <a:xfrm>
              <a:off x="627998" y="1514641"/>
              <a:ext cx="1280287" cy="816393"/>
              <a:chOff x="2479620" y="4061122"/>
              <a:chExt cx="1379681" cy="879773"/>
            </a:xfrm>
          </p:grpSpPr>
          <p:sp>
            <p:nvSpPr>
              <p:cNvPr id="430" name="Freeform: Shape 1591">
                <a:extLst>
                  <a:ext uri="{FF2B5EF4-FFF2-40B4-BE49-F238E27FC236}">
                    <a16:creationId xmlns:a16="http://schemas.microsoft.com/office/drawing/2014/main" id="{59B03C31-A903-44D6-954C-0AF586267277}"/>
                  </a:ext>
                </a:extLst>
              </p:cNvPr>
              <p:cNvSpPr>
                <a:spLocks/>
              </p:cNvSpPr>
              <p:nvPr/>
            </p:nvSpPr>
            <p:spPr bwMode="auto">
              <a:xfrm rot="20545015">
                <a:off x="2832228" y="4585507"/>
                <a:ext cx="309168" cy="311738"/>
              </a:xfrm>
              <a:custGeom>
                <a:avLst/>
                <a:gdLst>
                  <a:gd name="connsiteX0" fmla="*/ 422287 w 847134"/>
                  <a:gd name="connsiteY0" fmla="*/ 294543 h 854177"/>
                  <a:gd name="connsiteX1" fmla="*/ 293264 w 847134"/>
                  <a:gd name="connsiteY1" fmla="*/ 427088 h 854177"/>
                  <a:gd name="connsiteX2" fmla="*/ 422287 w 847134"/>
                  <a:gd name="connsiteY2" fmla="*/ 559633 h 854177"/>
                  <a:gd name="connsiteX3" fmla="*/ 551310 w 847134"/>
                  <a:gd name="connsiteY3" fmla="*/ 427088 h 854177"/>
                  <a:gd name="connsiteX4" fmla="*/ 422287 w 847134"/>
                  <a:gd name="connsiteY4" fmla="*/ 294543 h 854177"/>
                  <a:gd name="connsiteX5" fmla="*/ 414875 w 847134"/>
                  <a:gd name="connsiteY5" fmla="*/ 0 h 854177"/>
                  <a:gd name="connsiteX6" fmla="*/ 501210 w 847134"/>
                  <a:gd name="connsiteY6" fmla="*/ 87173 h 854177"/>
                  <a:gd name="connsiteX7" fmla="*/ 501210 w 847134"/>
                  <a:gd name="connsiteY7" fmla="*/ 88538 h 854177"/>
                  <a:gd name="connsiteX8" fmla="*/ 501210 w 847134"/>
                  <a:gd name="connsiteY8" fmla="*/ 177271 h 854177"/>
                  <a:gd name="connsiteX9" fmla="*/ 501210 w 847134"/>
                  <a:gd name="connsiteY9" fmla="*/ 188972 h 854177"/>
                  <a:gd name="connsiteX10" fmla="*/ 531485 w 847134"/>
                  <a:gd name="connsiteY10" fmla="*/ 199698 h 854177"/>
                  <a:gd name="connsiteX11" fmla="*/ 608249 w 847134"/>
                  <a:gd name="connsiteY11" fmla="*/ 124226 h 854177"/>
                  <a:gd name="connsiteX12" fmla="*/ 731500 w 847134"/>
                  <a:gd name="connsiteY12" fmla="*/ 124226 h 854177"/>
                  <a:gd name="connsiteX13" fmla="*/ 731500 w 847134"/>
                  <a:gd name="connsiteY13" fmla="*/ 245332 h 854177"/>
                  <a:gd name="connsiteX14" fmla="*/ 653955 w 847134"/>
                  <a:gd name="connsiteY14" fmla="*/ 321584 h 854177"/>
                  <a:gd name="connsiteX15" fmla="*/ 663526 w 847134"/>
                  <a:gd name="connsiteY15" fmla="*/ 346936 h 854177"/>
                  <a:gd name="connsiteX16" fmla="*/ 760604 w 847134"/>
                  <a:gd name="connsiteY16" fmla="*/ 346936 h 854177"/>
                  <a:gd name="connsiteX17" fmla="*/ 847134 w 847134"/>
                  <a:gd name="connsiteY17" fmla="*/ 436059 h 854177"/>
                  <a:gd name="connsiteX18" fmla="*/ 760604 w 847134"/>
                  <a:gd name="connsiteY18" fmla="*/ 507241 h 854177"/>
                  <a:gd name="connsiteX19" fmla="*/ 668019 w 847134"/>
                  <a:gd name="connsiteY19" fmla="*/ 507241 h 854177"/>
                  <a:gd name="connsiteX20" fmla="*/ 658448 w 847134"/>
                  <a:gd name="connsiteY20" fmla="*/ 537079 h 854177"/>
                  <a:gd name="connsiteX21" fmla="*/ 731500 w 847134"/>
                  <a:gd name="connsiteY21" fmla="*/ 608845 h 854177"/>
                  <a:gd name="connsiteX22" fmla="*/ 731500 w 847134"/>
                  <a:gd name="connsiteY22" fmla="*/ 730146 h 854177"/>
                  <a:gd name="connsiteX23" fmla="*/ 608249 w 847134"/>
                  <a:gd name="connsiteY23" fmla="*/ 730146 h 854177"/>
                  <a:gd name="connsiteX24" fmla="*/ 544572 w 847134"/>
                  <a:gd name="connsiteY24" fmla="*/ 667350 h 854177"/>
                  <a:gd name="connsiteX25" fmla="*/ 501210 w 847134"/>
                  <a:gd name="connsiteY25" fmla="*/ 686072 h 854177"/>
                  <a:gd name="connsiteX26" fmla="*/ 501210 w 847134"/>
                  <a:gd name="connsiteY26" fmla="*/ 784556 h 854177"/>
                  <a:gd name="connsiteX27" fmla="*/ 501210 w 847134"/>
                  <a:gd name="connsiteY27" fmla="*/ 784946 h 854177"/>
                  <a:gd name="connsiteX28" fmla="*/ 414875 w 847134"/>
                  <a:gd name="connsiteY28" fmla="*/ 854177 h 854177"/>
                  <a:gd name="connsiteX29" fmla="*/ 345924 w 847134"/>
                  <a:gd name="connsiteY29" fmla="*/ 784946 h 854177"/>
                  <a:gd name="connsiteX30" fmla="*/ 345924 w 847134"/>
                  <a:gd name="connsiteY30" fmla="*/ 784556 h 854177"/>
                  <a:gd name="connsiteX31" fmla="*/ 345924 w 847134"/>
                  <a:gd name="connsiteY31" fmla="*/ 689387 h 854177"/>
                  <a:gd name="connsiteX32" fmla="*/ 299241 w 847134"/>
                  <a:gd name="connsiteY32" fmla="*/ 670471 h 854177"/>
                  <a:gd name="connsiteX33" fmla="*/ 238690 w 847134"/>
                  <a:gd name="connsiteY33" fmla="*/ 730146 h 854177"/>
                  <a:gd name="connsiteX34" fmla="*/ 115634 w 847134"/>
                  <a:gd name="connsiteY34" fmla="*/ 730146 h 854177"/>
                  <a:gd name="connsiteX35" fmla="*/ 115634 w 847134"/>
                  <a:gd name="connsiteY35" fmla="*/ 608845 h 854177"/>
                  <a:gd name="connsiteX36" fmla="*/ 178724 w 847134"/>
                  <a:gd name="connsiteY36" fmla="*/ 546829 h 854177"/>
                  <a:gd name="connsiteX37" fmla="*/ 163294 w 847134"/>
                  <a:gd name="connsiteY37" fmla="*/ 507241 h 854177"/>
                  <a:gd name="connsiteX38" fmla="*/ 69146 w 847134"/>
                  <a:gd name="connsiteY38" fmla="*/ 507241 h 854177"/>
                  <a:gd name="connsiteX39" fmla="*/ 0 w 847134"/>
                  <a:gd name="connsiteY39" fmla="*/ 436059 h 854177"/>
                  <a:gd name="connsiteX40" fmla="*/ 69146 w 847134"/>
                  <a:gd name="connsiteY40" fmla="*/ 346936 h 854177"/>
                  <a:gd name="connsiteX41" fmla="*/ 168567 w 847134"/>
                  <a:gd name="connsiteY41" fmla="*/ 346936 h 854177"/>
                  <a:gd name="connsiteX42" fmla="*/ 183608 w 847134"/>
                  <a:gd name="connsiteY42" fmla="*/ 312418 h 854177"/>
                  <a:gd name="connsiteX43" fmla="*/ 115634 w 847134"/>
                  <a:gd name="connsiteY43" fmla="*/ 245332 h 854177"/>
                  <a:gd name="connsiteX44" fmla="*/ 115634 w 847134"/>
                  <a:gd name="connsiteY44" fmla="*/ 124226 h 854177"/>
                  <a:gd name="connsiteX45" fmla="*/ 238690 w 847134"/>
                  <a:gd name="connsiteY45" fmla="*/ 124226 h 854177"/>
                  <a:gd name="connsiteX46" fmla="*/ 312719 w 847134"/>
                  <a:gd name="connsiteY46" fmla="*/ 196968 h 854177"/>
                  <a:gd name="connsiteX47" fmla="*/ 345924 w 847134"/>
                  <a:gd name="connsiteY47" fmla="*/ 186047 h 854177"/>
                  <a:gd name="connsiteX48" fmla="*/ 345924 w 847134"/>
                  <a:gd name="connsiteY48" fmla="*/ 177271 h 854177"/>
                  <a:gd name="connsiteX49" fmla="*/ 345924 w 847134"/>
                  <a:gd name="connsiteY49" fmla="*/ 88538 h 854177"/>
                  <a:gd name="connsiteX50" fmla="*/ 345924 w 847134"/>
                  <a:gd name="connsiteY50" fmla="*/ 87173 h 854177"/>
                  <a:gd name="connsiteX51" fmla="*/ 414875 w 847134"/>
                  <a:gd name="connsiteY51" fmla="*/ 0 h 8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7134" h="854177">
                    <a:moveTo>
                      <a:pt x="422287" y="294543"/>
                    </a:moveTo>
                    <a:cubicBezTo>
                      <a:pt x="351030" y="294543"/>
                      <a:pt x="293264" y="353885"/>
                      <a:pt x="293264" y="427088"/>
                    </a:cubicBezTo>
                    <a:cubicBezTo>
                      <a:pt x="293264" y="500291"/>
                      <a:pt x="351030" y="559633"/>
                      <a:pt x="422287" y="559633"/>
                    </a:cubicBezTo>
                    <a:cubicBezTo>
                      <a:pt x="493544" y="559633"/>
                      <a:pt x="551310" y="500291"/>
                      <a:pt x="551310" y="427088"/>
                    </a:cubicBezTo>
                    <a:cubicBezTo>
                      <a:pt x="551310" y="353885"/>
                      <a:pt x="493544" y="294543"/>
                      <a:pt x="422287" y="294543"/>
                    </a:cubicBezTo>
                    <a:close/>
                    <a:moveTo>
                      <a:pt x="414875" y="0"/>
                    </a:moveTo>
                    <a:cubicBezTo>
                      <a:pt x="466637" y="0"/>
                      <a:pt x="501210" y="34908"/>
                      <a:pt x="501210" y="87173"/>
                    </a:cubicBezTo>
                    <a:cubicBezTo>
                      <a:pt x="501210" y="87758"/>
                      <a:pt x="501210" y="88148"/>
                      <a:pt x="501210" y="88538"/>
                    </a:cubicBezTo>
                    <a:cubicBezTo>
                      <a:pt x="501210" y="88538"/>
                      <a:pt x="501210" y="88538"/>
                      <a:pt x="501210" y="177271"/>
                    </a:cubicBezTo>
                    <a:cubicBezTo>
                      <a:pt x="501210" y="177271"/>
                      <a:pt x="501210" y="177271"/>
                      <a:pt x="501210" y="188972"/>
                    </a:cubicBezTo>
                    <a:cubicBezTo>
                      <a:pt x="511562" y="191897"/>
                      <a:pt x="521719" y="195603"/>
                      <a:pt x="531485" y="199698"/>
                    </a:cubicBezTo>
                    <a:cubicBezTo>
                      <a:pt x="608249" y="124226"/>
                      <a:pt x="608249" y="124226"/>
                      <a:pt x="608249" y="124226"/>
                    </a:cubicBezTo>
                    <a:cubicBezTo>
                      <a:pt x="643603" y="89513"/>
                      <a:pt x="696341" y="89513"/>
                      <a:pt x="731500" y="124226"/>
                    </a:cubicBezTo>
                    <a:cubicBezTo>
                      <a:pt x="766659" y="158744"/>
                      <a:pt x="766659" y="210814"/>
                      <a:pt x="731500" y="245332"/>
                    </a:cubicBezTo>
                    <a:cubicBezTo>
                      <a:pt x="704155" y="272245"/>
                      <a:pt x="678371" y="297597"/>
                      <a:pt x="653955" y="321584"/>
                    </a:cubicBezTo>
                    <a:cubicBezTo>
                      <a:pt x="657667" y="329775"/>
                      <a:pt x="660792" y="338161"/>
                      <a:pt x="663526" y="346936"/>
                    </a:cubicBezTo>
                    <a:cubicBezTo>
                      <a:pt x="691068" y="346936"/>
                      <a:pt x="723101" y="346936"/>
                      <a:pt x="760604" y="346936"/>
                    </a:cubicBezTo>
                    <a:cubicBezTo>
                      <a:pt x="812561" y="346936"/>
                      <a:pt x="847134" y="382625"/>
                      <a:pt x="847134" y="436059"/>
                    </a:cubicBezTo>
                    <a:cubicBezTo>
                      <a:pt x="847134" y="471748"/>
                      <a:pt x="812561" y="507241"/>
                      <a:pt x="760604" y="507241"/>
                    </a:cubicBezTo>
                    <a:cubicBezTo>
                      <a:pt x="760604" y="507241"/>
                      <a:pt x="760604" y="507241"/>
                      <a:pt x="668019" y="507241"/>
                    </a:cubicBezTo>
                    <a:cubicBezTo>
                      <a:pt x="665480" y="517382"/>
                      <a:pt x="662159" y="527328"/>
                      <a:pt x="658448" y="537079"/>
                    </a:cubicBezTo>
                    <a:cubicBezTo>
                      <a:pt x="731500" y="608845"/>
                      <a:pt x="731500" y="608845"/>
                      <a:pt x="731500" y="608845"/>
                    </a:cubicBezTo>
                    <a:cubicBezTo>
                      <a:pt x="766659" y="643558"/>
                      <a:pt x="766659" y="695433"/>
                      <a:pt x="731500" y="730146"/>
                    </a:cubicBezTo>
                    <a:cubicBezTo>
                      <a:pt x="696341" y="764664"/>
                      <a:pt x="643603" y="764664"/>
                      <a:pt x="608249" y="730146"/>
                    </a:cubicBezTo>
                    <a:cubicBezTo>
                      <a:pt x="585982" y="708109"/>
                      <a:pt x="564886" y="687242"/>
                      <a:pt x="544572" y="667350"/>
                    </a:cubicBezTo>
                    <a:cubicBezTo>
                      <a:pt x="530899" y="674761"/>
                      <a:pt x="516445" y="681197"/>
                      <a:pt x="501210" y="686072"/>
                    </a:cubicBezTo>
                    <a:cubicBezTo>
                      <a:pt x="501210" y="712789"/>
                      <a:pt x="501210" y="745162"/>
                      <a:pt x="501210" y="784556"/>
                    </a:cubicBezTo>
                    <a:cubicBezTo>
                      <a:pt x="501210" y="784556"/>
                      <a:pt x="501210" y="784751"/>
                      <a:pt x="501210" y="784946"/>
                    </a:cubicBezTo>
                    <a:cubicBezTo>
                      <a:pt x="501210" y="819464"/>
                      <a:pt x="466637" y="854177"/>
                      <a:pt x="414875" y="854177"/>
                    </a:cubicBezTo>
                    <a:cubicBezTo>
                      <a:pt x="380497" y="854177"/>
                      <a:pt x="345924" y="819464"/>
                      <a:pt x="345924" y="784946"/>
                    </a:cubicBezTo>
                    <a:cubicBezTo>
                      <a:pt x="345924" y="784946"/>
                      <a:pt x="345924" y="784946"/>
                      <a:pt x="345924" y="784556"/>
                    </a:cubicBezTo>
                    <a:cubicBezTo>
                      <a:pt x="345924" y="782411"/>
                      <a:pt x="345924" y="769540"/>
                      <a:pt x="345924" y="689387"/>
                    </a:cubicBezTo>
                    <a:cubicBezTo>
                      <a:pt x="329712" y="684707"/>
                      <a:pt x="314086" y="678271"/>
                      <a:pt x="299241" y="670471"/>
                    </a:cubicBezTo>
                    <a:cubicBezTo>
                      <a:pt x="238690" y="730146"/>
                      <a:pt x="238690" y="730146"/>
                      <a:pt x="238690" y="730146"/>
                    </a:cubicBezTo>
                    <a:cubicBezTo>
                      <a:pt x="203531" y="764664"/>
                      <a:pt x="150793" y="764664"/>
                      <a:pt x="115634" y="730146"/>
                    </a:cubicBezTo>
                    <a:cubicBezTo>
                      <a:pt x="80279" y="695433"/>
                      <a:pt x="80279" y="643558"/>
                      <a:pt x="115634" y="608845"/>
                    </a:cubicBezTo>
                    <a:cubicBezTo>
                      <a:pt x="137510" y="587198"/>
                      <a:pt x="158606" y="566526"/>
                      <a:pt x="178724" y="546829"/>
                    </a:cubicBezTo>
                    <a:cubicBezTo>
                      <a:pt x="172474" y="534153"/>
                      <a:pt x="167395" y="520892"/>
                      <a:pt x="163294" y="507241"/>
                    </a:cubicBezTo>
                    <a:cubicBezTo>
                      <a:pt x="136143" y="507241"/>
                      <a:pt x="105086" y="507241"/>
                      <a:pt x="69146" y="507241"/>
                    </a:cubicBezTo>
                    <a:cubicBezTo>
                      <a:pt x="34573" y="507241"/>
                      <a:pt x="0" y="471748"/>
                      <a:pt x="0" y="436059"/>
                    </a:cubicBezTo>
                    <a:cubicBezTo>
                      <a:pt x="0" y="382625"/>
                      <a:pt x="34573" y="346936"/>
                      <a:pt x="69146" y="346936"/>
                    </a:cubicBezTo>
                    <a:cubicBezTo>
                      <a:pt x="69146" y="346936"/>
                      <a:pt x="69146" y="346936"/>
                      <a:pt x="168567" y="346936"/>
                    </a:cubicBezTo>
                    <a:cubicBezTo>
                      <a:pt x="172865" y="334845"/>
                      <a:pt x="177943" y="323339"/>
                      <a:pt x="183608" y="312418"/>
                    </a:cubicBezTo>
                    <a:cubicBezTo>
                      <a:pt x="115634" y="245332"/>
                      <a:pt x="115634" y="245332"/>
                      <a:pt x="115634" y="245332"/>
                    </a:cubicBezTo>
                    <a:cubicBezTo>
                      <a:pt x="80279" y="210814"/>
                      <a:pt x="80279" y="158744"/>
                      <a:pt x="115634" y="124226"/>
                    </a:cubicBezTo>
                    <a:cubicBezTo>
                      <a:pt x="150793" y="89513"/>
                      <a:pt x="203531" y="89513"/>
                      <a:pt x="238690" y="124226"/>
                    </a:cubicBezTo>
                    <a:cubicBezTo>
                      <a:pt x="264864" y="149774"/>
                      <a:pt x="289475" y="173956"/>
                      <a:pt x="312719" y="196968"/>
                    </a:cubicBezTo>
                    <a:cubicBezTo>
                      <a:pt x="323462" y="192678"/>
                      <a:pt x="334595" y="188972"/>
                      <a:pt x="345924" y="186047"/>
                    </a:cubicBezTo>
                    <a:cubicBezTo>
                      <a:pt x="345924" y="183122"/>
                      <a:pt x="345924" y="180196"/>
                      <a:pt x="345924" y="177271"/>
                    </a:cubicBezTo>
                    <a:cubicBezTo>
                      <a:pt x="345924" y="177271"/>
                      <a:pt x="345924" y="177271"/>
                      <a:pt x="345924" y="88538"/>
                    </a:cubicBezTo>
                    <a:cubicBezTo>
                      <a:pt x="345924" y="87173"/>
                      <a:pt x="345924" y="87173"/>
                      <a:pt x="345924" y="87173"/>
                    </a:cubicBezTo>
                    <a:cubicBezTo>
                      <a:pt x="345924" y="34908"/>
                      <a:pt x="380497" y="0"/>
                      <a:pt x="414875" y="0"/>
                    </a:cubicBezTo>
                    <a:close/>
                  </a:path>
                </a:pathLst>
              </a:custGeom>
              <a:solidFill>
                <a:srgbClr val="00BCEB"/>
              </a:solidFill>
              <a:ln>
                <a:noFill/>
              </a:ln>
            </p:spPr>
            <p:txBody>
              <a:bodyPr vert="horz" wrap="square" lIns="121888" tIns="60944" rIns="121888" bIns="60944" numCol="1" anchor="t" anchorCtr="0" compatLnSpc="1">
                <a:prstTxWarp prst="textNoShape">
                  <a:avLst/>
                </a:prstTxWarp>
                <a:noAutofit/>
              </a:bodyP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1" name="Freeform: Shape 1592">
                <a:extLst>
                  <a:ext uri="{FF2B5EF4-FFF2-40B4-BE49-F238E27FC236}">
                    <a16:creationId xmlns:a16="http://schemas.microsoft.com/office/drawing/2014/main" id="{3572EEC2-B6B3-45E6-90C8-8F4C4D908D90}"/>
                  </a:ext>
                </a:extLst>
              </p:cNvPr>
              <p:cNvSpPr>
                <a:spLocks/>
              </p:cNvSpPr>
              <p:nvPr/>
            </p:nvSpPr>
            <p:spPr bwMode="auto">
              <a:xfrm>
                <a:off x="3126268" y="4515125"/>
                <a:ext cx="422260" cy="425770"/>
              </a:xfrm>
              <a:custGeom>
                <a:avLst/>
                <a:gdLst>
                  <a:gd name="connsiteX0" fmla="*/ 422287 w 847134"/>
                  <a:gd name="connsiteY0" fmla="*/ 294543 h 854177"/>
                  <a:gd name="connsiteX1" fmla="*/ 293264 w 847134"/>
                  <a:gd name="connsiteY1" fmla="*/ 427088 h 854177"/>
                  <a:gd name="connsiteX2" fmla="*/ 422287 w 847134"/>
                  <a:gd name="connsiteY2" fmla="*/ 559633 h 854177"/>
                  <a:gd name="connsiteX3" fmla="*/ 551310 w 847134"/>
                  <a:gd name="connsiteY3" fmla="*/ 427088 h 854177"/>
                  <a:gd name="connsiteX4" fmla="*/ 422287 w 847134"/>
                  <a:gd name="connsiteY4" fmla="*/ 294543 h 854177"/>
                  <a:gd name="connsiteX5" fmla="*/ 414875 w 847134"/>
                  <a:gd name="connsiteY5" fmla="*/ 0 h 854177"/>
                  <a:gd name="connsiteX6" fmla="*/ 501210 w 847134"/>
                  <a:gd name="connsiteY6" fmla="*/ 87173 h 854177"/>
                  <a:gd name="connsiteX7" fmla="*/ 501210 w 847134"/>
                  <a:gd name="connsiteY7" fmla="*/ 88538 h 854177"/>
                  <a:gd name="connsiteX8" fmla="*/ 501210 w 847134"/>
                  <a:gd name="connsiteY8" fmla="*/ 177271 h 854177"/>
                  <a:gd name="connsiteX9" fmla="*/ 501210 w 847134"/>
                  <a:gd name="connsiteY9" fmla="*/ 188972 h 854177"/>
                  <a:gd name="connsiteX10" fmla="*/ 531485 w 847134"/>
                  <a:gd name="connsiteY10" fmla="*/ 199698 h 854177"/>
                  <a:gd name="connsiteX11" fmla="*/ 608249 w 847134"/>
                  <a:gd name="connsiteY11" fmla="*/ 124226 h 854177"/>
                  <a:gd name="connsiteX12" fmla="*/ 731500 w 847134"/>
                  <a:gd name="connsiteY12" fmla="*/ 124226 h 854177"/>
                  <a:gd name="connsiteX13" fmla="*/ 731500 w 847134"/>
                  <a:gd name="connsiteY13" fmla="*/ 245332 h 854177"/>
                  <a:gd name="connsiteX14" fmla="*/ 653955 w 847134"/>
                  <a:gd name="connsiteY14" fmla="*/ 321584 h 854177"/>
                  <a:gd name="connsiteX15" fmla="*/ 663526 w 847134"/>
                  <a:gd name="connsiteY15" fmla="*/ 346936 h 854177"/>
                  <a:gd name="connsiteX16" fmla="*/ 760604 w 847134"/>
                  <a:gd name="connsiteY16" fmla="*/ 346936 h 854177"/>
                  <a:gd name="connsiteX17" fmla="*/ 847134 w 847134"/>
                  <a:gd name="connsiteY17" fmla="*/ 436059 h 854177"/>
                  <a:gd name="connsiteX18" fmla="*/ 760604 w 847134"/>
                  <a:gd name="connsiteY18" fmla="*/ 507241 h 854177"/>
                  <a:gd name="connsiteX19" fmla="*/ 668019 w 847134"/>
                  <a:gd name="connsiteY19" fmla="*/ 507241 h 854177"/>
                  <a:gd name="connsiteX20" fmla="*/ 658448 w 847134"/>
                  <a:gd name="connsiteY20" fmla="*/ 537079 h 854177"/>
                  <a:gd name="connsiteX21" fmla="*/ 731500 w 847134"/>
                  <a:gd name="connsiteY21" fmla="*/ 608845 h 854177"/>
                  <a:gd name="connsiteX22" fmla="*/ 731500 w 847134"/>
                  <a:gd name="connsiteY22" fmla="*/ 730146 h 854177"/>
                  <a:gd name="connsiteX23" fmla="*/ 608249 w 847134"/>
                  <a:gd name="connsiteY23" fmla="*/ 730146 h 854177"/>
                  <a:gd name="connsiteX24" fmla="*/ 544572 w 847134"/>
                  <a:gd name="connsiteY24" fmla="*/ 667350 h 854177"/>
                  <a:gd name="connsiteX25" fmla="*/ 501210 w 847134"/>
                  <a:gd name="connsiteY25" fmla="*/ 686072 h 854177"/>
                  <a:gd name="connsiteX26" fmla="*/ 501210 w 847134"/>
                  <a:gd name="connsiteY26" fmla="*/ 784556 h 854177"/>
                  <a:gd name="connsiteX27" fmla="*/ 501210 w 847134"/>
                  <a:gd name="connsiteY27" fmla="*/ 784946 h 854177"/>
                  <a:gd name="connsiteX28" fmla="*/ 414875 w 847134"/>
                  <a:gd name="connsiteY28" fmla="*/ 854177 h 854177"/>
                  <a:gd name="connsiteX29" fmla="*/ 345924 w 847134"/>
                  <a:gd name="connsiteY29" fmla="*/ 784946 h 854177"/>
                  <a:gd name="connsiteX30" fmla="*/ 345924 w 847134"/>
                  <a:gd name="connsiteY30" fmla="*/ 784556 h 854177"/>
                  <a:gd name="connsiteX31" fmla="*/ 345924 w 847134"/>
                  <a:gd name="connsiteY31" fmla="*/ 689387 h 854177"/>
                  <a:gd name="connsiteX32" fmla="*/ 299241 w 847134"/>
                  <a:gd name="connsiteY32" fmla="*/ 670471 h 854177"/>
                  <a:gd name="connsiteX33" fmla="*/ 238690 w 847134"/>
                  <a:gd name="connsiteY33" fmla="*/ 730146 h 854177"/>
                  <a:gd name="connsiteX34" fmla="*/ 115634 w 847134"/>
                  <a:gd name="connsiteY34" fmla="*/ 730146 h 854177"/>
                  <a:gd name="connsiteX35" fmla="*/ 115634 w 847134"/>
                  <a:gd name="connsiteY35" fmla="*/ 608845 h 854177"/>
                  <a:gd name="connsiteX36" fmla="*/ 178724 w 847134"/>
                  <a:gd name="connsiteY36" fmla="*/ 546829 h 854177"/>
                  <a:gd name="connsiteX37" fmla="*/ 163294 w 847134"/>
                  <a:gd name="connsiteY37" fmla="*/ 507241 h 854177"/>
                  <a:gd name="connsiteX38" fmla="*/ 69146 w 847134"/>
                  <a:gd name="connsiteY38" fmla="*/ 507241 h 854177"/>
                  <a:gd name="connsiteX39" fmla="*/ 0 w 847134"/>
                  <a:gd name="connsiteY39" fmla="*/ 436059 h 854177"/>
                  <a:gd name="connsiteX40" fmla="*/ 69146 w 847134"/>
                  <a:gd name="connsiteY40" fmla="*/ 346936 h 854177"/>
                  <a:gd name="connsiteX41" fmla="*/ 168567 w 847134"/>
                  <a:gd name="connsiteY41" fmla="*/ 346936 h 854177"/>
                  <a:gd name="connsiteX42" fmla="*/ 183608 w 847134"/>
                  <a:gd name="connsiteY42" fmla="*/ 312418 h 854177"/>
                  <a:gd name="connsiteX43" fmla="*/ 115634 w 847134"/>
                  <a:gd name="connsiteY43" fmla="*/ 245332 h 854177"/>
                  <a:gd name="connsiteX44" fmla="*/ 115634 w 847134"/>
                  <a:gd name="connsiteY44" fmla="*/ 124226 h 854177"/>
                  <a:gd name="connsiteX45" fmla="*/ 238690 w 847134"/>
                  <a:gd name="connsiteY45" fmla="*/ 124226 h 854177"/>
                  <a:gd name="connsiteX46" fmla="*/ 312719 w 847134"/>
                  <a:gd name="connsiteY46" fmla="*/ 196968 h 854177"/>
                  <a:gd name="connsiteX47" fmla="*/ 345924 w 847134"/>
                  <a:gd name="connsiteY47" fmla="*/ 186047 h 854177"/>
                  <a:gd name="connsiteX48" fmla="*/ 345924 w 847134"/>
                  <a:gd name="connsiteY48" fmla="*/ 177271 h 854177"/>
                  <a:gd name="connsiteX49" fmla="*/ 345924 w 847134"/>
                  <a:gd name="connsiteY49" fmla="*/ 88538 h 854177"/>
                  <a:gd name="connsiteX50" fmla="*/ 345924 w 847134"/>
                  <a:gd name="connsiteY50" fmla="*/ 87173 h 854177"/>
                  <a:gd name="connsiteX51" fmla="*/ 414875 w 847134"/>
                  <a:gd name="connsiteY51" fmla="*/ 0 h 8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7134" h="854177">
                    <a:moveTo>
                      <a:pt x="422287" y="294543"/>
                    </a:moveTo>
                    <a:cubicBezTo>
                      <a:pt x="351030" y="294543"/>
                      <a:pt x="293264" y="353885"/>
                      <a:pt x="293264" y="427088"/>
                    </a:cubicBezTo>
                    <a:cubicBezTo>
                      <a:pt x="293264" y="500291"/>
                      <a:pt x="351030" y="559633"/>
                      <a:pt x="422287" y="559633"/>
                    </a:cubicBezTo>
                    <a:cubicBezTo>
                      <a:pt x="493544" y="559633"/>
                      <a:pt x="551310" y="500291"/>
                      <a:pt x="551310" y="427088"/>
                    </a:cubicBezTo>
                    <a:cubicBezTo>
                      <a:pt x="551310" y="353885"/>
                      <a:pt x="493544" y="294543"/>
                      <a:pt x="422287" y="294543"/>
                    </a:cubicBezTo>
                    <a:close/>
                    <a:moveTo>
                      <a:pt x="414875" y="0"/>
                    </a:moveTo>
                    <a:cubicBezTo>
                      <a:pt x="466637" y="0"/>
                      <a:pt x="501210" y="34908"/>
                      <a:pt x="501210" y="87173"/>
                    </a:cubicBezTo>
                    <a:cubicBezTo>
                      <a:pt x="501210" y="87758"/>
                      <a:pt x="501210" y="88148"/>
                      <a:pt x="501210" y="88538"/>
                    </a:cubicBezTo>
                    <a:cubicBezTo>
                      <a:pt x="501210" y="88538"/>
                      <a:pt x="501210" y="88538"/>
                      <a:pt x="501210" y="177271"/>
                    </a:cubicBezTo>
                    <a:cubicBezTo>
                      <a:pt x="501210" y="177271"/>
                      <a:pt x="501210" y="177271"/>
                      <a:pt x="501210" y="188972"/>
                    </a:cubicBezTo>
                    <a:cubicBezTo>
                      <a:pt x="511562" y="191897"/>
                      <a:pt x="521719" y="195603"/>
                      <a:pt x="531485" y="199698"/>
                    </a:cubicBezTo>
                    <a:cubicBezTo>
                      <a:pt x="608249" y="124226"/>
                      <a:pt x="608249" y="124226"/>
                      <a:pt x="608249" y="124226"/>
                    </a:cubicBezTo>
                    <a:cubicBezTo>
                      <a:pt x="643603" y="89513"/>
                      <a:pt x="696341" y="89513"/>
                      <a:pt x="731500" y="124226"/>
                    </a:cubicBezTo>
                    <a:cubicBezTo>
                      <a:pt x="766659" y="158744"/>
                      <a:pt x="766659" y="210814"/>
                      <a:pt x="731500" y="245332"/>
                    </a:cubicBezTo>
                    <a:cubicBezTo>
                      <a:pt x="704155" y="272245"/>
                      <a:pt x="678371" y="297597"/>
                      <a:pt x="653955" y="321584"/>
                    </a:cubicBezTo>
                    <a:cubicBezTo>
                      <a:pt x="657667" y="329775"/>
                      <a:pt x="660792" y="338161"/>
                      <a:pt x="663526" y="346936"/>
                    </a:cubicBezTo>
                    <a:cubicBezTo>
                      <a:pt x="691068" y="346936"/>
                      <a:pt x="723101" y="346936"/>
                      <a:pt x="760604" y="346936"/>
                    </a:cubicBezTo>
                    <a:cubicBezTo>
                      <a:pt x="812561" y="346936"/>
                      <a:pt x="847134" y="382625"/>
                      <a:pt x="847134" y="436059"/>
                    </a:cubicBezTo>
                    <a:cubicBezTo>
                      <a:pt x="847134" y="471748"/>
                      <a:pt x="812561" y="507241"/>
                      <a:pt x="760604" y="507241"/>
                    </a:cubicBezTo>
                    <a:cubicBezTo>
                      <a:pt x="760604" y="507241"/>
                      <a:pt x="760604" y="507241"/>
                      <a:pt x="668019" y="507241"/>
                    </a:cubicBezTo>
                    <a:cubicBezTo>
                      <a:pt x="665480" y="517382"/>
                      <a:pt x="662159" y="527328"/>
                      <a:pt x="658448" y="537079"/>
                    </a:cubicBezTo>
                    <a:cubicBezTo>
                      <a:pt x="731500" y="608845"/>
                      <a:pt x="731500" y="608845"/>
                      <a:pt x="731500" y="608845"/>
                    </a:cubicBezTo>
                    <a:cubicBezTo>
                      <a:pt x="766659" y="643558"/>
                      <a:pt x="766659" y="695433"/>
                      <a:pt x="731500" y="730146"/>
                    </a:cubicBezTo>
                    <a:cubicBezTo>
                      <a:pt x="696341" y="764664"/>
                      <a:pt x="643603" y="764664"/>
                      <a:pt x="608249" y="730146"/>
                    </a:cubicBezTo>
                    <a:cubicBezTo>
                      <a:pt x="585982" y="708109"/>
                      <a:pt x="564886" y="687242"/>
                      <a:pt x="544572" y="667350"/>
                    </a:cubicBezTo>
                    <a:cubicBezTo>
                      <a:pt x="530899" y="674761"/>
                      <a:pt x="516445" y="681197"/>
                      <a:pt x="501210" y="686072"/>
                    </a:cubicBezTo>
                    <a:cubicBezTo>
                      <a:pt x="501210" y="712789"/>
                      <a:pt x="501210" y="745162"/>
                      <a:pt x="501210" y="784556"/>
                    </a:cubicBezTo>
                    <a:cubicBezTo>
                      <a:pt x="501210" y="784556"/>
                      <a:pt x="501210" y="784751"/>
                      <a:pt x="501210" y="784946"/>
                    </a:cubicBezTo>
                    <a:cubicBezTo>
                      <a:pt x="501210" y="819464"/>
                      <a:pt x="466637" y="854177"/>
                      <a:pt x="414875" y="854177"/>
                    </a:cubicBezTo>
                    <a:cubicBezTo>
                      <a:pt x="380497" y="854177"/>
                      <a:pt x="345924" y="819464"/>
                      <a:pt x="345924" y="784946"/>
                    </a:cubicBezTo>
                    <a:cubicBezTo>
                      <a:pt x="345924" y="784946"/>
                      <a:pt x="345924" y="784946"/>
                      <a:pt x="345924" y="784556"/>
                    </a:cubicBezTo>
                    <a:cubicBezTo>
                      <a:pt x="345924" y="782411"/>
                      <a:pt x="345924" y="769540"/>
                      <a:pt x="345924" y="689387"/>
                    </a:cubicBezTo>
                    <a:cubicBezTo>
                      <a:pt x="329712" y="684707"/>
                      <a:pt x="314086" y="678271"/>
                      <a:pt x="299241" y="670471"/>
                    </a:cubicBezTo>
                    <a:cubicBezTo>
                      <a:pt x="238690" y="730146"/>
                      <a:pt x="238690" y="730146"/>
                      <a:pt x="238690" y="730146"/>
                    </a:cubicBezTo>
                    <a:cubicBezTo>
                      <a:pt x="203531" y="764664"/>
                      <a:pt x="150793" y="764664"/>
                      <a:pt x="115634" y="730146"/>
                    </a:cubicBezTo>
                    <a:cubicBezTo>
                      <a:pt x="80279" y="695433"/>
                      <a:pt x="80279" y="643558"/>
                      <a:pt x="115634" y="608845"/>
                    </a:cubicBezTo>
                    <a:cubicBezTo>
                      <a:pt x="137510" y="587198"/>
                      <a:pt x="158606" y="566526"/>
                      <a:pt x="178724" y="546829"/>
                    </a:cubicBezTo>
                    <a:cubicBezTo>
                      <a:pt x="172474" y="534153"/>
                      <a:pt x="167395" y="520892"/>
                      <a:pt x="163294" y="507241"/>
                    </a:cubicBezTo>
                    <a:cubicBezTo>
                      <a:pt x="136143" y="507241"/>
                      <a:pt x="105086" y="507241"/>
                      <a:pt x="69146" y="507241"/>
                    </a:cubicBezTo>
                    <a:cubicBezTo>
                      <a:pt x="34573" y="507241"/>
                      <a:pt x="0" y="471748"/>
                      <a:pt x="0" y="436059"/>
                    </a:cubicBezTo>
                    <a:cubicBezTo>
                      <a:pt x="0" y="382625"/>
                      <a:pt x="34573" y="346936"/>
                      <a:pt x="69146" y="346936"/>
                    </a:cubicBezTo>
                    <a:cubicBezTo>
                      <a:pt x="69146" y="346936"/>
                      <a:pt x="69146" y="346936"/>
                      <a:pt x="168567" y="346936"/>
                    </a:cubicBezTo>
                    <a:cubicBezTo>
                      <a:pt x="172865" y="334845"/>
                      <a:pt x="177943" y="323339"/>
                      <a:pt x="183608" y="312418"/>
                    </a:cubicBezTo>
                    <a:cubicBezTo>
                      <a:pt x="115634" y="245332"/>
                      <a:pt x="115634" y="245332"/>
                      <a:pt x="115634" y="245332"/>
                    </a:cubicBezTo>
                    <a:cubicBezTo>
                      <a:pt x="80279" y="210814"/>
                      <a:pt x="80279" y="158744"/>
                      <a:pt x="115634" y="124226"/>
                    </a:cubicBezTo>
                    <a:cubicBezTo>
                      <a:pt x="150793" y="89513"/>
                      <a:pt x="203531" y="89513"/>
                      <a:pt x="238690" y="124226"/>
                    </a:cubicBezTo>
                    <a:cubicBezTo>
                      <a:pt x="264864" y="149774"/>
                      <a:pt x="289475" y="173956"/>
                      <a:pt x="312719" y="196968"/>
                    </a:cubicBezTo>
                    <a:cubicBezTo>
                      <a:pt x="323462" y="192678"/>
                      <a:pt x="334595" y="188972"/>
                      <a:pt x="345924" y="186047"/>
                    </a:cubicBezTo>
                    <a:cubicBezTo>
                      <a:pt x="345924" y="183122"/>
                      <a:pt x="345924" y="180196"/>
                      <a:pt x="345924" y="177271"/>
                    </a:cubicBezTo>
                    <a:cubicBezTo>
                      <a:pt x="345924" y="177271"/>
                      <a:pt x="345924" y="177271"/>
                      <a:pt x="345924" y="88538"/>
                    </a:cubicBezTo>
                    <a:cubicBezTo>
                      <a:pt x="345924" y="87173"/>
                      <a:pt x="345924" y="87173"/>
                      <a:pt x="345924" y="87173"/>
                    </a:cubicBezTo>
                    <a:cubicBezTo>
                      <a:pt x="345924" y="34908"/>
                      <a:pt x="380497" y="0"/>
                      <a:pt x="414875" y="0"/>
                    </a:cubicBezTo>
                    <a:close/>
                  </a:path>
                </a:pathLst>
              </a:custGeom>
              <a:solidFill>
                <a:srgbClr val="00BCEB"/>
              </a:solidFill>
              <a:ln>
                <a:noFill/>
              </a:ln>
            </p:spPr>
            <p:txBody>
              <a:bodyPr vert="horz" wrap="square" lIns="121888" tIns="60944" rIns="121888" bIns="60944" numCol="1" anchor="t" anchorCtr="0" compatLnSpc="1">
                <a:prstTxWarp prst="textNoShape">
                  <a:avLst/>
                </a:prstTxWarp>
                <a:noAutofit/>
              </a:bodyP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2" name="Freeform: Shape 25">
                <a:extLst>
                  <a:ext uri="{FF2B5EF4-FFF2-40B4-BE49-F238E27FC236}">
                    <a16:creationId xmlns:a16="http://schemas.microsoft.com/office/drawing/2014/main" id="{DDCA221D-A4BD-4E43-B544-FA8848AD47D2}"/>
                  </a:ext>
                </a:extLst>
              </p:cNvPr>
              <p:cNvSpPr/>
              <p:nvPr/>
            </p:nvSpPr>
            <p:spPr>
              <a:xfrm>
                <a:off x="2479620" y="4061122"/>
                <a:ext cx="1379681" cy="680404"/>
              </a:xfrm>
              <a:custGeom>
                <a:avLst/>
                <a:gdLst>
                  <a:gd name="connsiteX0" fmla="*/ 3964071 w 4301286"/>
                  <a:gd name="connsiteY0" fmla="*/ 1219131 h 2116489"/>
                  <a:gd name="connsiteX1" fmla="*/ 3992766 w 4301286"/>
                  <a:gd name="connsiteY1" fmla="*/ 1058245 h 2116489"/>
                  <a:gd name="connsiteX2" fmla="*/ 3573040 w 4301286"/>
                  <a:gd name="connsiteY2" fmla="*/ 607778 h 2116489"/>
                  <a:gd name="connsiteX3" fmla="*/ 3598148 w 4301286"/>
                  <a:gd name="connsiteY3" fmla="*/ 457618 h 2116489"/>
                  <a:gd name="connsiteX4" fmla="*/ 3160487 w 4301286"/>
                  <a:gd name="connsiteY4" fmla="*/ 3576 h 2116489"/>
                  <a:gd name="connsiteX5" fmla="*/ 3160487 w 4301286"/>
                  <a:gd name="connsiteY5" fmla="*/ 0 h 2116489"/>
                  <a:gd name="connsiteX6" fmla="*/ 2618794 w 4301286"/>
                  <a:gd name="connsiteY6" fmla="*/ 0 h 2116489"/>
                  <a:gd name="connsiteX7" fmla="*/ 2618794 w 4301286"/>
                  <a:gd name="connsiteY7" fmla="*/ 3576 h 2116489"/>
                  <a:gd name="connsiteX8" fmla="*/ 2611620 w 4301286"/>
                  <a:gd name="connsiteY8" fmla="*/ 0 h 2116489"/>
                  <a:gd name="connsiteX9" fmla="*/ 2152437 w 4301286"/>
                  <a:gd name="connsiteY9" fmla="*/ 457618 h 2116489"/>
                  <a:gd name="connsiteX10" fmla="*/ 2177546 w 4301286"/>
                  <a:gd name="connsiteY10" fmla="*/ 604202 h 2116489"/>
                  <a:gd name="connsiteX11" fmla="*/ 1409842 w 4301286"/>
                  <a:gd name="connsiteY11" fmla="*/ 604202 h 2116489"/>
                  <a:gd name="connsiteX12" fmla="*/ 950659 w 4301286"/>
                  <a:gd name="connsiteY12" fmla="*/ 1058245 h 2116489"/>
                  <a:gd name="connsiteX13" fmla="*/ 975768 w 4301286"/>
                  <a:gd name="connsiteY13" fmla="*/ 1201252 h 2116489"/>
                  <a:gd name="connsiteX14" fmla="*/ 459183 w 4301286"/>
                  <a:gd name="connsiteY14" fmla="*/ 1201252 h 2116489"/>
                  <a:gd name="connsiteX15" fmla="*/ 0 w 4301286"/>
                  <a:gd name="connsiteY15" fmla="*/ 1658871 h 2116489"/>
                  <a:gd name="connsiteX16" fmla="*/ 459183 w 4301286"/>
                  <a:gd name="connsiteY16" fmla="*/ 2116489 h 2116489"/>
                  <a:gd name="connsiteX17" fmla="*/ 3842104 w 4301286"/>
                  <a:gd name="connsiteY17" fmla="*/ 2116489 h 2116489"/>
                  <a:gd name="connsiteX18" fmla="*/ 4301287 w 4301286"/>
                  <a:gd name="connsiteY18" fmla="*/ 1658871 h 2116489"/>
                  <a:gd name="connsiteX19" fmla="*/ 3964071 w 4301286"/>
                  <a:gd name="connsiteY19" fmla="*/ 1219131 h 2116489"/>
                  <a:gd name="connsiteX20" fmla="*/ 3964071 w 4301286"/>
                  <a:gd name="connsiteY20" fmla="*/ 1219131 h 21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1286" h="2116489">
                    <a:moveTo>
                      <a:pt x="3964071" y="1219131"/>
                    </a:moveTo>
                    <a:cubicBezTo>
                      <a:pt x="3982006" y="1169082"/>
                      <a:pt x="3992766" y="1115445"/>
                      <a:pt x="3992766" y="1058245"/>
                    </a:cubicBezTo>
                    <a:cubicBezTo>
                      <a:pt x="3992766" y="822278"/>
                      <a:pt x="3809811" y="629221"/>
                      <a:pt x="3573040" y="607778"/>
                    </a:cubicBezTo>
                    <a:cubicBezTo>
                      <a:pt x="3590974" y="561304"/>
                      <a:pt x="3598148" y="511244"/>
                      <a:pt x="3598148" y="457618"/>
                    </a:cubicBezTo>
                    <a:cubicBezTo>
                      <a:pt x="3598148" y="214501"/>
                      <a:pt x="3404432" y="14303"/>
                      <a:pt x="3160487" y="3576"/>
                    </a:cubicBezTo>
                    <a:cubicBezTo>
                      <a:pt x="3160487" y="0"/>
                      <a:pt x="3160487" y="0"/>
                      <a:pt x="3160487" y="0"/>
                    </a:cubicBezTo>
                    <a:cubicBezTo>
                      <a:pt x="2618794" y="0"/>
                      <a:pt x="2618794" y="0"/>
                      <a:pt x="2618794" y="0"/>
                    </a:cubicBezTo>
                    <a:cubicBezTo>
                      <a:pt x="2618794" y="3576"/>
                      <a:pt x="2618794" y="3576"/>
                      <a:pt x="2618794" y="3576"/>
                    </a:cubicBezTo>
                    <a:cubicBezTo>
                      <a:pt x="2615207" y="3576"/>
                      <a:pt x="2615207" y="0"/>
                      <a:pt x="2611620" y="0"/>
                    </a:cubicBezTo>
                    <a:cubicBezTo>
                      <a:pt x="2356914" y="0"/>
                      <a:pt x="2152437" y="207360"/>
                      <a:pt x="2152437" y="457618"/>
                    </a:cubicBezTo>
                    <a:cubicBezTo>
                      <a:pt x="2152437" y="511244"/>
                      <a:pt x="2163198" y="557728"/>
                      <a:pt x="2177546" y="604202"/>
                    </a:cubicBezTo>
                    <a:cubicBezTo>
                      <a:pt x="1409842" y="604202"/>
                      <a:pt x="1409842" y="604202"/>
                      <a:pt x="1409842" y="604202"/>
                    </a:cubicBezTo>
                    <a:cubicBezTo>
                      <a:pt x="1155137" y="604202"/>
                      <a:pt x="950659" y="807987"/>
                      <a:pt x="950659" y="1058245"/>
                    </a:cubicBezTo>
                    <a:cubicBezTo>
                      <a:pt x="950659" y="1108294"/>
                      <a:pt x="957833" y="1158344"/>
                      <a:pt x="975768" y="1201252"/>
                    </a:cubicBezTo>
                    <a:cubicBezTo>
                      <a:pt x="459183" y="1201252"/>
                      <a:pt x="459183" y="1201252"/>
                      <a:pt x="459183" y="1201252"/>
                    </a:cubicBezTo>
                    <a:cubicBezTo>
                      <a:pt x="204477" y="1201252"/>
                      <a:pt x="0" y="1408613"/>
                      <a:pt x="0" y="1658871"/>
                    </a:cubicBezTo>
                    <a:cubicBezTo>
                      <a:pt x="0" y="1912705"/>
                      <a:pt x="204477" y="2116489"/>
                      <a:pt x="459183" y="2116489"/>
                    </a:cubicBezTo>
                    <a:cubicBezTo>
                      <a:pt x="3842104" y="2116489"/>
                      <a:pt x="3842104" y="2116489"/>
                      <a:pt x="3842104" y="2116489"/>
                    </a:cubicBezTo>
                    <a:cubicBezTo>
                      <a:pt x="4096810" y="2116489"/>
                      <a:pt x="4301287" y="1912705"/>
                      <a:pt x="4301287" y="1658871"/>
                    </a:cubicBezTo>
                    <a:cubicBezTo>
                      <a:pt x="4301298" y="1447935"/>
                      <a:pt x="4157799" y="1272756"/>
                      <a:pt x="3964071" y="1219131"/>
                    </a:cubicBezTo>
                    <a:lnTo>
                      <a:pt x="3964071" y="1219131"/>
                    </a:lnTo>
                    <a:close/>
                  </a:path>
                </a:pathLst>
              </a:custGeom>
              <a:solidFill>
                <a:srgbClr val="FFFFFF"/>
              </a:solidFill>
              <a:ln w="1116" cap="flat">
                <a:noFill/>
                <a:prstDash val="solid"/>
                <a:miter/>
              </a:ln>
            </p:spPr>
            <p:txBody>
              <a:bodyPr rtlCol="0" anchor="ct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33" name="Freeform: Shape 26">
                <a:extLst>
                  <a:ext uri="{FF2B5EF4-FFF2-40B4-BE49-F238E27FC236}">
                    <a16:creationId xmlns:a16="http://schemas.microsoft.com/office/drawing/2014/main" id="{28D08968-A30C-4657-99D1-8284F32A7823}"/>
                  </a:ext>
                </a:extLst>
              </p:cNvPr>
              <p:cNvSpPr/>
              <p:nvPr/>
            </p:nvSpPr>
            <p:spPr>
              <a:xfrm>
                <a:off x="2532656" y="4303791"/>
                <a:ext cx="1278222" cy="372798"/>
              </a:xfrm>
              <a:custGeom>
                <a:avLst/>
                <a:gdLst>
                  <a:gd name="connsiteX0" fmla="*/ 1456450 w 3984978"/>
                  <a:gd name="connsiteY0" fmla="*/ 503254 h 1159639"/>
                  <a:gd name="connsiteX1" fmla="*/ 1202035 w 3984978"/>
                  <a:gd name="connsiteY1" fmla="*/ 253421 h 1159639"/>
                  <a:gd name="connsiteX2" fmla="*/ 1456450 w 3984978"/>
                  <a:gd name="connsiteY2" fmla="*/ 11 h 1159639"/>
                  <a:gd name="connsiteX3" fmla="*/ 1639193 w 3984978"/>
                  <a:gd name="connsiteY3" fmla="*/ 74968 h 1159639"/>
                  <a:gd name="connsiteX4" fmla="*/ 1635606 w 3984978"/>
                  <a:gd name="connsiteY4" fmla="*/ 149925 h 1159639"/>
                  <a:gd name="connsiteX5" fmla="*/ 1553196 w 3984978"/>
                  <a:gd name="connsiteY5" fmla="*/ 146349 h 1159639"/>
                  <a:gd name="connsiteX6" fmla="*/ 1456450 w 3984978"/>
                  <a:gd name="connsiteY6" fmla="*/ 103518 h 1159639"/>
                  <a:gd name="connsiteX7" fmla="*/ 1313118 w 3984978"/>
                  <a:gd name="connsiteY7" fmla="*/ 253421 h 1159639"/>
                  <a:gd name="connsiteX8" fmla="*/ 1456450 w 3984978"/>
                  <a:gd name="connsiteY8" fmla="*/ 403323 h 1159639"/>
                  <a:gd name="connsiteX9" fmla="*/ 1553196 w 3984978"/>
                  <a:gd name="connsiteY9" fmla="*/ 360492 h 1159639"/>
                  <a:gd name="connsiteX10" fmla="*/ 1635606 w 3984978"/>
                  <a:gd name="connsiteY10" fmla="*/ 356928 h 1159639"/>
                  <a:gd name="connsiteX11" fmla="*/ 1639193 w 3984978"/>
                  <a:gd name="connsiteY11" fmla="*/ 428308 h 1159639"/>
                  <a:gd name="connsiteX12" fmla="*/ 1456450 w 3984978"/>
                  <a:gd name="connsiteY12" fmla="*/ 503254 h 1159639"/>
                  <a:gd name="connsiteX13" fmla="*/ 1456450 w 3984978"/>
                  <a:gd name="connsiteY13" fmla="*/ 503254 h 1159639"/>
                  <a:gd name="connsiteX14" fmla="*/ 746875 w 3984978"/>
                  <a:gd name="connsiteY14" fmla="*/ 1159629 h 1159639"/>
                  <a:gd name="connsiteX15" fmla="*/ 764876 w 3984978"/>
                  <a:gd name="connsiteY15" fmla="*/ 1156064 h 1159639"/>
                  <a:gd name="connsiteX16" fmla="*/ 797282 w 3984978"/>
                  <a:gd name="connsiteY16" fmla="*/ 1109669 h 1159639"/>
                  <a:gd name="connsiteX17" fmla="*/ 797282 w 3984978"/>
                  <a:gd name="connsiteY17" fmla="*/ 709933 h 1159639"/>
                  <a:gd name="connsiteX18" fmla="*/ 746864 w 3984978"/>
                  <a:gd name="connsiteY18" fmla="*/ 659962 h 1159639"/>
                  <a:gd name="connsiteX19" fmla="*/ 696445 w 3984978"/>
                  <a:gd name="connsiteY19" fmla="*/ 709933 h 1159639"/>
                  <a:gd name="connsiteX20" fmla="*/ 696445 w 3984978"/>
                  <a:gd name="connsiteY20" fmla="*/ 959766 h 1159639"/>
                  <a:gd name="connsiteX21" fmla="*/ 480392 w 3984978"/>
                  <a:gd name="connsiteY21" fmla="*/ 681383 h 1159639"/>
                  <a:gd name="connsiteX22" fmla="*/ 426375 w 3984978"/>
                  <a:gd name="connsiteY22" fmla="*/ 663537 h 1159639"/>
                  <a:gd name="connsiteX23" fmla="*/ 390361 w 3984978"/>
                  <a:gd name="connsiteY23" fmla="*/ 709933 h 1159639"/>
                  <a:gd name="connsiteX24" fmla="*/ 390361 w 3984978"/>
                  <a:gd name="connsiteY24" fmla="*/ 1109669 h 1159639"/>
                  <a:gd name="connsiteX25" fmla="*/ 444377 w 3984978"/>
                  <a:gd name="connsiteY25" fmla="*/ 1159640 h 1159639"/>
                  <a:gd name="connsiteX26" fmla="*/ 491186 w 3984978"/>
                  <a:gd name="connsiteY26" fmla="*/ 1109669 h 1159639"/>
                  <a:gd name="connsiteX27" fmla="*/ 491186 w 3984978"/>
                  <a:gd name="connsiteY27" fmla="*/ 856259 h 1159639"/>
                  <a:gd name="connsiteX28" fmla="*/ 707240 w 3984978"/>
                  <a:gd name="connsiteY28" fmla="*/ 1141783 h 1159639"/>
                  <a:gd name="connsiteX29" fmla="*/ 746875 w 3984978"/>
                  <a:gd name="connsiteY29" fmla="*/ 1159629 h 1159639"/>
                  <a:gd name="connsiteX30" fmla="*/ 746875 w 3984978"/>
                  <a:gd name="connsiteY30" fmla="*/ 1159629 h 1159639"/>
                  <a:gd name="connsiteX31" fmla="*/ 3201150 w 3984978"/>
                  <a:gd name="connsiteY31" fmla="*/ 503254 h 1159639"/>
                  <a:gd name="connsiteX32" fmla="*/ 3456560 w 3984978"/>
                  <a:gd name="connsiteY32" fmla="*/ 253421 h 1159639"/>
                  <a:gd name="connsiteX33" fmla="*/ 3201150 w 3984978"/>
                  <a:gd name="connsiteY33" fmla="*/ 11 h 1159639"/>
                  <a:gd name="connsiteX34" fmla="*/ 2949730 w 3984978"/>
                  <a:gd name="connsiteY34" fmla="*/ 253421 h 1159639"/>
                  <a:gd name="connsiteX35" fmla="*/ 3201150 w 3984978"/>
                  <a:gd name="connsiteY35" fmla="*/ 503254 h 1159639"/>
                  <a:gd name="connsiteX36" fmla="*/ 3201150 w 3984978"/>
                  <a:gd name="connsiteY36" fmla="*/ 503254 h 1159639"/>
                  <a:gd name="connsiteX37" fmla="*/ 3201150 w 3984978"/>
                  <a:gd name="connsiteY37" fmla="*/ 103507 h 1159639"/>
                  <a:gd name="connsiteX38" fmla="*/ 3340828 w 3984978"/>
                  <a:gd name="connsiteY38" fmla="*/ 253409 h 1159639"/>
                  <a:gd name="connsiteX39" fmla="*/ 3201150 w 3984978"/>
                  <a:gd name="connsiteY39" fmla="*/ 403312 h 1159639"/>
                  <a:gd name="connsiteX40" fmla="*/ 3057483 w 3984978"/>
                  <a:gd name="connsiteY40" fmla="*/ 253409 h 1159639"/>
                  <a:gd name="connsiteX41" fmla="*/ 3201150 w 3984978"/>
                  <a:gd name="connsiteY41" fmla="*/ 103507 h 1159639"/>
                  <a:gd name="connsiteX42" fmla="*/ 3201150 w 3984978"/>
                  <a:gd name="connsiteY42" fmla="*/ 103507 h 1159639"/>
                  <a:gd name="connsiteX43" fmla="*/ 1542927 w 3984978"/>
                  <a:gd name="connsiteY43" fmla="*/ 959755 h 1159639"/>
                  <a:gd name="connsiteX44" fmla="*/ 1596720 w 3984978"/>
                  <a:gd name="connsiteY44" fmla="*/ 909784 h 1159639"/>
                  <a:gd name="connsiteX45" fmla="*/ 1542927 w 3984978"/>
                  <a:gd name="connsiteY45" fmla="*/ 856248 h 1159639"/>
                  <a:gd name="connsiteX46" fmla="*/ 1399484 w 3984978"/>
                  <a:gd name="connsiteY46" fmla="*/ 856248 h 1159639"/>
                  <a:gd name="connsiteX47" fmla="*/ 1399484 w 3984978"/>
                  <a:gd name="connsiteY47" fmla="*/ 756306 h 1159639"/>
                  <a:gd name="connsiteX48" fmla="*/ 1542927 w 3984978"/>
                  <a:gd name="connsiteY48" fmla="*/ 756306 h 1159639"/>
                  <a:gd name="connsiteX49" fmla="*/ 1596720 w 3984978"/>
                  <a:gd name="connsiteY49" fmla="*/ 709910 h 1159639"/>
                  <a:gd name="connsiteX50" fmla="*/ 1542927 w 3984978"/>
                  <a:gd name="connsiteY50" fmla="*/ 656375 h 1159639"/>
                  <a:gd name="connsiteX51" fmla="*/ 1345691 w 3984978"/>
                  <a:gd name="connsiteY51" fmla="*/ 656375 h 1159639"/>
                  <a:gd name="connsiteX52" fmla="*/ 1291898 w 3984978"/>
                  <a:gd name="connsiteY52" fmla="*/ 709910 h 1159639"/>
                  <a:gd name="connsiteX53" fmla="*/ 1295485 w 3984978"/>
                  <a:gd name="connsiteY53" fmla="*/ 709910 h 1159639"/>
                  <a:gd name="connsiteX54" fmla="*/ 1291898 w 3984978"/>
                  <a:gd name="connsiteY54" fmla="*/ 713475 h 1159639"/>
                  <a:gd name="connsiteX55" fmla="*/ 1291898 w 3984978"/>
                  <a:gd name="connsiteY55" fmla="*/ 1109646 h 1159639"/>
                  <a:gd name="connsiteX56" fmla="*/ 1291898 w 3984978"/>
                  <a:gd name="connsiteY56" fmla="*/ 1109646 h 1159639"/>
                  <a:gd name="connsiteX57" fmla="*/ 1291898 w 3984978"/>
                  <a:gd name="connsiteY57" fmla="*/ 1109646 h 1159639"/>
                  <a:gd name="connsiteX58" fmla="*/ 1345691 w 3984978"/>
                  <a:gd name="connsiteY58" fmla="*/ 1159617 h 1159639"/>
                  <a:gd name="connsiteX59" fmla="*/ 1345691 w 3984978"/>
                  <a:gd name="connsiteY59" fmla="*/ 1159617 h 1159639"/>
                  <a:gd name="connsiteX60" fmla="*/ 1542927 w 3984978"/>
                  <a:gd name="connsiteY60" fmla="*/ 1159617 h 1159639"/>
                  <a:gd name="connsiteX61" fmla="*/ 1596720 w 3984978"/>
                  <a:gd name="connsiteY61" fmla="*/ 1109646 h 1159639"/>
                  <a:gd name="connsiteX62" fmla="*/ 1542927 w 3984978"/>
                  <a:gd name="connsiteY62" fmla="*/ 1056111 h 1159639"/>
                  <a:gd name="connsiteX63" fmla="*/ 1542927 w 3984978"/>
                  <a:gd name="connsiteY63" fmla="*/ 1056111 h 1159639"/>
                  <a:gd name="connsiteX64" fmla="*/ 1399484 w 3984978"/>
                  <a:gd name="connsiteY64" fmla="*/ 1056111 h 1159639"/>
                  <a:gd name="connsiteX65" fmla="*/ 1399484 w 3984978"/>
                  <a:gd name="connsiteY65" fmla="*/ 959744 h 1159639"/>
                  <a:gd name="connsiteX66" fmla="*/ 1542927 w 3984978"/>
                  <a:gd name="connsiteY66" fmla="*/ 959755 h 1159639"/>
                  <a:gd name="connsiteX67" fmla="*/ 1542927 w 3984978"/>
                  <a:gd name="connsiteY67" fmla="*/ 959755 h 1159639"/>
                  <a:gd name="connsiteX68" fmla="*/ 1542927 w 3984978"/>
                  <a:gd name="connsiteY68" fmla="*/ 959755 h 1159639"/>
                  <a:gd name="connsiteX69" fmla="*/ 3443530 w 3984978"/>
                  <a:gd name="connsiteY69" fmla="*/ 656386 h 1159639"/>
                  <a:gd name="connsiteX70" fmla="*/ 3389503 w 3984978"/>
                  <a:gd name="connsiteY70" fmla="*/ 709922 h 1159639"/>
                  <a:gd name="connsiteX71" fmla="*/ 3389503 w 3984978"/>
                  <a:gd name="connsiteY71" fmla="*/ 863389 h 1159639"/>
                  <a:gd name="connsiteX72" fmla="*/ 3241824 w 3984978"/>
                  <a:gd name="connsiteY72" fmla="*/ 863389 h 1159639"/>
                  <a:gd name="connsiteX73" fmla="*/ 3241824 w 3984978"/>
                  <a:gd name="connsiteY73" fmla="*/ 709922 h 1159639"/>
                  <a:gd name="connsiteX74" fmla="*/ 3191395 w 3984978"/>
                  <a:gd name="connsiteY74" fmla="*/ 656386 h 1159639"/>
                  <a:gd name="connsiteX75" fmla="*/ 3137368 w 3984978"/>
                  <a:gd name="connsiteY75" fmla="*/ 709922 h 1159639"/>
                  <a:gd name="connsiteX76" fmla="*/ 3137368 w 3984978"/>
                  <a:gd name="connsiteY76" fmla="*/ 1109657 h 1159639"/>
                  <a:gd name="connsiteX77" fmla="*/ 3191395 w 3984978"/>
                  <a:gd name="connsiteY77" fmla="*/ 1159629 h 1159639"/>
                  <a:gd name="connsiteX78" fmla="*/ 3241824 w 3984978"/>
                  <a:gd name="connsiteY78" fmla="*/ 1109657 h 1159639"/>
                  <a:gd name="connsiteX79" fmla="*/ 3241824 w 3984978"/>
                  <a:gd name="connsiteY79" fmla="*/ 966895 h 1159639"/>
                  <a:gd name="connsiteX80" fmla="*/ 3389503 w 3984978"/>
                  <a:gd name="connsiteY80" fmla="*/ 966895 h 1159639"/>
                  <a:gd name="connsiteX81" fmla="*/ 3389503 w 3984978"/>
                  <a:gd name="connsiteY81" fmla="*/ 1109657 h 1159639"/>
                  <a:gd name="connsiteX82" fmla="*/ 3443530 w 3984978"/>
                  <a:gd name="connsiteY82" fmla="*/ 1159629 h 1159639"/>
                  <a:gd name="connsiteX83" fmla="*/ 3493960 w 3984978"/>
                  <a:gd name="connsiteY83" fmla="*/ 1109657 h 1159639"/>
                  <a:gd name="connsiteX84" fmla="*/ 3493960 w 3984978"/>
                  <a:gd name="connsiteY84" fmla="*/ 709922 h 1159639"/>
                  <a:gd name="connsiteX85" fmla="*/ 3443530 w 3984978"/>
                  <a:gd name="connsiteY85" fmla="*/ 656386 h 1159639"/>
                  <a:gd name="connsiteX86" fmla="*/ 3443530 w 3984978"/>
                  <a:gd name="connsiteY86" fmla="*/ 656386 h 1159639"/>
                  <a:gd name="connsiteX87" fmla="*/ 2624995 w 3984978"/>
                  <a:gd name="connsiteY87" fmla="*/ 1056122 h 1159639"/>
                  <a:gd name="connsiteX88" fmla="*/ 2553391 w 3984978"/>
                  <a:gd name="connsiteY88" fmla="*/ 1056122 h 1159639"/>
                  <a:gd name="connsiteX89" fmla="*/ 2553391 w 3984978"/>
                  <a:gd name="connsiteY89" fmla="*/ 759882 h 1159639"/>
                  <a:gd name="connsiteX90" fmla="*/ 2624995 w 3984978"/>
                  <a:gd name="connsiteY90" fmla="*/ 759882 h 1159639"/>
                  <a:gd name="connsiteX91" fmla="*/ 2678699 w 3984978"/>
                  <a:gd name="connsiteY91" fmla="*/ 706346 h 1159639"/>
                  <a:gd name="connsiteX92" fmla="*/ 2624995 w 3984978"/>
                  <a:gd name="connsiteY92" fmla="*/ 656375 h 1159639"/>
                  <a:gd name="connsiteX93" fmla="*/ 2377967 w 3984978"/>
                  <a:gd name="connsiteY93" fmla="*/ 656375 h 1159639"/>
                  <a:gd name="connsiteX94" fmla="*/ 2324263 w 3984978"/>
                  <a:gd name="connsiteY94" fmla="*/ 706346 h 1159639"/>
                  <a:gd name="connsiteX95" fmla="*/ 2377967 w 3984978"/>
                  <a:gd name="connsiteY95" fmla="*/ 759882 h 1159639"/>
                  <a:gd name="connsiteX96" fmla="*/ 2449571 w 3984978"/>
                  <a:gd name="connsiteY96" fmla="*/ 759882 h 1159639"/>
                  <a:gd name="connsiteX97" fmla="*/ 2449571 w 3984978"/>
                  <a:gd name="connsiteY97" fmla="*/ 1056122 h 1159639"/>
                  <a:gd name="connsiteX98" fmla="*/ 2377967 w 3984978"/>
                  <a:gd name="connsiteY98" fmla="*/ 1056122 h 1159639"/>
                  <a:gd name="connsiteX99" fmla="*/ 2324263 w 3984978"/>
                  <a:gd name="connsiteY99" fmla="*/ 1109657 h 1159639"/>
                  <a:gd name="connsiteX100" fmla="*/ 2377967 w 3984978"/>
                  <a:gd name="connsiteY100" fmla="*/ 1159629 h 1159639"/>
                  <a:gd name="connsiteX101" fmla="*/ 2624995 w 3984978"/>
                  <a:gd name="connsiteY101" fmla="*/ 1159629 h 1159639"/>
                  <a:gd name="connsiteX102" fmla="*/ 2678699 w 3984978"/>
                  <a:gd name="connsiteY102" fmla="*/ 1109657 h 1159639"/>
                  <a:gd name="connsiteX103" fmla="*/ 2624995 w 3984978"/>
                  <a:gd name="connsiteY103" fmla="*/ 1056122 h 1159639"/>
                  <a:gd name="connsiteX104" fmla="*/ 2624995 w 3984978"/>
                  <a:gd name="connsiteY104" fmla="*/ 1056122 h 1159639"/>
                  <a:gd name="connsiteX105" fmla="*/ 300710 w 3984978"/>
                  <a:gd name="connsiteY105" fmla="*/ 1056122 h 1159639"/>
                  <a:gd name="connsiteX106" fmla="*/ 225530 w 3984978"/>
                  <a:gd name="connsiteY106" fmla="*/ 1056122 h 1159639"/>
                  <a:gd name="connsiteX107" fmla="*/ 225530 w 3984978"/>
                  <a:gd name="connsiteY107" fmla="*/ 759882 h 1159639"/>
                  <a:gd name="connsiteX108" fmla="*/ 300710 w 3984978"/>
                  <a:gd name="connsiteY108" fmla="*/ 759882 h 1159639"/>
                  <a:gd name="connsiteX109" fmla="*/ 350826 w 3984978"/>
                  <a:gd name="connsiteY109" fmla="*/ 706346 h 1159639"/>
                  <a:gd name="connsiteX110" fmla="*/ 300710 w 3984978"/>
                  <a:gd name="connsiteY110" fmla="*/ 656375 h 1159639"/>
                  <a:gd name="connsiteX111" fmla="*/ 50116 w 3984978"/>
                  <a:gd name="connsiteY111" fmla="*/ 656375 h 1159639"/>
                  <a:gd name="connsiteX112" fmla="*/ 0 w 3984978"/>
                  <a:gd name="connsiteY112" fmla="*/ 706346 h 1159639"/>
                  <a:gd name="connsiteX113" fmla="*/ 50116 w 3984978"/>
                  <a:gd name="connsiteY113" fmla="*/ 759882 h 1159639"/>
                  <a:gd name="connsiteX114" fmla="*/ 125297 w 3984978"/>
                  <a:gd name="connsiteY114" fmla="*/ 759882 h 1159639"/>
                  <a:gd name="connsiteX115" fmla="*/ 125297 w 3984978"/>
                  <a:gd name="connsiteY115" fmla="*/ 1056122 h 1159639"/>
                  <a:gd name="connsiteX116" fmla="*/ 50116 w 3984978"/>
                  <a:gd name="connsiteY116" fmla="*/ 1056122 h 1159639"/>
                  <a:gd name="connsiteX117" fmla="*/ 0 w 3984978"/>
                  <a:gd name="connsiteY117" fmla="*/ 1109657 h 1159639"/>
                  <a:gd name="connsiteX118" fmla="*/ 50116 w 3984978"/>
                  <a:gd name="connsiteY118" fmla="*/ 1159629 h 1159639"/>
                  <a:gd name="connsiteX119" fmla="*/ 300710 w 3984978"/>
                  <a:gd name="connsiteY119" fmla="*/ 1159629 h 1159639"/>
                  <a:gd name="connsiteX120" fmla="*/ 350826 w 3984978"/>
                  <a:gd name="connsiteY120" fmla="*/ 1109657 h 1159639"/>
                  <a:gd name="connsiteX121" fmla="*/ 300710 w 3984978"/>
                  <a:gd name="connsiteY121" fmla="*/ 1056122 h 1159639"/>
                  <a:gd name="connsiteX122" fmla="*/ 300710 w 3984978"/>
                  <a:gd name="connsiteY122" fmla="*/ 1056122 h 1159639"/>
                  <a:gd name="connsiteX123" fmla="*/ 2008770 w 3984978"/>
                  <a:gd name="connsiteY123" fmla="*/ 403323 h 1159639"/>
                  <a:gd name="connsiteX124" fmla="*/ 1937020 w 3984978"/>
                  <a:gd name="connsiteY124" fmla="*/ 403323 h 1159639"/>
                  <a:gd name="connsiteX125" fmla="*/ 1937020 w 3984978"/>
                  <a:gd name="connsiteY125" fmla="*/ 103518 h 1159639"/>
                  <a:gd name="connsiteX126" fmla="*/ 2008770 w 3984978"/>
                  <a:gd name="connsiteY126" fmla="*/ 103518 h 1159639"/>
                  <a:gd name="connsiteX127" fmla="*/ 2062585 w 3984978"/>
                  <a:gd name="connsiteY127" fmla="*/ 53547 h 1159639"/>
                  <a:gd name="connsiteX128" fmla="*/ 2008770 w 3984978"/>
                  <a:gd name="connsiteY128" fmla="*/ 11 h 1159639"/>
                  <a:gd name="connsiteX129" fmla="*/ 1761238 w 3984978"/>
                  <a:gd name="connsiteY129" fmla="*/ 11 h 1159639"/>
                  <a:gd name="connsiteX130" fmla="*/ 1707423 w 3984978"/>
                  <a:gd name="connsiteY130" fmla="*/ 53547 h 1159639"/>
                  <a:gd name="connsiteX131" fmla="*/ 1761238 w 3984978"/>
                  <a:gd name="connsiteY131" fmla="*/ 103518 h 1159639"/>
                  <a:gd name="connsiteX132" fmla="*/ 1832988 w 3984978"/>
                  <a:gd name="connsiteY132" fmla="*/ 103518 h 1159639"/>
                  <a:gd name="connsiteX133" fmla="*/ 1832988 w 3984978"/>
                  <a:gd name="connsiteY133" fmla="*/ 403323 h 1159639"/>
                  <a:gd name="connsiteX134" fmla="*/ 1761238 w 3984978"/>
                  <a:gd name="connsiteY134" fmla="*/ 403323 h 1159639"/>
                  <a:gd name="connsiteX135" fmla="*/ 1707423 w 3984978"/>
                  <a:gd name="connsiteY135" fmla="*/ 453294 h 1159639"/>
                  <a:gd name="connsiteX136" fmla="*/ 1761238 w 3984978"/>
                  <a:gd name="connsiteY136" fmla="*/ 503265 h 1159639"/>
                  <a:gd name="connsiteX137" fmla="*/ 2008770 w 3984978"/>
                  <a:gd name="connsiteY137" fmla="*/ 503265 h 1159639"/>
                  <a:gd name="connsiteX138" fmla="*/ 2062585 w 3984978"/>
                  <a:gd name="connsiteY138" fmla="*/ 453294 h 1159639"/>
                  <a:gd name="connsiteX139" fmla="*/ 2008770 w 3984978"/>
                  <a:gd name="connsiteY139" fmla="*/ 403323 h 1159639"/>
                  <a:gd name="connsiteX140" fmla="*/ 2008770 w 3984978"/>
                  <a:gd name="connsiteY140" fmla="*/ 403323 h 1159639"/>
                  <a:gd name="connsiteX141" fmla="*/ 3931230 w 3984978"/>
                  <a:gd name="connsiteY141" fmla="*/ 656386 h 1159639"/>
                  <a:gd name="connsiteX142" fmla="*/ 3580069 w 3984978"/>
                  <a:gd name="connsiteY142" fmla="*/ 656386 h 1159639"/>
                  <a:gd name="connsiteX143" fmla="*/ 3529907 w 3984978"/>
                  <a:gd name="connsiteY143" fmla="*/ 702781 h 1159639"/>
                  <a:gd name="connsiteX144" fmla="*/ 3580069 w 3984978"/>
                  <a:gd name="connsiteY144" fmla="*/ 756317 h 1159639"/>
                  <a:gd name="connsiteX145" fmla="*/ 3701901 w 3984978"/>
                  <a:gd name="connsiteY145" fmla="*/ 756317 h 1159639"/>
                  <a:gd name="connsiteX146" fmla="*/ 3701901 w 3984978"/>
                  <a:gd name="connsiteY146" fmla="*/ 1109657 h 1159639"/>
                  <a:gd name="connsiteX147" fmla="*/ 3755649 w 3984978"/>
                  <a:gd name="connsiteY147" fmla="*/ 1159629 h 1159639"/>
                  <a:gd name="connsiteX148" fmla="*/ 3805811 w 3984978"/>
                  <a:gd name="connsiteY148" fmla="*/ 1109657 h 1159639"/>
                  <a:gd name="connsiteX149" fmla="*/ 3805811 w 3984978"/>
                  <a:gd name="connsiteY149" fmla="*/ 756317 h 1159639"/>
                  <a:gd name="connsiteX150" fmla="*/ 3931230 w 3984978"/>
                  <a:gd name="connsiteY150" fmla="*/ 756317 h 1159639"/>
                  <a:gd name="connsiteX151" fmla="*/ 3984978 w 3984978"/>
                  <a:gd name="connsiteY151" fmla="*/ 702781 h 1159639"/>
                  <a:gd name="connsiteX152" fmla="*/ 3931230 w 3984978"/>
                  <a:gd name="connsiteY152" fmla="*/ 656386 h 1159639"/>
                  <a:gd name="connsiteX153" fmla="*/ 3931230 w 3984978"/>
                  <a:gd name="connsiteY153" fmla="*/ 656386 h 1159639"/>
                  <a:gd name="connsiteX154" fmla="*/ 1883071 w 3984978"/>
                  <a:gd name="connsiteY154" fmla="*/ 959755 h 1159639"/>
                  <a:gd name="connsiteX155" fmla="*/ 1883071 w 3984978"/>
                  <a:gd name="connsiteY155" fmla="*/ 959755 h 1159639"/>
                  <a:gd name="connsiteX156" fmla="*/ 1972755 w 3984978"/>
                  <a:gd name="connsiteY156" fmla="*/ 1077532 h 1159639"/>
                  <a:gd name="connsiteX157" fmla="*/ 1961995 w 3984978"/>
                  <a:gd name="connsiteY157" fmla="*/ 1148913 h 1159639"/>
                  <a:gd name="connsiteX158" fmla="*/ 1933299 w 3984978"/>
                  <a:gd name="connsiteY158" fmla="*/ 1159617 h 1159639"/>
                  <a:gd name="connsiteX159" fmla="*/ 1886669 w 3984978"/>
                  <a:gd name="connsiteY159" fmla="*/ 1138196 h 1159639"/>
                  <a:gd name="connsiteX160" fmla="*/ 1757528 w 3984978"/>
                  <a:gd name="connsiteY160" fmla="*/ 970449 h 1159639"/>
                  <a:gd name="connsiteX161" fmla="*/ 1743181 w 3984978"/>
                  <a:gd name="connsiteY161" fmla="*/ 970449 h 1159639"/>
                  <a:gd name="connsiteX162" fmla="*/ 1743181 w 3984978"/>
                  <a:gd name="connsiteY162" fmla="*/ 1109646 h 1159639"/>
                  <a:gd name="connsiteX163" fmla="*/ 1685779 w 3984978"/>
                  <a:gd name="connsiteY163" fmla="*/ 1159617 h 1159639"/>
                  <a:gd name="connsiteX164" fmla="*/ 1635551 w 3984978"/>
                  <a:gd name="connsiteY164" fmla="*/ 1109646 h 1159639"/>
                  <a:gd name="connsiteX165" fmla="*/ 1635551 w 3984978"/>
                  <a:gd name="connsiteY165" fmla="*/ 706335 h 1159639"/>
                  <a:gd name="connsiteX166" fmla="*/ 1685779 w 3984978"/>
                  <a:gd name="connsiteY166" fmla="*/ 656364 h 1159639"/>
                  <a:gd name="connsiteX167" fmla="*/ 1832865 w 3984978"/>
                  <a:gd name="connsiteY167" fmla="*/ 656364 h 1159639"/>
                  <a:gd name="connsiteX168" fmla="*/ 1987125 w 3984978"/>
                  <a:gd name="connsiteY168" fmla="*/ 813406 h 1159639"/>
                  <a:gd name="connsiteX169" fmla="*/ 1883071 w 3984978"/>
                  <a:gd name="connsiteY169" fmla="*/ 959755 h 1159639"/>
                  <a:gd name="connsiteX170" fmla="*/ 1883071 w 3984978"/>
                  <a:gd name="connsiteY170" fmla="*/ 959755 h 1159639"/>
                  <a:gd name="connsiteX171" fmla="*/ 1879484 w 3984978"/>
                  <a:gd name="connsiteY171" fmla="*/ 813428 h 1159639"/>
                  <a:gd name="connsiteX172" fmla="*/ 1832854 w 3984978"/>
                  <a:gd name="connsiteY172" fmla="*/ 756317 h 1159639"/>
                  <a:gd name="connsiteX173" fmla="*/ 1743169 w 3984978"/>
                  <a:gd name="connsiteY173" fmla="*/ 756317 h 1159639"/>
                  <a:gd name="connsiteX174" fmla="*/ 1743169 w 3984978"/>
                  <a:gd name="connsiteY174" fmla="*/ 866964 h 1159639"/>
                  <a:gd name="connsiteX175" fmla="*/ 1832854 w 3984978"/>
                  <a:gd name="connsiteY175" fmla="*/ 866964 h 1159639"/>
                  <a:gd name="connsiteX176" fmla="*/ 1879484 w 3984978"/>
                  <a:gd name="connsiteY176" fmla="*/ 813428 h 1159639"/>
                  <a:gd name="connsiteX177" fmla="*/ 1879484 w 3984978"/>
                  <a:gd name="connsiteY177" fmla="*/ 813428 h 1159639"/>
                  <a:gd name="connsiteX178" fmla="*/ 2886462 w 3984978"/>
                  <a:gd name="connsiteY178" fmla="*/ 1159629 h 1159639"/>
                  <a:gd name="connsiteX179" fmla="*/ 3112203 w 3984978"/>
                  <a:gd name="connsiteY179" fmla="*/ 909795 h 1159639"/>
                  <a:gd name="connsiteX180" fmla="*/ 3062042 w 3984978"/>
                  <a:gd name="connsiteY180" fmla="*/ 856259 h 1159639"/>
                  <a:gd name="connsiteX181" fmla="*/ 2940209 w 3984978"/>
                  <a:gd name="connsiteY181" fmla="*/ 856259 h 1159639"/>
                  <a:gd name="connsiteX182" fmla="*/ 2890048 w 3984978"/>
                  <a:gd name="connsiteY182" fmla="*/ 909795 h 1159639"/>
                  <a:gd name="connsiteX183" fmla="*/ 2940209 w 3984978"/>
                  <a:gd name="connsiteY183" fmla="*/ 956190 h 1159639"/>
                  <a:gd name="connsiteX184" fmla="*/ 3004707 w 3984978"/>
                  <a:gd name="connsiteY184" fmla="*/ 956190 h 1159639"/>
                  <a:gd name="connsiteX185" fmla="*/ 2886462 w 3984978"/>
                  <a:gd name="connsiteY185" fmla="*/ 1059697 h 1159639"/>
                  <a:gd name="connsiteX186" fmla="*/ 2761053 w 3984978"/>
                  <a:gd name="connsiteY186" fmla="*/ 909795 h 1159639"/>
                  <a:gd name="connsiteX187" fmla="*/ 2886462 w 3984978"/>
                  <a:gd name="connsiteY187" fmla="*/ 756328 h 1159639"/>
                  <a:gd name="connsiteX188" fmla="*/ 2961709 w 3984978"/>
                  <a:gd name="connsiteY188" fmla="*/ 784878 h 1159639"/>
                  <a:gd name="connsiteX189" fmla="*/ 3029793 w 3984978"/>
                  <a:gd name="connsiteY189" fmla="*/ 781314 h 1159639"/>
                  <a:gd name="connsiteX190" fmla="*/ 3022631 w 3984978"/>
                  <a:gd name="connsiteY190" fmla="*/ 706357 h 1159639"/>
                  <a:gd name="connsiteX191" fmla="*/ 2886472 w 3984978"/>
                  <a:gd name="connsiteY191" fmla="*/ 656386 h 1159639"/>
                  <a:gd name="connsiteX192" fmla="*/ 2660731 w 3984978"/>
                  <a:gd name="connsiteY192" fmla="*/ 909795 h 1159639"/>
                  <a:gd name="connsiteX193" fmla="*/ 2886462 w 3984978"/>
                  <a:gd name="connsiteY193" fmla="*/ 1159629 h 1159639"/>
                  <a:gd name="connsiteX194" fmla="*/ 2886462 w 3984978"/>
                  <a:gd name="connsiteY194" fmla="*/ 1159629 h 1159639"/>
                  <a:gd name="connsiteX195" fmla="*/ 2159298 w 3984978"/>
                  <a:gd name="connsiteY195" fmla="*/ 1159629 h 1159639"/>
                  <a:gd name="connsiteX196" fmla="*/ 2227450 w 3984978"/>
                  <a:gd name="connsiteY196" fmla="*/ 1145348 h 1159639"/>
                  <a:gd name="connsiteX197" fmla="*/ 2309949 w 3984978"/>
                  <a:gd name="connsiteY197" fmla="*/ 1048970 h 1159639"/>
                  <a:gd name="connsiteX198" fmla="*/ 2309949 w 3984978"/>
                  <a:gd name="connsiteY198" fmla="*/ 1045406 h 1159639"/>
                  <a:gd name="connsiteX199" fmla="*/ 2180831 w 3984978"/>
                  <a:gd name="connsiteY199" fmla="*/ 849074 h 1159639"/>
                  <a:gd name="connsiteX200" fmla="*/ 2119853 w 3984978"/>
                  <a:gd name="connsiteY200" fmla="*/ 781247 h 1159639"/>
                  <a:gd name="connsiteX201" fmla="*/ 2144962 w 3984978"/>
                  <a:gd name="connsiteY201" fmla="*/ 759826 h 1159639"/>
                  <a:gd name="connsiteX202" fmla="*/ 2234624 w 3984978"/>
                  <a:gd name="connsiteY202" fmla="*/ 774106 h 1159639"/>
                  <a:gd name="connsiteX203" fmla="*/ 2299188 w 3984978"/>
                  <a:gd name="connsiteY203" fmla="*/ 745545 h 1159639"/>
                  <a:gd name="connsiteX204" fmla="*/ 2274080 w 3984978"/>
                  <a:gd name="connsiteY204" fmla="*/ 681293 h 1159639"/>
                  <a:gd name="connsiteX205" fmla="*/ 2105505 w 3984978"/>
                  <a:gd name="connsiteY205" fmla="*/ 670588 h 1159639"/>
                  <a:gd name="connsiteX206" fmla="*/ 2030180 w 3984978"/>
                  <a:gd name="connsiteY206" fmla="*/ 756261 h 1159639"/>
                  <a:gd name="connsiteX207" fmla="*/ 2030180 w 3984978"/>
                  <a:gd name="connsiteY207" fmla="*/ 759837 h 1159639"/>
                  <a:gd name="connsiteX208" fmla="*/ 2148537 w 3984978"/>
                  <a:gd name="connsiteY208" fmla="*/ 938323 h 1159639"/>
                  <a:gd name="connsiteX209" fmla="*/ 2220276 w 3984978"/>
                  <a:gd name="connsiteY209" fmla="*/ 1020420 h 1159639"/>
                  <a:gd name="connsiteX210" fmla="*/ 2187994 w 3984978"/>
                  <a:gd name="connsiteY210" fmla="*/ 1052546 h 1159639"/>
                  <a:gd name="connsiteX211" fmla="*/ 2076810 w 3984978"/>
                  <a:gd name="connsiteY211" fmla="*/ 1038265 h 1159639"/>
                  <a:gd name="connsiteX212" fmla="*/ 2015832 w 3984978"/>
                  <a:gd name="connsiteY212" fmla="*/ 1063251 h 1159639"/>
                  <a:gd name="connsiteX213" fmla="*/ 2040940 w 3984978"/>
                  <a:gd name="connsiteY213" fmla="*/ 1131078 h 1159639"/>
                  <a:gd name="connsiteX214" fmla="*/ 2159298 w 3984978"/>
                  <a:gd name="connsiteY214" fmla="*/ 1159629 h 1159639"/>
                  <a:gd name="connsiteX215" fmla="*/ 2159298 w 3984978"/>
                  <a:gd name="connsiteY215" fmla="*/ 1159629 h 1159639"/>
                  <a:gd name="connsiteX216" fmla="*/ 2263252 w 3984978"/>
                  <a:gd name="connsiteY216" fmla="*/ 503254 h 1159639"/>
                  <a:gd name="connsiteX217" fmla="*/ 2338432 w 3984978"/>
                  <a:gd name="connsiteY217" fmla="*/ 492549 h 1159639"/>
                  <a:gd name="connsiteX218" fmla="*/ 2427938 w 3984978"/>
                  <a:gd name="connsiteY218" fmla="*/ 396183 h 1159639"/>
                  <a:gd name="connsiteX219" fmla="*/ 2427938 w 3984978"/>
                  <a:gd name="connsiteY219" fmla="*/ 392618 h 1159639"/>
                  <a:gd name="connsiteX220" fmla="*/ 2284740 w 3984978"/>
                  <a:gd name="connsiteY220" fmla="*/ 196320 h 1159639"/>
                  <a:gd name="connsiteX221" fmla="*/ 2220298 w 3984978"/>
                  <a:gd name="connsiteY221" fmla="*/ 135644 h 1159639"/>
                  <a:gd name="connsiteX222" fmla="*/ 2245362 w 3984978"/>
                  <a:gd name="connsiteY222" fmla="*/ 110658 h 1159639"/>
                  <a:gd name="connsiteX223" fmla="*/ 2345606 w 3984978"/>
                  <a:gd name="connsiteY223" fmla="*/ 124939 h 1159639"/>
                  <a:gd name="connsiteX224" fmla="*/ 2413624 w 3984978"/>
                  <a:gd name="connsiteY224" fmla="*/ 99954 h 1159639"/>
                  <a:gd name="connsiteX225" fmla="*/ 2388560 w 3984978"/>
                  <a:gd name="connsiteY225" fmla="*/ 35713 h 1159639"/>
                  <a:gd name="connsiteX226" fmla="*/ 2202397 w 3984978"/>
                  <a:gd name="connsiteY226" fmla="*/ 21432 h 1159639"/>
                  <a:gd name="connsiteX227" fmla="*/ 2120054 w 3984978"/>
                  <a:gd name="connsiteY227" fmla="*/ 103518 h 1159639"/>
                  <a:gd name="connsiteX228" fmla="*/ 2120054 w 3984978"/>
                  <a:gd name="connsiteY228" fmla="*/ 110658 h 1159639"/>
                  <a:gd name="connsiteX229" fmla="*/ 2252514 w 3984978"/>
                  <a:gd name="connsiteY229" fmla="*/ 289111 h 1159639"/>
                  <a:gd name="connsiteX230" fmla="*/ 2327694 w 3984978"/>
                  <a:gd name="connsiteY230" fmla="*/ 371197 h 1159639"/>
                  <a:gd name="connsiteX231" fmla="*/ 2295478 w 3984978"/>
                  <a:gd name="connsiteY231" fmla="*/ 399747 h 1159639"/>
                  <a:gd name="connsiteX232" fmla="*/ 2173758 w 3984978"/>
                  <a:gd name="connsiteY232" fmla="*/ 385466 h 1159639"/>
                  <a:gd name="connsiteX233" fmla="*/ 2105740 w 3984978"/>
                  <a:gd name="connsiteY233" fmla="*/ 410452 h 1159639"/>
                  <a:gd name="connsiteX234" fmla="*/ 2134380 w 3984978"/>
                  <a:gd name="connsiteY234" fmla="*/ 474693 h 1159639"/>
                  <a:gd name="connsiteX235" fmla="*/ 2263252 w 3984978"/>
                  <a:gd name="connsiteY235" fmla="*/ 503254 h 1159639"/>
                  <a:gd name="connsiteX236" fmla="*/ 2263252 w 3984978"/>
                  <a:gd name="connsiteY236" fmla="*/ 503254 h 1159639"/>
                  <a:gd name="connsiteX237" fmla="*/ 1216572 w 3984978"/>
                  <a:gd name="connsiteY237" fmla="*/ 656386 h 1159639"/>
                  <a:gd name="connsiteX238" fmla="*/ 872607 w 3984978"/>
                  <a:gd name="connsiteY238" fmla="*/ 656386 h 1159639"/>
                  <a:gd name="connsiteX239" fmla="*/ 822446 w 3984978"/>
                  <a:gd name="connsiteY239" fmla="*/ 706357 h 1159639"/>
                  <a:gd name="connsiteX240" fmla="*/ 872607 w 3984978"/>
                  <a:gd name="connsiteY240" fmla="*/ 756328 h 1159639"/>
                  <a:gd name="connsiteX241" fmla="*/ 994429 w 3984978"/>
                  <a:gd name="connsiteY241" fmla="*/ 756328 h 1159639"/>
                  <a:gd name="connsiteX242" fmla="*/ 994429 w 3984978"/>
                  <a:gd name="connsiteY242" fmla="*/ 1106104 h 1159639"/>
                  <a:gd name="connsiteX243" fmla="*/ 1044590 w 3984978"/>
                  <a:gd name="connsiteY243" fmla="*/ 1159640 h 1159639"/>
                  <a:gd name="connsiteX244" fmla="*/ 1094751 w 3984978"/>
                  <a:gd name="connsiteY244" fmla="*/ 1106104 h 1159639"/>
                  <a:gd name="connsiteX245" fmla="*/ 1094751 w 3984978"/>
                  <a:gd name="connsiteY245" fmla="*/ 756328 h 1159639"/>
                  <a:gd name="connsiteX246" fmla="*/ 1216572 w 3984978"/>
                  <a:gd name="connsiteY246" fmla="*/ 756328 h 1159639"/>
                  <a:gd name="connsiteX247" fmla="*/ 1266734 w 3984978"/>
                  <a:gd name="connsiteY247" fmla="*/ 706357 h 1159639"/>
                  <a:gd name="connsiteX248" fmla="*/ 1216572 w 3984978"/>
                  <a:gd name="connsiteY248" fmla="*/ 656386 h 1159639"/>
                  <a:gd name="connsiteX249" fmla="*/ 1216572 w 3984978"/>
                  <a:gd name="connsiteY249" fmla="*/ 656386 h 1159639"/>
                  <a:gd name="connsiteX250" fmla="*/ 2721742 w 3984978"/>
                  <a:gd name="connsiteY250" fmla="*/ 503254 h 1159639"/>
                  <a:gd name="connsiteX251" fmla="*/ 2904485 w 3984978"/>
                  <a:gd name="connsiteY251" fmla="*/ 428297 h 1159639"/>
                  <a:gd name="connsiteX252" fmla="*/ 2900899 w 3984978"/>
                  <a:gd name="connsiteY252" fmla="*/ 356916 h 1159639"/>
                  <a:gd name="connsiteX253" fmla="*/ 2818489 w 3984978"/>
                  <a:gd name="connsiteY253" fmla="*/ 360481 h 1159639"/>
                  <a:gd name="connsiteX254" fmla="*/ 2721742 w 3984978"/>
                  <a:gd name="connsiteY254" fmla="*/ 403312 h 1159639"/>
                  <a:gd name="connsiteX255" fmla="*/ 2578410 w 3984978"/>
                  <a:gd name="connsiteY255" fmla="*/ 253409 h 1159639"/>
                  <a:gd name="connsiteX256" fmla="*/ 2721742 w 3984978"/>
                  <a:gd name="connsiteY256" fmla="*/ 103507 h 1159639"/>
                  <a:gd name="connsiteX257" fmla="*/ 2818489 w 3984978"/>
                  <a:gd name="connsiteY257" fmla="*/ 146338 h 1159639"/>
                  <a:gd name="connsiteX258" fmla="*/ 2900899 w 3984978"/>
                  <a:gd name="connsiteY258" fmla="*/ 149914 h 1159639"/>
                  <a:gd name="connsiteX259" fmla="*/ 2904485 w 3984978"/>
                  <a:gd name="connsiteY259" fmla="*/ 74957 h 1159639"/>
                  <a:gd name="connsiteX260" fmla="*/ 2721742 w 3984978"/>
                  <a:gd name="connsiteY260" fmla="*/ 0 h 1159639"/>
                  <a:gd name="connsiteX261" fmla="*/ 2467327 w 3984978"/>
                  <a:gd name="connsiteY261" fmla="*/ 253409 h 1159639"/>
                  <a:gd name="connsiteX262" fmla="*/ 2721742 w 3984978"/>
                  <a:gd name="connsiteY262" fmla="*/ 503254 h 1159639"/>
                  <a:gd name="connsiteX263" fmla="*/ 2721742 w 3984978"/>
                  <a:gd name="connsiteY263" fmla="*/ 503254 h 11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3984978" h="1159639">
                    <a:moveTo>
                      <a:pt x="1456450" y="503254"/>
                    </a:moveTo>
                    <a:cubicBezTo>
                      <a:pt x="1313118" y="503254"/>
                      <a:pt x="1202035" y="392607"/>
                      <a:pt x="1202035" y="253421"/>
                    </a:cubicBezTo>
                    <a:cubicBezTo>
                      <a:pt x="1202035" y="114234"/>
                      <a:pt x="1313118" y="11"/>
                      <a:pt x="1456450" y="11"/>
                    </a:cubicBezTo>
                    <a:cubicBezTo>
                      <a:pt x="1520947" y="11"/>
                      <a:pt x="1589032" y="24997"/>
                      <a:pt x="1639193" y="74968"/>
                    </a:cubicBezTo>
                    <a:cubicBezTo>
                      <a:pt x="1657106" y="96378"/>
                      <a:pt x="1657106" y="128504"/>
                      <a:pt x="1635606" y="149925"/>
                    </a:cubicBezTo>
                    <a:cubicBezTo>
                      <a:pt x="1610520" y="167770"/>
                      <a:pt x="1574696" y="167770"/>
                      <a:pt x="1553196" y="146349"/>
                    </a:cubicBezTo>
                    <a:cubicBezTo>
                      <a:pt x="1524535" y="117799"/>
                      <a:pt x="1492286" y="103518"/>
                      <a:pt x="1456450" y="103518"/>
                    </a:cubicBezTo>
                    <a:cubicBezTo>
                      <a:pt x="1377616" y="103518"/>
                      <a:pt x="1313118" y="171335"/>
                      <a:pt x="1313118" y="253421"/>
                    </a:cubicBezTo>
                    <a:cubicBezTo>
                      <a:pt x="1313118" y="335506"/>
                      <a:pt x="1377616" y="403323"/>
                      <a:pt x="1456450" y="403323"/>
                    </a:cubicBezTo>
                    <a:cubicBezTo>
                      <a:pt x="1492286" y="403323"/>
                      <a:pt x="1524535" y="389042"/>
                      <a:pt x="1553196" y="360492"/>
                    </a:cubicBezTo>
                    <a:cubicBezTo>
                      <a:pt x="1574696" y="339071"/>
                      <a:pt x="1610531" y="335506"/>
                      <a:pt x="1635606" y="356928"/>
                    </a:cubicBezTo>
                    <a:cubicBezTo>
                      <a:pt x="1657106" y="374773"/>
                      <a:pt x="1657106" y="406899"/>
                      <a:pt x="1639193" y="428308"/>
                    </a:cubicBezTo>
                    <a:cubicBezTo>
                      <a:pt x="1589032" y="474693"/>
                      <a:pt x="1524535" y="503254"/>
                      <a:pt x="1456450" y="503254"/>
                    </a:cubicBezTo>
                    <a:lnTo>
                      <a:pt x="1456450" y="503254"/>
                    </a:lnTo>
                    <a:close/>
                    <a:moveTo>
                      <a:pt x="746875" y="1159629"/>
                    </a:moveTo>
                    <a:cubicBezTo>
                      <a:pt x="754082" y="1159629"/>
                      <a:pt x="757680" y="1159629"/>
                      <a:pt x="764876" y="1156064"/>
                    </a:cubicBezTo>
                    <a:cubicBezTo>
                      <a:pt x="782878" y="1148924"/>
                      <a:pt x="797282" y="1131078"/>
                      <a:pt x="797282" y="1109669"/>
                    </a:cubicBezTo>
                    <a:cubicBezTo>
                      <a:pt x="797282" y="1109669"/>
                      <a:pt x="797282" y="1109669"/>
                      <a:pt x="797282" y="709933"/>
                    </a:cubicBezTo>
                    <a:cubicBezTo>
                      <a:pt x="797282" y="684947"/>
                      <a:pt x="772073" y="659962"/>
                      <a:pt x="746864" y="659962"/>
                    </a:cubicBezTo>
                    <a:cubicBezTo>
                      <a:pt x="718056" y="659962"/>
                      <a:pt x="696445" y="684947"/>
                      <a:pt x="696445" y="709933"/>
                    </a:cubicBezTo>
                    <a:cubicBezTo>
                      <a:pt x="696445" y="709933"/>
                      <a:pt x="696445" y="709933"/>
                      <a:pt x="696445" y="959766"/>
                    </a:cubicBezTo>
                    <a:cubicBezTo>
                      <a:pt x="696445" y="959766"/>
                      <a:pt x="696445" y="959766"/>
                      <a:pt x="480392" y="681383"/>
                    </a:cubicBezTo>
                    <a:cubicBezTo>
                      <a:pt x="469586" y="663537"/>
                      <a:pt x="447986" y="656397"/>
                      <a:pt x="426375" y="663537"/>
                    </a:cubicBezTo>
                    <a:cubicBezTo>
                      <a:pt x="404764" y="670678"/>
                      <a:pt x="390361" y="684958"/>
                      <a:pt x="390361" y="709933"/>
                    </a:cubicBezTo>
                    <a:cubicBezTo>
                      <a:pt x="390361" y="709933"/>
                      <a:pt x="390361" y="709933"/>
                      <a:pt x="390361" y="1109669"/>
                    </a:cubicBezTo>
                    <a:cubicBezTo>
                      <a:pt x="390361" y="1138219"/>
                      <a:pt x="415570" y="1159640"/>
                      <a:pt x="444377" y="1159640"/>
                    </a:cubicBezTo>
                    <a:cubicBezTo>
                      <a:pt x="469586" y="1159640"/>
                      <a:pt x="491186" y="1138219"/>
                      <a:pt x="491186" y="1109669"/>
                    </a:cubicBezTo>
                    <a:cubicBezTo>
                      <a:pt x="491186" y="1109669"/>
                      <a:pt x="491186" y="1109669"/>
                      <a:pt x="491186" y="856259"/>
                    </a:cubicBezTo>
                    <a:cubicBezTo>
                      <a:pt x="491186" y="856259"/>
                      <a:pt x="491186" y="856259"/>
                      <a:pt x="707240" y="1141783"/>
                    </a:cubicBezTo>
                    <a:cubicBezTo>
                      <a:pt x="718056" y="1152488"/>
                      <a:pt x="732471" y="1159629"/>
                      <a:pt x="746875" y="1159629"/>
                    </a:cubicBezTo>
                    <a:lnTo>
                      <a:pt x="746875" y="1159629"/>
                    </a:lnTo>
                    <a:close/>
                    <a:moveTo>
                      <a:pt x="3201150" y="503254"/>
                    </a:moveTo>
                    <a:cubicBezTo>
                      <a:pt x="3340828" y="503254"/>
                      <a:pt x="3456560" y="392607"/>
                      <a:pt x="3456560" y="253421"/>
                    </a:cubicBezTo>
                    <a:cubicBezTo>
                      <a:pt x="3456560" y="114234"/>
                      <a:pt x="3340828" y="11"/>
                      <a:pt x="3201150" y="11"/>
                    </a:cubicBezTo>
                    <a:cubicBezTo>
                      <a:pt x="3061472" y="11"/>
                      <a:pt x="2949730" y="114223"/>
                      <a:pt x="2949730" y="253421"/>
                    </a:cubicBezTo>
                    <a:cubicBezTo>
                      <a:pt x="2949730" y="392618"/>
                      <a:pt x="3061472" y="503254"/>
                      <a:pt x="3201150" y="503254"/>
                    </a:cubicBezTo>
                    <a:lnTo>
                      <a:pt x="3201150" y="503254"/>
                    </a:lnTo>
                    <a:close/>
                    <a:moveTo>
                      <a:pt x="3201150" y="103507"/>
                    </a:moveTo>
                    <a:cubicBezTo>
                      <a:pt x="3280968" y="103507"/>
                      <a:pt x="3340828" y="167748"/>
                      <a:pt x="3340828" y="253409"/>
                    </a:cubicBezTo>
                    <a:cubicBezTo>
                      <a:pt x="3340828" y="331931"/>
                      <a:pt x="3280968" y="403312"/>
                      <a:pt x="3201150" y="403312"/>
                    </a:cubicBezTo>
                    <a:cubicBezTo>
                      <a:pt x="3125322" y="403312"/>
                      <a:pt x="3057483" y="331931"/>
                      <a:pt x="3057483" y="253409"/>
                    </a:cubicBezTo>
                    <a:cubicBezTo>
                      <a:pt x="3057483" y="167759"/>
                      <a:pt x="3125322" y="103507"/>
                      <a:pt x="3201150" y="103507"/>
                    </a:cubicBezTo>
                    <a:lnTo>
                      <a:pt x="3201150" y="103507"/>
                    </a:lnTo>
                    <a:close/>
                    <a:moveTo>
                      <a:pt x="1542927" y="959755"/>
                    </a:moveTo>
                    <a:cubicBezTo>
                      <a:pt x="1571611" y="959755"/>
                      <a:pt x="1596720" y="938345"/>
                      <a:pt x="1596720" y="909784"/>
                    </a:cubicBezTo>
                    <a:cubicBezTo>
                      <a:pt x="1596720" y="877658"/>
                      <a:pt x="1571611" y="856248"/>
                      <a:pt x="1542927" y="856248"/>
                    </a:cubicBezTo>
                    <a:cubicBezTo>
                      <a:pt x="1399484" y="856248"/>
                      <a:pt x="1399484" y="856248"/>
                      <a:pt x="1399484" y="856248"/>
                    </a:cubicBezTo>
                    <a:cubicBezTo>
                      <a:pt x="1399484" y="756306"/>
                      <a:pt x="1399484" y="756306"/>
                      <a:pt x="1399484" y="756306"/>
                    </a:cubicBezTo>
                    <a:cubicBezTo>
                      <a:pt x="1542927" y="756306"/>
                      <a:pt x="1542927" y="756306"/>
                      <a:pt x="1542927" y="756306"/>
                    </a:cubicBezTo>
                    <a:cubicBezTo>
                      <a:pt x="1571611" y="756306"/>
                      <a:pt x="1596720" y="738461"/>
                      <a:pt x="1596720" y="709910"/>
                    </a:cubicBezTo>
                    <a:cubicBezTo>
                      <a:pt x="1596720" y="681360"/>
                      <a:pt x="1571611" y="656375"/>
                      <a:pt x="1542927" y="656375"/>
                    </a:cubicBezTo>
                    <a:cubicBezTo>
                      <a:pt x="1345691" y="656375"/>
                      <a:pt x="1345691" y="656375"/>
                      <a:pt x="1345691" y="656375"/>
                    </a:cubicBezTo>
                    <a:cubicBezTo>
                      <a:pt x="1317007" y="656375"/>
                      <a:pt x="1291898" y="681360"/>
                      <a:pt x="1291898" y="709910"/>
                    </a:cubicBezTo>
                    <a:cubicBezTo>
                      <a:pt x="1295485" y="709910"/>
                      <a:pt x="1295485" y="709910"/>
                      <a:pt x="1295485" y="709910"/>
                    </a:cubicBezTo>
                    <a:cubicBezTo>
                      <a:pt x="1295485" y="709910"/>
                      <a:pt x="1291898" y="709910"/>
                      <a:pt x="1291898" y="713475"/>
                    </a:cubicBezTo>
                    <a:cubicBezTo>
                      <a:pt x="1291898" y="1109646"/>
                      <a:pt x="1291898" y="1109646"/>
                      <a:pt x="1291898" y="1109646"/>
                    </a:cubicBezTo>
                    <a:lnTo>
                      <a:pt x="1291898" y="1109646"/>
                    </a:lnTo>
                    <a:lnTo>
                      <a:pt x="1291898" y="1109646"/>
                    </a:lnTo>
                    <a:cubicBezTo>
                      <a:pt x="1291898" y="1138196"/>
                      <a:pt x="1317007" y="1159617"/>
                      <a:pt x="1345691" y="1159617"/>
                    </a:cubicBezTo>
                    <a:lnTo>
                      <a:pt x="1345691" y="1159617"/>
                    </a:lnTo>
                    <a:cubicBezTo>
                      <a:pt x="1542927" y="1159617"/>
                      <a:pt x="1542927" y="1159617"/>
                      <a:pt x="1542927" y="1159617"/>
                    </a:cubicBezTo>
                    <a:cubicBezTo>
                      <a:pt x="1571611" y="1159617"/>
                      <a:pt x="1596720" y="1138196"/>
                      <a:pt x="1596720" y="1109646"/>
                    </a:cubicBezTo>
                    <a:cubicBezTo>
                      <a:pt x="1596720" y="1081096"/>
                      <a:pt x="1571611" y="1056111"/>
                      <a:pt x="1542927" y="1056111"/>
                    </a:cubicBezTo>
                    <a:lnTo>
                      <a:pt x="1542927" y="1056111"/>
                    </a:lnTo>
                    <a:cubicBezTo>
                      <a:pt x="1399484" y="1056111"/>
                      <a:pt x="1399484" y="1056111"/>
                      <a:pt x="1399484" y="1056111"/>
                    </a:cubicBezTo>
                    <a:cubicBezTo>
                      <a:pt x="1399484" y="959744"/>
                      <a:pt x="1399484" y="959744"/>
                      <a:pt x="1399484" y="959744"/>
                    </a:cubicBezTo>
                    <a:cubicBezTo>
                      <a:pt x="1542927" y="959755"/>
                      <a:pt x="1542927" y="959755"/>
                      <a:pt x="1542927" y="959755"/>
                    </a:cubicBezTo>
                    <a:lnTo>
                      <a:pt x="1542927" y="959755"/>
                    </a:lnTo>
                    <a:lnTo>
                      <a:pt x="1542927" y="959755"/>
                    </a:lnTo>
                    <a:close/>
                    <a:moveTo>
                      <a:pt x="3443530" y="656386"/>
                    </a:moveTo>
                    <a:cubicBezTo>
                      <a:pt x="3414712" y="656386"/>
                      <a:pt x="3389503" y="681371"/>
                      <a:pt x="3389503" y="709922"/>
                    </a:cubicBezTo>
                    <a:cubicBezTo>
                      <a:pt x="3389503" y="863389"/>
                      <a:pt x="3389503" y="863389"/>
                      <a:pt x="3389503" y="863389"/>
                    </a:cubicBezTo>
                    <a:cubicBezTo>
                      <a:pt x="3241824" y="863389"/>
                      <a:pt x="3241824" y="863389"/>
                      <a:pt x="3241824" y="863389"/>
                    </a:cubicBezTo>
                    <a:cubicBezTo>
                      <a:pt x="3241824" y="709922"/>
                      <a:pt x="3241824" y="709922"/>
                      <a:pt x="3241824" y="709922"/>
                    </a:cubicBezTo>
                    <a:cubicBezTo>
                      <a:pt x="3241824" y="681371"/>
                      <a:pt x="3216615" y="656386"/>
                      <a:pt x="3191395" y="656386"/>
                    </a:cubicBezTo>
                    <a:cubicBezTo>
                      <a:pt x="3162577" y="656386"/>
                      <a:pt x="3137368" y="681371"/>
                      <a:pt x="3137368" y="709922"/>
                    </a:cubicBezTo>
                    <a:cubicBezTo>
                      <a:pt x="3137368" y="1109657"/>
                      <a:pt x="3137368" y="1109657"/>
                      <a:pt x="3137368" y="1109657"/>
                    </a:cubicBezTo>
                    <a:cubicBezTo>
                      <a:pt x="3137368" y="1138208"/>
                      <a:pt x="3162577" y="1159629"/>
                      <a:pt x="3191395" y="1159629"/>
                    </a:cubicBezTo>
                    <a:cubicBezTo>
                      <a:pt x="3216604" y="1159629"/>
                      <a:pt x="3241824" y="1138208"/>
                      <a:pt x="3241824" y="1109657"/>
                    </a:cubicBezTo>
                    <a:cubicBezTo>
                      <a:pt x="3241824" y="966895"/>
                      <a:pt x="3241824" y="966895"/>
                      <a:pt x="3241824" y="966895"/>
                    </a:cubicBezTo>
                    <a:cubicBezTo>
                      <a:pt x="3389503" y="966895"/>
                      <a:pt x="3389503" y="966895"/>
                      <a:pt x="3389503" y="966895"/>
                    </a:cubicBezTo>
                    <a:cubicBezTo>
                      <a:pt x="3389503" y="1109657"/>
                      <a:pt x="3389503" y="1109657"/>
                      <a:pt x="3389503" y="1109657"/>
                    </a:cubicBezTo>
                    <a:cubicBezTo>
                      <a:pt x="3389503" y="1138208"/>
                      <a:pt x="3414712" y="1159629"/>
                      <a:pt x="3443530" y="1159629"/>
                    </a:cubicBezTo>
                    <a:cubicBezTo>
                      <a:pt x="3472349" y="1159629"/>
                      <a:pt x="3493960" y="1138208"/>
                      <a:pt x="3493960" y="1109657"/>
                    </a:cubicBezTo>
                    <a:cubicBezTo>
                      <a:pt x="3493960" y="709922"/>
                      <a:pt x="3493960" y="709922"/>
                      <a:pt x="3493960" y="709922"/>
                    </a:cubicBezTo>
                    <a:cubicBezTo>
                      <a:pt x="3493949" y="681371"/>
                      <a:pt x="3472338" y="656386"/>
                      <a:pt x="3443530" y="656386"/>
                    </a:cubicBezTo>
                    <a:lnTo>
                      <a:pt x="3443530" y="656386"/>
                    </a:lnTo>
                    <a:close/>
                    <a:moveTo>
                      <a:pt x="2624995" y="1056122"/>
                    </a:moveTo>
                    <a:cubicBezTo>
                      <a:pt x="2553391" y="1056122"/>
                      <a:pt x="2553391" y="1056122"/>
                      <a:pt x="2553391" y="1056122"/>
                    </a:cubicBezTo>
                    <a:cubicBezTo>
                      <a:pt x="2553391" y="759882"/>
                      <a:pt x="2553391" y="759882"/>
                      <a:pt x="2553391" y="759882"/>
                    </a:cubicBezTo>
                    <a:cubicBezTo>
                      <a:pt x="2624995" y="759882"/>
                      <a:pt x="2624995" y="759882"/>
                      <a:pt x="2624995" y="759882"/>
                    </a:cubicBezTo>
                    <a:cubicBezTo>
                      <a:pt x="2653635" y="759882"/>
                      <a:pt x="2678699" y="734896"/>
                      <a:pt x="2678699" y="706346"/>
                    </a:cubicBezTo>
                    <a:cubicBezTo>
                      <a:pt x="2678699" y="681360"/>
                      <a:pt x="2653635" y="656375"/>
                      <a:pt x="2624995" y="656375"/>
                    </a:cubicBezTo>
                    <a:cubicBezTo>
                      <a:pt x="2377967" y="656375"/>
                      <a:pt x="2377967" y="656375"/>
                      <a:pt x="2377967" y="656375"/>
                    </a:cubicBezTo>
                    <a:cubicBezTo>
                      <a:pt x="2349327" y="656375"/>
                      <a:pt x="2324263" y="681360"/>
                      <a:pt x="2324263" y="706346"/>
                    </a:cubicBezTo>
                    <a:cubicBezTo>
                      <a:pt x="2324263" y="734896"/>
                      <a:pt x="2349327" y="759882"/>
                      <a:pt x="2377967" y="759882"/>
                    </a:cubicBezTo>
                    <a:cubicBezTo>
                      <a:pt x="2449571" y="759882"/>
                      <a:pt x="2449571" y="759882"/>
                      <a:pt x="2449571" y="759882"/>
                    </a:cubicBezTo>
                    <a:cubicBezTo>
                      <a:pt x="2449571" y="1056122"/>
                      <a:pt x="2449571" y="1056122"/>
                      <a:pt x="2449571" y="1056122"/>
                    </a:cubicBezTo>
                    <a:cubicBezTo>
                      <a:pt x="2377967" y="1056122"/>
                      <a:pt x="2377967" y="1056122"/>
                      <a:pt x="2377967" y="1056122"/>
                    </a:cubicBezTo>
                    <a:cubicBezTo>
                      <a:pt x="2349327" y="1056122"/>
                      <a:pt x="2324263" y="1081107"/>
                      <a:pt x="2324263" y="1109657"/>
                    </a:cubicBezTo>
                    <a:cubicBezTo>
                      <a:pt x="2324263" y="1138208"/>
                      <a:pt x="2349327" y="1159629"/>
                      <a:pt x="2377967" y="1159629"/>
                    </a:cubicBezTo>
                    <a:cubicBezTo>
                      <a:pt x="2624995" y="1159629"/>
                      <a:pt x="2624995" y="1159629"/>
                      <a:pt x="2624995" y="1159629"/>
                    </a:cubicBezTo>
                    <a:cubicBezTo>
                      <a:pt x="2653635" y="1159629"/>
                      <a:pt x="2678699" y="1138208"/>
                      <a:pt x="2678699" y="1109657"/>
                    </a:cubicBezTo>
                    <a:cubicBezTo>
                      <a:pt x="2678699" y="1081107"/>
                      <a:pt x="2653635" y="1056122"/>
                      <a:pt x="2624995" y="1056122"/>
                    </a:cubicBezTo>
                    <a:lnTo>
                      <a:pt x="2624995" y="1056122"/>
                    </a:lnTo>
                    <a:close/>
                    <a:moveTo>
                      <a:pt x="300710" y="1056122"/>
                    </a:moveTo>
                    <a:cubicBezTo>
                      <a:pt x="225530" y="1056122"/>
                      <a:pt x="225530" y="1056122"/>
                      <a:pt x="225530" y="1056122"/>
                    </a:cubicBezTo>
                    <a:cubicBezTo>
                      <a:pt x="225530" y="759882"/>
                      <a:pt x="225530" y="759882"/>
                      <a:pt x="225530" y="759882"/>
                    </a:cubicBezTo>
                    <a:cubicBezTo>
                      <a:pt x="300710" y="759882"/>
                      <a:pt x="300710" y="759882"/>
                      <a:pt x="300710" y="759882"/>
                    </a:cubicBezTo>
                    <a:cubicBezTo>
                      <a:pt x="329349" y="759882"/>
                      <a:pt x="350826" y="734896"/>
                      <a:pt x="350826" y="706346"/>
                    </a:cubicBezTo>
                    <a:cubicBezTo>
                      <a:pt x="350826" y="681360"/>
                      <a:pt x="329349" y="656375"/>
                      <a:pt x="300710" y="656375"/>
                    </a:cubicBezTo>
                    <a:cubicBezTo>
                      <a:pt x="50116" y="656375"/>
                      <a:pt x="50116" y="656375"/>
                      <a:pt x="50116" y="656375"/>
                    </a:cubicBezTo>
                    <a:cubicBezTo>
                      <a:pt x="25053" y="656375"/>
                      <a:pt x="0" y="681360"/>
                      <a:pt x="0" y="706346"/>
                    </a:cubicBezTo>
                    <a:cubicBezTo>
                      <a:pt x="0" y="734896"/>
                      <a:pt x="25064" y="759882"/>
                      <a:pt x="50116" y="759882"/>
                    </a:cubicBezTo>
                    <a:cubicBezTo>
                      <a:pt x="125297" y="759882"/>
                      <a:pt x="125297" y="759882"/>
                      <a:pt x="125297" y="759882"/>
                    </a:cubicBezTo>
                    <a:cubicBezTo>
                      <a:pt x="125297" y="1056122"/>
                      <a:pt x="125297" y="1056122"/>
                      <a:pt x="125297" y="1056122"/>
                    </a:cubicBezTo>
                    <a:cubicBezTo>
                      <a:pt x="50116" y="1056122"/>
                      <a:pt x="50116" y="1056122"/>
                      <a:pt x="50116" y="1056122"/>
                    </a:cubicBezTo>
                    <a:cubicBezTo>
                      <a:pt x="25053" y="1056122"/>
                      <a:pt x="0" y="1081107"/>
                      <a:pt x="0" y="1109657"/>
                    </a:cubicBezTo>
                    <a:cubicBezTo>
                      <a:pt x="0" y="1138208"/>
                      <a:pt x="25064" y="1159629"/>
                      <a:pt x="50116" y="1159629"/>
                    </a:cubicBezTo>
                    <a:cubicBezTo>
                      <a:pt x="300710" y="1159629"/>
                      <a:pt x="300710" y="1159629"/>
                      <a:pt x="300710" y="1159629"/>
                    </a:cubicBezTo>
                    <a:cubicBezTo>
                      <a:pt x="329349" y="1159629"/>
                      <a:pt x="350826" y="1138208"/>
                      <a:pt x="350826" y="1109657"/>
                    </a:cubicBezTo>
                    <a:cubicBezTo>
                      <a:pt x="350837" y="1081107"/>
                      <a:pt x="329349" y="1056122"/>
                      <a:pt x="300710" y="1056122"/>
                    </a:cubicBezTo>
                    <a:lnTo>
                      <a:pt x="300710" y="1056122"/>
                    </a:lnTo>
                    <a:close/>
                    <a:moveTo>
                      <a:pt x="2008770" y="403323"/>
                    </a:moveTo>
                    <a:cubicBezTo>
                      <a:pt x="1937020" y="403323"/>
                      <a:pt x="1937020" y="403323"/>
                      <a:pt x="1937020" y="403323"/>
                    </a:cubicBezTo>
                    <a:cubicBezTo>
                      <a:pt x="1937020" y="103518"/>
                      <a:pt x="1937020" y="103518"/>
                      <a:pt x="1937020" y="103518"/>
                    </a:cubicBezTo>
                    <a:cubicBezTo>
                      <a:pt x="2008770" y="103518"/>
                      <a:pt x="2008770" y="103518"/>
                      <a:pt x="2008770" y="103518"/>
                    </a:cubicBezTo>
                    <a:cubicBezTo>
                      <a:pt x="2037465" y="103518"/>
                      <a:pt x="2062585" y="82108"/>
                      <a:pt x="2062585" y="53547"/>
                    </a:cubicBezTo>
                    <a:cubicBezTo>
                      <a:pt x="2062585" y="24997"/>
                      <a:pt x="2037477" y="11"/>
                      <a:pt x="2008770" y="11"/>
                    </a:cubicBezTo>
                    <a:cubicBezTo>
                      <a:pt x="1761238" y="11"/>
                      <a:pt x="1761238" y="11"/>
                      <a:pt x="1761238" y="11"/>
                    </a:cubicBezTo>
                    <a:cubicBezTo>
                      <a:pt x="1728956" y="11"/>
                      <a:pt x="1707423" y="24997"/>
                      <a:pt x="1707423" y="53547"/>
                    </a:cubicBezTo>
                    <a:cubicBezTo>
                      <a:pt x="1707423" y="82097"/>
                      <a:pt x="1728945" y="103518"/>
                      <a:pt x="1761238" y="103518"/>
                    </a:cubicBezTo>
                    <a:cubicBezTo>
                      <a:pt x="1832988" y="103518"/>
                      <a:pt x="1832988" y="103518"/>
                      <a:pt x="1832988" y="103518"/>
                    </a:cubicBezTo>
                    <a:cubicBezTo>
                      <a:pt x="1832988" y="403323"/>
                      <a:pt x="1832988" y="403323"/>
                      <a:pt x="1832988" y="403323"/>
                    </a:cubicBezTo>
                    <a:cubicBezTo>
                      <a:pt x="1761238" y="403323"/>
                      <a:pt x="1761238" y="403323"/>
                      <a:pt x="1761238" y="403323"/>
                    </a:cubicBezTo>
                    <a:cubicBezTo>
                      <a:pt x="1728956" y="403323"/>
                      <a:pt x="1707423" y="424733"/>
                      <a:pt x="1707423" y="453294"/>
                    </a:cubicBezTo>
                    <a:cubicBezTo>
                      <a:pt x="1707423" y="478280"/>
                      <a:pt x="1728945" y="503265"/>
                      <a:pt x="1761238" y="503265"/>
                    </a:cubicBezTo>
                    <a:cubicBezTo>
                      <a:pt x="2008770" y="503265"/>
                      <a:pt x="2008770" y="503265"/>
                      <a:pt x="2008770" y="503265"/>
                    </a:cubicBezTo>
                    <a:cubicBezTo>
                      <a:pt x="2037465" y="503265"/>
                      <a:pt x="2062585" y="478280"/>
                      <a:pt x="2062585" y="453294"/>
                    </a:cubicBezTo>
                    <a:cubicBezTo>
                      <a:pt x="2062585" y="424733"/>
                      <a:pt x="2037465" y="403323"/>
                      <a:pt x="2008770" y="403323"/>
                    </a:cubicBezTo>
                    <a:lnTo>
                      <a:pt x="2008770" y="403323"/>
                    </a:lnTo>
                    <a:close/>
                    <a:moveTo>
                      <a:pt x="3931230" y="656386"/>
                    </a:moveTo>
                    <a:cubicBezTo>
                      <a:pt x="3580069" y="656386"/>
                      <a:pt x="3580069" y="656386"/>
                      <a:pt x="3580069" y="656386"/>
                    </a:cubicBezTo>
                    <a:cubicBezTo>
                      <a:pt x="3551407" y="656386"/>
                      <a:pt x="3529907" y="677807"/>
                      <a:pt x="3529907" y="702781"/>
                    </a:cubicBezTo>
                    <a:cubicBezTo>
                      <a:pt x="3529907" y="731331"/>
                      <a:pt x="3551407" y="756317"/>
                      <a:pt x="3580069" y="756317"/>
                    </a:cubicBezTo>
                    <a:cubicBezTo>
                      <a:pt x="3701901" y="756317"/>
                      <a:pt x="3701901" y="756317"/>
                      <a:pt x="3701901" y="756317"/>
                    </a:cubicBezTo>
                    <a:cubicBezTo>
                      <a:pt x="3701901" y="1109657"/>
                      <a:pt x="3701901" y="1109657"/>
                      <a:pt x="3701901" y="1109657"/>
                    </a:cubicBezTo>
                    <a:cubicBezTo>
                      <a:pt x="3701901" y="1138208"/>
                      <a:pt x="3726987" y="1159629"/>
                      <a:pt x="3755649" y="1159629"/>
                    </a:cubicBezTo>
                    <a:cubicBezTo>
                      <a:pt x="3784311" y="1159629"/>
                      <a:pt x="3805811" y="1138208"/>
                      <a:pt x="3805811" y="1109657"/>
                    </a:cubicBezTo>
                    <a:cubicBezTo>
                      <a:pt x="3805811" y="756317"/>
                      <a:pt x="3805811" y="756317"/>
                      <a:pt x="3805811" y="756317"/>
                    </a:cubicBezTo>
                    <a:cubicBezTo>
                      <a:pt x="3931230" y="756317"/>
                      <a:pt x="3931230" y="756317"/>
                      <a:pt x="3931230" y="756317"/>
                    </a:cubicBezTo>
                    <a:cubicBezTo>
                      <a:pt x="3959892" y="756317"/>
                      <a:pt x="3984978" y="731331"/>
                      <a:pt x="3984978" y="702781"/>
                    </a:cubicBezTo>
                    <a:cubicBezTo>
                      <a:pt x="3984978" y="677796"/>
                      <a:pt x="3959892" y="656386"/>
                      <a:pt x="3931230" y="656386"/>
                    </a:cubicBezTo>
                    <a:lnTo>
                      <a:pt x="3931230" y="656386"/>
                    </a:lnTo>
                    <a:close/>
                    <a:moveTo>
                      <a:pt x="1883071" y="959755"/>
                    </a:moveTo>
                    <a:lnTo>
                      <a:pt x="1883071" y="959755"/>
                    </a:lnTo>
                    <a:cubicBezTo>
                      <a:pt x="1883071" y="959755"/>
                      <a:pt x="1883071" y="959755"/>
                      <a:pt x="1972755" y="1077532"/>
                    </a:cubicBezTo>
                    <a:cubicBezTo>
                      <a:pt x="1990690" y="1098952"/>
                      <a:pt x="1987103" y="1134632"/>
                      <a:pt x="1961995" y="1148913"/>
                    </a:cubicBezTo>
                    <a:cubicBezTo>
                      <a:pt x="1954821" y="1156053"/>
                      <a:pt x="1944060" y="1159617"/>
                      <a:pt x="1933299" y="1159617"/>
                    </a:cubicBezTo>
                    <a:cubicBezTo>
                      <a:pt x="1911778" y="1159617"/>
                      <a:pt x="1897430" y="1152477"/>
                      <a:pt x="1886669" y="1138196"/>
                    </a:cubicBezTo>
                    <a:cubicBezTo>
                      <a:pt x="1886669" y="1138196"/>
                      <a:pt x="1886669" y="1138196"/>
                      <a:pt x="1757528" y="970449"/>
                    </a:cubicBezTo>
                    <a:cubicBezTo>
                      <a:pt x="1757528" y="970449"/>
                      <a:pt x="1757528" y="970449"/>
                      <a:pt x="1743181" y="970449"/>
                    </a:cubicBezTo>
                    <a:cubicBezTo>
                      <a:pt x="1743181" y="970449"/>
                      <a:pt x="1743181" y="970449"/>
                      <a:pt x="1743181" y="1109646"/>
                    </a:cubicBezTo>
                    <a:cubicBezTo>
                      <a:pt x="1743181" y="1138196"/>
                      <a:pt x="1718072" y="1159617"/>
                      <a:pt x="1685779" y="1159617"/>
                    </a:cubicBezTo>
                    <a:cubicBezTo>
                      <a:pt x="1657083" y="1159617"/>
                      <a:pt x="1635551" y="1138196"/>
                      <a:pt x="1635551" y="1109646"/>
                    </a:cubicBezTo>
                    <a:cubicBezTo>
                      <a:pt x="1635551" y="1109646"/>
                      <a:pt x="1635551" y="1109646"/>
                      <a:pt x="1635551" y="706335"/>
                    </a:cubicBezTo>
                    <a:cubicBezTo>
                      <a:pt x="1635551" y="681349"/>
                      <a:pt x="1657072" y="656364"/>
                      <a:pt x="1685779" y="656364"/>
                    </a:cubicBezTo>
                    <a:cubicBezTo>
                      <a:pt x="1685779" y="656364"/>
                      <a:pt x="1685779" y="656364"/>
                      <a:pt x="1832865" y="656364"/>
                    </a:cubicBezTo>
                    <a:cubicBezTo>
                      <a:pt x="1908202" y="656364"/>
                      <a:pt x="1987125" y="713464"/>
                      <a:pt x="1987125" y="813406"/>
                    </a:cubicBezTo>
                    <a:cubicBezTo>
                      <a:pt x="1987103" y="888374"/>
                      <a:pt x="1940473" y="941910"/>
                      <a:pt x="1883071" y="959755"/>
                    </a:cubicBezTo>
                    <a:lnTo>
                      <a:pt x="1883071" y="959755"/>
                    </a:lnTo>
                    <a:close/>
                    <a:moveTo>
                      <a:pt x="1879484" y="813428"/>
                    </a:moveTo>
                    <a:cubicBezTo>
                      <a:pt x="1879484" y="767033"/>
                      <a:pt x="1843615" y="756317"/>
                      <a:pt x="1832854" y="756317"/>
                    </a:cubicBezTo>
                    <a:cubicBezTo>
                      <a:pt x="1832854" y="756317"/>
                      <a:pt x="1832854" y="756317"/>
                      <a:pt x="1743169" y="756317"/>
                    </a:cubicBezTo>
                    <a:cubicBezTo>
                      <a:pt x="1743169" y="756317"/>
                      <a:pt x="1743169" y="756317"/>
                      <a:pt x="1743169" y="866964"/>
                    </a:cubicBezTo>
                    <a:cubicBezTo>
                      <a:pt x="1743169" y="866964"/>
                      <a:pt x="1743169" y="866964"/>
                      <a:pt x="1832854" y="866964"/>
                    </a:cubicBezTo>
                    <a:cubicBezTo>
                      <a:pt x="1843615" y="866964"/>
                      <a:pt x="1879484" y="859824"/>
                      <a:pt x="1879484" y="813428"/>
                    </a:cubicBezTo>
                    <a:lnTo>
                      <a:pt x="1879484" y="813428"/>
                    </a:lnTo>
                    <a:close/>
                    <a:moveTo>
                      <a:pt x="2886462" y="1159629"/>
                    </a:moveTo>
                    <a:cubicBezTo>
                      <a:pt x="3011870" y="1159629"/>
                      <a:pt x="3112203" y="1048981"/>
                      <a:pt x="3112203" y="909795"/>
                    </a:cubicBezTo>
                    <a:cubicBezTo>
                      <a:pt x="3112203" y="881245"/>
                      <a:pt x="3090704" y="856259"/>
                      <a:pt x="3062042" y="856259"/>
                    </a:cubicBezTo>
                    <a:cubicBezTo>
                      <a:pt x="3062042" y="856259"/>
                      <a:pt x="3062042" y="856259"/>
                      <a:pt x="2940209" y="856259"/>
                    </a:cubicBezTo>
                    <a:cubicBezTo>
                      <a:pt x="2911548" y="856259"/>
                      <a:pt x="2890048" y="881245"/>
                      <a:pt x="2890048" y="909795"/>
                    </a:cubicBezTo>
                    <a:cubicBezTo>
                      <a:pt x="2890048" y="934781"/>
                      <a:pt x="2911548" y="956190"/>
                      <a:pt x="2940209" y="956190"/>
                    </a:cubicBezTo>
                    <a:cubicBezTo>
                      <a:pt x="2940209" y="956190"/>
                      <a:pt x="2940209" y="956190"/>
                      <a:pt x="3004707" y="956190"/>
                    </a:cubicBezTo>
                    <a:cubicBezTo>
                      <a:pt x="2990371" y="1016867"/>
                      <a:pt x="2940209" y="1059697"/>
                      <a:pt x="2886462" y="1059697"/>
                    </a:cubicBezTo>
                    <a:cubicBezTo>
                      <a:pt x="2818377" y="1059697"/>
                      <a:pt x="2761053" y="991881"/>
                      <a:pt x="2761053" y="909795"/>
                    </a:cubicBezTo>
                    <a:cubicBezTo>
                      <a:pt x="2761053" y="824133"/>
                      <a:pt x="2818388" y="756328"/>
                      <a:pt x="2886462" y="756328"/>
                    </a:cubicBezTo>
                    <a:cubicBezTo>
                      <a:pt x="2911548" y="756328"/>
                      <a:pt x="2936623" y="767033"/>
                      <a:pt x="2961709" y="784878"/>
                    </a:cubicBezTo>
                    <a:cubicBezTo>
                      <a:pt x="2983208" y="802724"/>
                      <a:pt x="3011870" y="802724"/>
                      <a:pt x="3029793" y="781314"/>
                    </a:cubicBezTo>
                    <a:cubicBezTo>
                      <a:pt x="3047706" y="759893"/>
                      <a:pt x="3047706" y="724213"/>
                      <a:pt x="3022631" y="706357"/>
                    </a:cubicBezTo>
                    <a:cubicBezTo>
                      <a:pt x="2986795" y="674231"/>
                      <a:pt x="2936634" y="656386"/>
                      <a:pt x="2886472" y="656386"/>
                    </a:cubicBezTo>
                    <a:cubicBezTo>
                      <a:pt x="2764640" y="656386"/>
                      <a:pt x="2660731" y="770598"/>
                      <a:pt x="2660731" y="909795"/>
                    </a:cubicBezTo>
                    <a:cubicBezTo>
                      <a:pt x="2660720" y="1048981"/>
                      <a:pt x="2764640" y="1159629"/>
                      <a:pt x="2886462" y="1159629"/>
                    </a:cubicBezTo>
                    <a:lnTo>
                      <a:pt x="2886462" y="1159629"/>
                    </a:lnTo>
                    <a:close/>
                    <a:moveTo>
                      <a:pt x="2159298" y="1159629"/>
                    </a:moveTo>
                    <a:cubicBezTo>
                      <a:pt x="2184407" y="1159629"/>
                      <a:pt x="2209515" y="1156064"/>
                      <a:pt x="2227450" y="1145348"/>
                    </a:cubicBezTo>
                    <a:cubicBezTo>
                      <a:pt x="2266906" y="1127503"/>
                      <a:pt x="2295602" y="1095377"/>
                      <a:pt x="2309949" y="1048970"/>
                    </a:cubicBezTo>
                    <a:cubicBezTo>
                      <a:pt x="2309949" y="1048970"/>
                      <a:pt x="2309949" y="1048970"/>
                      <a:pt x="2309949" y="1045406"/>
                    </a:cubicBezTo>
                    <a:cubicBezTo>
                      <a:pt x="2331471" y="949028"/>
                      <a:pt x="2281254" y="877636"/>
                      <a:pt x="2180831" y="849074"/>
                    </a:cubicBezTo>
                    <a:cubicBezTo>
                      <a:pt x="2116266" y="827653"/>
                      <a:pt x="2116266" y="799103"/>
                      <a:pt x="2119853" y="781247"/>
                    </a:cubicBezTo>
                    <a:cubicBezTo>
                      <a:pt x="2127027" y="774106"/>
                      <a:pt x="2134201" y="763402"/>
                      <a:pt x="2144962" y="759826"/>
                    </a:cubicBezTo>
                    <a:cubicBezTo>
                      <a:pt x="2162896" y="749121"/>
                      <a:pt x="2195179" y="756250"/>
                      <a:pt x="2234624" y="774106"/>
                    </a:cubicBezTo>
                    <a:cubicBezTo>
                      <a:pt x="2259732" y="781247"/>
                      <a:pt x="2288427" y="774106"/>
                      <a:pt x="2299188" y="745545"/>
                    </a:cubicBezTo>
                    <a:cubicBezTo>
                      <a:pt x="2306362" y="720559"/>
                      <a:pt x="2299188" y="691998"/>
                      <a:pt x="2274080" y="681293"/>
                    </a:cubicBezTo>
                    <a:cubicBezTo>
                      <a:pt x="2205928" y="652732"/>
                      <a:pt x="2148548" y="645591"/>
                      <a:pt x="2105505" y="670588"/>
                    </a:cubicBezTo>
                    <a:cubicBezTo>
                      <a:pt x="2069636" y="684869"/>
                      <a:pt x="2040940" y="713419"/>
                      <a:pt x="2030180" y="756261"/>
                    </a:cubicBezTo>
                    <a:cubicBezTo>
                      <a:pt x="2030180" y="756261"/>
                      <a:pt x="2030180" y="756261"/>
                      <a:pt x="2030180" y="759837"/>
                    </a:cubicBezTo>
                    <a:cubicBezTo>
                      <a:pt x="2023006" y="799103"/>
                      <a:pt x="2015832" y="899057"/>
                      <a:pt x="2148537" y="938323"/>
                    </a:cubicBezTo>
                    <a:cubicBezTo>
                      <a:pt x="2223863" y="963309"/>
                      <a:pt x="2223863" y="999010"/>
                      <a:pt x="2220276" y="1020420"/>
                    </a:cubicBezTo>
                    <a:cubicBezTo>
                      <a:pt x="2213102" y="1034701"/>
                      <a:pt x="2202341" y="1048981"/>
                      <a:pt x="2187994" y="1052546"/>
                    </a:cubicBezTo>
                    <a:cubicBezTo>
                      <a:pt x="2166472" y="1066827"/>
                      <a:pt x="2127016" y="1059686"/>
                      <a:pt x="2076810" y="1038265"/>
                    </a:cubicBezTo>
                    <a:cubicBezTo>
                      <a:pt x="2055288" y="1027560"/>
                      <a:pt x="2026593" y="1038265"/>
                      <a:pt x="2015832" y="1063251"/>
                    </a:cubicBezTo>
                    <a:cubicBezTo>
                      <a:pt x="2005071" y="1091812"/>
                      <a:pt x="2015832" y="1116798"/>
                      <a:pt x="2040940" y="1131078"/>
                    </a:cubicBezTo>
                    <a:cubicBezTo>
                      <a:pt x="2083972" y="1148913"/>
                      <a:pt x="2123429" y="1159629"/>
                      <a:pt x="2159298" y="1159629"/>
                    </a:cubicBezTo>
                    <a:lnTo>
                      <a:pt x="2159298" y="1159629"/>
                    </a:lnTo>
                    <a:close/>
                    <a:moveTo>
                      <a:pt x="2263252" y="503254"/>
                    </a:moveTo>
                    <a:cubicBezTo>
                      <a:pt x="2291892" y="503254"/>
                      <a:pt x="2316955" y="496114"/>
                      <a:pt x="2338432" y="492549"/>
                    </a:cubicBezTo>
                    <a:cubicBezTo>
                      <a:pt x="2381397" y="471128"/>
                      <a:pt x="2410037" y="439013"/>
                      <a:pt x="2427938" y="396183"/>
                    </a:cubicBezTo>
                    <a:cubicBezTo>
                      <a:pt x="2427938" y="396183"/>
                      <a:pt x="2427938" y="396183"/>
                      <a:pt x="2427938" y="392618"/>
                    </a:cubicBezTo>
                    <a:cubicBezTo>
                      <a:pt x="2449415" y="299827"/>
                      <a:pt x="2395722" y="228435"/>
                      <a:pt x="2284740" y="196320"/>
                    </a:cubicBezTo>
                    <a:cubicBezTo>
                      <a:pt x="2216722" y="178475"/>
                      <a:pt x="2216722" y="153489"/>
                      <a:pt x="2220298" y="135644"/>
                    </a:cubicBezTo>
                    <a:cubicBezTo>
                      <a:pt x="2227461" y="121363"/>
                      <a:pt x="2234624" y="114234"/>
                      <a:pt x="2245362" y="110658"/>
                    </a:cubicBezTo>
                    <a:cubicBezTo>
                      <a:pt x="2266839" y="103518"/>
                      <a:pt x="2302641" y="103518"/>
                      <a:pt x="2345606" y="124939"/>
                    </a:cubicBezTo>
                    <a:cubicBezTo>
                      <a:pt x="2370670" y="135644"/>
                      <a:pt x="2402885" y="124939"/>
                      <a:pt x="2413624" y="99954"/>
                    </a:cubicBezTo>
                    <a:cubicBezTo>
                      <a:pt x="2424362" y="74968"/>
                      <a:pt x="2413624" y="46418"/>
                      <a:pt x="2388560" y="35713"/>
                    </a:cubicBezTo>
                    <a:cubicBezTo>
                      <a:pt x="2313380" y="3587"/>
                      <a:pt x="2252514" y="22"/>
                      <a:pt x="2202397" y="21432"/>
                    </a:cubicBezTo>
                    <a:cubicBezTo>
                      <a:pt x="2163019" y="39277"/>
                      <a:pt x="2134380" y="67828"/>
                      <a:pt x="2120054" y="103518"/>
                    </a:cubicBezTo>
                    <a:cubicBezTo>
                      <a:pt x="2120054" y="103518"/>
                      <a:pt x="2120054" y="103518"/>
                      <a:pt x="2120054" y="110658"/>
                    </a:cubicBezTo>
                    <a:cubicBezTo>
                      <a:pt x="2112892" y="153489"/>
                      <a:pt x="2105729" y="249856"/>
                      <a:pt x="2252514" y="289111"/>
                    </a:cubicBezTo>
                    <a:cubicBezTo>
                      <a:pt x="2334856" y="314097"/>
                      <a:pt x="2331281" y="346211"/>
                      <a:pt x="2327694" y="371197"/>
                    </a:cubicBezTo>
                    <a:cubicBezTo>
                      <a:pt x="2320531" y="385478"/>
                      <a:pt x="2309793" y="392607"/>
                      <a:pt x="2295478" y="399747"/>
                    </a:cubicBezTo>
                    <a:cubicBezTo>
                      <a:pt x="2270415" y="410452"/>
                      <a:pt x="2227461" y="406888"/>
                      <a:pt x="2173758" y="385466"/>
                    </a:cubicBezTo>
                    <a:cubicBezTo>
                      <a:pt x="2148694" y="374762"/>
                      <a:pt x="2116478" y="385466"/>
                      <a:pt x="2105740" y="410452"/>
                    </a:cubicBezTo>
                    <a:cubicBezTo>
                      <a:pt x="2095002" y="439002"/>
                      <a:pt x="2105740" y="463988"/>
                      <a:pt x="2134380" y="474693"/>
                    </a:cubicBezTo>
                    <a:cubicBezTo>
                      <a:pt x="2180909" y="496114"/>
                      <a:pt x="2223874" y="503254"/>
                      <a:pt x="2263252" y="503254"/>
                    </a:cubicBezTo>
                    <a:lnTo>
                      <a:pt x="2263252" y="503254"/>
                    </a:lnTo>
                    <a:close/>
                    <a:moveTo>
                      <a:pt x="1216572" y="656386"/>
                    </a:moveTo>
                    <a:cubicBezTo>
                      <a:pt x="872607" y="656386"/>
                      <a:pt x="872607" y="656386"/>
                      <a:pt x="872607" y="656386"/>
                    </a:cubicBezTo>
                    <a:cubicBezTo>
                      <a:pt x="843945" y="656386"/>
                      <a:pt x="822446" y="677807"/>
                      <a:pt x="822446" y="706357"/>
                    </a:cubicBezTo>
                    <a:cubicBezTo>
                      <a:pt x="822446" y="734907"/>
                      <a:pt x="843945" y="756328"/>
                      <a:pt x="872607" y="756328"/>
                    </a:cubicBezTo>
                    <a:cubicBezTo>
                      <a:pt x="994429" y="756328"/>
                      <a:pt x="994429" y="756328"/>
                      <a:pt x="994429" y="756328"/>
                    </a:cubicBezTo>
                    <a:cubicBezTo>
                      <a:pt x="994429" y="1106104"/>
                      <a:pt x="994429" y="1106104"/>
                      <a:pt x="994429" y="1106104"/>
                    </a:cubicBezTo>
                    <a:cubicBezTo>
                      <a:pt x="994429" y="1134654"/>
                      <a:pt x="1015928" y="1159640"/>
                      <a:pt x="1044590" y="1159640"/>
                    </a:cubicBezTo>
                    <a:cubicBezTo>
                      <a:pt x="1073252" y="1159640"/>
                      <a:pt x="1094751" y="1134654"/>
                      <a:pt x="1094751" y="1106104"/>
                    </a:cubicBezTo>
                    <a:cubicBezTo>
                      <a:pt x="1094751" y="756328"/>
                      <a:pt x="1094751" y="756328"/>
                      <a:pt x="1094751" y="756328"/>
                    </a:cubicBezTo>
                    <a:cubicBezTo>
                      <a:pt x="1216572" y="756328"/>
                      <a:pt x="1216572" y="756328"/>
                      <a:pt x="1216572" y="756328"/>
                    </a:cubicBezTo>
                    <a:cubicBezTo>
                      <a:pt x="1245234" y="756328"/>
                      <a:pt x="1266734" y="734918"/>
                      <a:pt x="1266734" y="706357"/>
                    </a:cubicBezTo>
                    <a:cubicBezTo>
                      <a:pt x="1266734" y="677796"/>
                      <a:pt x="1245234" y="656386"/>
                      <a:pt x="1216572" y="656386"/>
                    </a:cubicBezTo>
                    <a:lnTo>
                      <a:pt x="1216572" y="656386"/>
                    </a:lnTo>
                    <a:close/>
                    <a:moveTo>
                      <a:pt x="2721742" y="503254"/>
                    </a:moveTo>
                    <a:cubicBezTo>
                      <a:pt x="2789827" y="503254"/>
                      <a:pt x="2854324" y="474704"/>
                      <a:pt x="2904485" y="428297"/>
                    </a:cubicBezTo>
                    <a:cubicBezTo>
                      <a:pt x="2922398" y="406888"/>
                      <a:pt x="2922398" y="374762"/>
                      <a:pt x="2900899" y="356916"/>
                    </a:cubicBezTo>
                    <a:cubicBezTo>
                      <a:pt x="2875812" y="335495"/>
                      <a:pt x="2839988" y="339071"/>
                      <a:pt x="2818489" y="360481"/>
                    </a:cubicBezTo>
                    <a:cubicBezTo>
                      <a:pt x="2789827" y="389031"/>
                      <a:pt x="2757578" y="403312"/>
                      <a:pt x="2721742" y="403312"/>
                    </a:cubicBezTo>
                    <a:cubicBezTo>
                      <a:pt x="2642908" y="403312"/>
                      <a:pt x="2578410" y="335495"/>
                      <a:pt x="2578410" y="253409"/>
                    </a:cubicBezTo>
                    <a:cubicBezTo>
                      <a:pt x="2578410" y="171323"/>
                      <a:pt x="2642908" y="103507"/>
                      <a:pt x="2721742" y="103507"/>
                    </a:cubicBezTo>
                    <a:cubicBezTo>
                      <a:pt x="2757578" y="103507"/>
                      <a:pt x="2789827" y="117788"/>
                      <a:pt x="2818489" y="146338"/>
                    </a:cubicBezTo>
                    <a:cubicBezTo>
                      <a:pt x="2839988" y="167759"/>
                      <a:pt x="2875824" y="167759"/>
                      <a:pt x="2900899" y="149914"/>
                    </a:cubicBezTo>
                    <a:cubicBezTo>
                      <a:pt x="2922398" y="128493"/>
                      <a:pt x="2922398" y="96378"/>
                      <a:pt x="2904485" y="74957"/>
                    </a:cubicBezTo>
                    <a:cubicBezTo>
                      <a:pt x="2854324" y="24986"/>
                      <a:pt x="2786240" y="0"/>
                      <a:pt x="2721742" y="0"/>
                    </a:cubicBezTo>
                    <a:cubicBezTo>
                      <a:pt x="2578410" y="0"/>
                      <a:pt x="2467327" y="114212"/>
                      <a:pt x="2467327" y="253409"/>
                    </a:cubicBezTo>
                    <a:cubicBezTo>
                      <a:pt x="2467327" y="392607"/>
                      <a:pt x="2578421" y="503254"/>
                      <a:pt x="2721742" y="503254"/>
                    </a:cubicBezTo>
                    <a:lnTo>
                      <a:pt x="2721742" y="503254"/>
                    </a:lnTo>
                    <a:close/>
                  </a:path>
                </a:pathLst>
              </a:custGeom>
              <a:solidFill>
                <a:srgbClr val="00BCEB"/>
              </a:solidFill>
              <a:ln w="1116" cap="flat">
                <a:noFill/>
                <a:prstDash val="solid"/>
                <a:miter/>
              </a:ln>
            </p:spPr>
            <p:txBody>
              <a:bodyPr rtlCol="0" anchor="ctr"/>
              <a:lstStyle/>
              <a:p>
                <a:pPr marL="0" marR="0" lvl="0" indent="0" algn="l" defTabSz="1218622"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404" name="Group 403">
              <a:extLst>
                <a:ext uri="{FF2B5EF4-FFF2-40B4-BE49-F238E27FC236}">
                  <a16:creationId xmlns:a16="http://schemas.microsoft.com/office/drawing/2014/main" id="{DB148D80-0F22-4936-AF47-CF402D5A45F0}"/>
                </a:ext>
              </a:extLst>
            </p:cNvPr>
            <p:cNvGrpSpPr/>
            <p:nvPr/>
          </p:nvGrpSpPr>
          <p:grpSpPr>
            <a:xfrm>
              <a:off x="472912" y="2312143"/>
              <a:ext cx="503276" cy="368186"/>
              <a:chOff x="2367216" y="4857438"/>
              <a:chExt cx="525679" cy="384575"/>
            </a:xfrm>
          </p:grpSpPr>
          <p:grpSp>
            <p:nvGrpSpPr>
              <p:cNvPr id="411" name="Graphic 75">
                <a:extLst>
                  <a:ext uri="{FF2B5EF4-FFF2-40B4-BE49-F238E27FC236}">
                    <a16:creationId xmlns:a16="http://schemas.microsoft.com/office/drawing/2014/main" id="{4B983C45-0280-450B-9132-CADF743DAFA0}"/>
                  </a:ext>
                </a:extLst>
              </p:cNvPr>
              <p:cNvGrpSpPr/>
              <p:nvPr/>
            </p:nvGrpSpPr>
            <p:grpSpPr>
              <a:xfrm>
                <a:off x="2367216" y="4857438"/>
                <a:ext cx="525679" cy="260612"/>
                <a:chOff x="2323590" y="1295344"/>
                <a:chExt cx="4475419" cy="2218743"/>
              </a:xfrm>
              <a:solidFill>
                <a:srgbClr val="00BCEB"/>
              </a:solidFill>
            </p:grpSpPr>
            <p:sp>
              <p:nvSpPr>
                <p:cNvPr id="425" name="Freeform: Shape 1586">
                  <a:extLst>
                    <a:ext uri="{FF2B5EF4-FFF2-40B4-BE49-F238E27FC236}">
                      <a16:creationId xmlns:a16="http://schemas.microsoft.com/office/drawing/2014/main" id="{4F929B69-E01F-4AED-BA01-5B8D7E695A6F}"/>
                    </a:ext>
                  </a:extLst>
                </p:cNvPr>
                <p:cNvSpPr/>
                <p:nvPr/>
              </p:nvSpPr>
              <p:spPr>
                <a:xfrm>
                  <a:off x="2323590" y="1295344"/>
                  <a:ext cx="4475419" cy="2218743"/>
                </a:xfrm>
                <a:custGeom>
                  <a:avLst/>
                  <a:gdLst>
                    <a:gd name="connsiteX0" fmla="*/ 4152116 w 4475419"/>
                    <a:gd name="connsiteY0" fmla="*/ 1283831 h 2218743"/>
                    <a:gd name="connsiteX1" fmla="*/ 4127363 w 4475419"/>
                    <a:gd name="connsiteY1" fmla="*/ 1273919 h 2218743"/>
                    <a:gd name="connsiteX2" fmla="*/ 3722687 w 4475419"/>
                    <a:gd name="connsiteY2" fmla="*/ 628523 h 2218743"/>
                    <a:gd name="connsiteX3" fmla="*/ 3728336 w 4475419"/>
                    <a:gd name="connsiteY3" fmla="*/ 606976 h 2218743"/>
                    <a:gd name="connsiteX4" fmla="*/ 3729535 w 4475419"/>
                    <a:gd name="connsiteY4" fmla="*/ 358590 h 2218743"/>
                    <a:gd name="connsiteX5" fmla="*/ 3282519 w 4475419"/>
                    <a:gd name="connsiteY5" fmla="*/ 1740 h 2218743"/>
                    <a:gd name="connsiteX6" fmla="*/ 2701031 w 4475419"/>
                    <a:gd name="connsiteY6" fmla="*/ 1151 h 2218743"/>
                    <a:gd name="connsiteX7" fmla="*/ 2641048 w 4475419"/>
                    <a:gd name="connsiteY7" fmla="*/ 6483 h 2218743"/>
                    <a:gd name="connsiteX8" fmla="*/ 2237811 w 4475419"/>
                    <a:gd name="connsiteY8" fmla="*/ 468220 h 2218743"/>
                    <a:gd name="connsiteX9" fmla="*/ 2251845 w 4475419"/>
                    <a:gd name="connsiteY9" fmla="*/ 627138 h 2218743"/>
                    <a:gd name="connsiteX10" fmla="*/ 2223559 w 4475419"/>
                    <a:gd name="connsiteY10" fmla="*/ 627138 h 2218743"/>
                    <a:gd name="connsiteX11" fmla="*/ 1473374 w 4475419"/>
                    <a:gd name="connsiteY11" fmla="*/ 627291 h 2218743"/>
                    <a:gd name="connsiteX12" fmla="*/ 1016532 w 4475419"/>
                    <a:gd name="connsiteY12" fmla="*/ 927559 h 2218743"/>
                    <a:gd name="connsiteX13" fmla="*/ 1003632 w 4475419"/>
                    <a:gd name="connsiteY13" fmla="*/ 1255797 h 2218743"/>
                    <a:gd name="connsiteX14" fmla="*/ 970484 w 4475419"/>
                    <a:gd name="connsiteY14" fmla="*/ 1255797 h 2218743"/>
                    <a:gd name="connsiteX15" fmla="*/ 494691 w 4475419"/>
                    <a:gd name="connsiteY15" fmla="*/ 1256222 h 2218743"/>
                    <a:gd name="connsiteX16" fmla="*/ 392333 w 4475419"/>
                    <a:gd name="connsiteY16" fmla="*/ 1265567 h 2218743"/>
                    <a:gd name="connsiteX17" fmla="*/ 41437 w 4475419"/>
                    <a:gd name="connsiteY17" fmla="*/ 1927897 h 2218743"/>
                    <a:gd name="connsiteX18" fmla="*/ 498900 w 4475419"/>
                    <a:gd name="connsiteY18" fmla="*/ 2218243 h 2218743"/>
                    <a:gd name="connsiteX19" fmla="*/ 3962863 w 4475419"/>
                    <a:gd name="connsiteY19" fmla="*/ 2218461 h 2218743"/>
                    <a:gd name="connsiteX20" fmla="*/ 4045669 w 4475419"/>
                    <a:gd name="connsiteY20" fmla="*/ 2214328 h 2218743"/>
                    <a:gd name="connsiteX21" fmla="*/ 4474269 w 4475419"/>
                    <a:gd name="connsiteY21" fmla="*/ 1774530 h 2218743"/>
                    <a:gd name="connsiteX22" fmla="*/ 4152116 w 4475419"/>
                    <a:gd name="connsiteY22" fmla="*/ 1283831 h 22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75419" h="2218743">
                      <a:moveTo>
                        <a:pt x="4152116" y="1283831"/>
                      </a:moveTo>
                      <a:cubicBezTo>
                        <a:pt x="4143709" y="1280843"/>
                        <a:pt x="4135530" y="1277201"/>
                        <a:pt x="4127363" y="1273919"/>
                      </a:cubicBezTo>
                      <a:cubicBezTo>
                        <a:pt x="4234889" y="960337"/>
                        <a:pt x="4019826" y="662980"/>
                        <a:pt x="3722687" y="628523"/>
                      </a:cubicBezTo>
                      <a:cubicBezTo>
                        <a:pt x="3724607" y="621195"/>
                        <a:pt x="3726460" y="614075"/>
                        <a:pt x="3728336" y="606976"/>
                      </a:cubicBezTo>
                      <a:cubicBezTo>
                        <a:pt x="3750275" y="524279"/>
                        <a:pt x="3751060" y="441549"/>
                        <a:pt x="3729535" y="358590"/>
                      </a:cubicBezTo>
                      <a:cubicBezTo>
                        <a:pt x="3676813" y="155423"/>
                        <a:pt x="3492315" y="5327"/>
                        <a:pt x="3282519" y="1740"/>
                      </a:cubicBezTo>
                      <a:cubicBezTo>
                        <a:pt x="3088740" y="-1575"/>
                        <a:pt x="2894864" y="802"/>
                        <a:pt x="2701031" y="1151"/>
                      </a:cubicBezTo>
                      <a:cubicBezTo>
                        <a:pt x="2681033" y="1184"/>
                        <a:pt x="2660904" y="3648"/>
                        <a:pt x="2641048" y="6483"/>
                      </a:cubicBezTo>
                      <a:cubicBezTo>
                        <a:pt x="2416978" y="38509"/>
                        <a:pt x="2238225" y="241872"/>
                        <a:pt x="2237811" y="468220"/>
                      </a:cubicBezTo>
                      <a:cubicBezTo>
                        <a:pt x="2237713" y="520386"/>
                        <a:pt x="2246774" y="572563"/>
                        <a:pt x="2251845" y="627138"/>
                      </a:cubicBezTo>
                      <a:cubicBezTo>
                        <a:pt x="2245073" y="627138"/>
                        <a:pt x="2234322" y="627138"/>
                        <a:pt x="2223559" y="627138"/>
                      </a:cubicBezTo>
                      <a:cubicBezTo>
                        <a:pt x="1973494" y="627138"/>
                        <a:pt x="1723428" y="626680"/>
                        <a:pt x="1473374" y="627291"/>
                      </a:cubicBezTo>
                      <a:cubicBezTo>
                        <a:pt x="1267088" y="627803"/>
                        <a:pt x="1092600" y="742657"/>
                        <a:pt x="1016532" y="927559"/>
                      </a:cubicBezTo>
                      <a:cubicBezTo>
                        <a:pt x="972872" y="1033700"/>
                        <a:pt x="969121" y="1142197"/>
                        <a:pt x="1003632" y="1255797"/>
                      </a:cubicBezTo>
                      <a:cubicBezTo>
                        <a:pt x="990493" y="1255797"/>
                        <a:pt x="980483" y="1255797"/>
                        <a:pt x="970484" y="1255797"/>
                      </a:cubicBezTo>
                      <a:cubicBezTo>
                        <a:pt x="811882" y="1255797"/>
                        <a:pt x="653281" y="1255262"/>
                        <a:pt x="494691" y="1256222"/>
                      </a:cubicBezTo>
                      <a:cubicBezTo>
                        <a:pt x="460528" y="1256429"/>
                        <a:pt x="425962" y="1259569"/>
                        <a:pt x="392333" y="1265567"/>
                      </a:cubicBezTo>
                      <a:cubicBezTo>
                        <a:pt x="91204" y="1319248"/>
                        <a:pt x="-85073" y="1648063"/>
                        <a:pt x="41437" y="1927897"/>
                      </a:cubicBezTo>
                      <a:cubicBezTo>
                        <a:pt x="129172" y="2121981"/>
                        <a:pt x="286650" y="2218101"/>
                        <a:pt x="498900" y="2218243"/>
                      </a:cubicBezTo>
                      <a:cubicBezTo>
                        <a:pt x="1653554" y="2219071"/>
                        <a:pt x="2808208" y="2218668"/>
                        <a:pt x="3962863" y="2218461"/>
                      </a:cubicBezTo>
                      <a:cubicBezTo>
                        <a:pt x="3990472" y="2218461"/>
                        <a:pt x="4018180" y="2216902"/>
                        <a:pt x="4045669" y="2214328"/>
                      </a:cubicBezTo>
                      <a:cubicBezTo>
                        <a:pt x="4271386" y="2193229"/>
                        <a:pt x="4458970" y="2000519"/>
                        <a:pt x="4474269" y="1774530"/>
                      </a:cubicBezTo>
                      <a:cubicBezTo>
                        <a:pt x="4489109" y="1555367"/>
                        <a:pt x="4359219" y="1357565"/>
                        <a:pt x="4152116" y="1283831"/>
                      </a:cubicBezTo>
                      <a:close/>
                    </a:path>
                  </a:pathLst>
                </a:custGeom>
                <a:solidFill>
                  <a:srgbClr val="FFFFFF"/>
                </a:solidFill>
                <a:ln w="1089"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26" name="Freeform: Shape 1587">
                  <a:extLst>
                    <a:ext uri="{FF2B5EF4-FFF2-40B4-BE49-F238E27FC236}">
                      <a16:creationId xmlns:a16="http://schemas.microsoft.com/office/drawing/2014/main" id="{C687D8A5-5FFE-428D-B027-133F4437367E}"/>
                    </a:ext>
                  </a:extLst>
                </p:cNvPr>
                <p:cNvSpPr/>
                <p:nvPr/>
              </p:nvSpPr>
              <p:spPr>
                <a:xfrm>
                  <a:off x="4935501" y="1948162"/>
                  <a:ext cx="598650" cy="1441135"/>
                </a:xfrm>
                <a:custGeom>
                  <a:avLst/>
                  <a:gdLst>
                    <a:gd name="connsiteX0" fmla="*/ 597724 w 598650"/>
                    <a:gd name="connsiteY0" fmla="*/ 721867 h 1441135"/>
                    <a:gd name="connsiteX1" fmla="*/ 598541 w 598650"/>
                    <a:gd name="connsiteY1" fmla="*/ 112629 h 1441135"/>
                    <a:gd name="connsiteX2" fmla="*/ 486250 w 598650"/>
                    <a:gd name="connsiteY2" fmla="*/ 10 h 1441135"/>
                    <a:gd name="connsiteX3" fmla="*/ 113654 w 598650"/>
                    <a:gd name="connsiteY3" fmla="*/ 501 h 1441135"/>
                    <a:gd name="connsiteX4" fmla="*/ 414 w 598650"/>
                    <a:gd name="connsiteY4" fmla="*/ 114722 h 1441135"/>
                    <a:gd name="connsiteX5" fmla="*/ 0 w 598650"/>
                    <a:gd name="connsiteY5" fmla="*/ 1328183 h 1441135"/>
                    <a:gd name="connsiteX6" fmla="*/ 111997 w 598650"/>
                    <a:gd name="connsiteY6" fmla="*/ 1441019 h 1441135"/>
                    <a:gd name="connsiteX7" fmla="*/ 487090 w 598650"/>
                    <a:gd name="connsiteY7" fmla="*/ 1441106 h 1441135"/>
                    <a:gd name="connsiteX8" fmla="*/ 598640 w 598650"/>
                    <a:gd name="connsiteY8" fmla="*/ 1328575 h 1441135"/>
                    <a:gd name="connsiteX9" fmla="*/ 597724 w 598650"/>
                    <a:gd name="connsiteY9" fmla="*/ 721867 h 144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650" h="1441135">
                      <a:moveTo>
                        <a:pt x="597724" y="721867"/>
                      </a:moveTo>
                      <a:cubicBezTo>
                        <a:pt x="597724" y="518787"/>
                        <a:pt x="596219" y="315686"/>
                        <a:pt x="598541" y="112629"/>
                      </a:cubicBezTo>
                      <a:cubicBezTo>
                        <a:pt x="599359" y="40890"/>
                        <a:pt x="548785" y="-753"/>
                        <a:pt x="486250" y="10"/>
                      </a:cubicBezTo>
                      <a:cubicBezTo>
                        <a:pt x="362073" y="1526"/>
                        <a:pt x="237853" y="337"/>
                        <a:pt x="113654" y="501"/>
                      </a:cubicBezTo>
                      <a:cubicBezTo>
                        <a:pt x="40607" y="599"/>
                        <a:pt x="436" y="40966"/>
                        <a:pt x="414" y="114722"/>
                      </a:cubicBezTo>
                      <a:cubicBezTo>
                        <a:pt x="294" y="519213"/>
                        <a:pt x="709" y="923692"/>
                        <a:pt x="0" y="1328183"/>
                      </a:cubicBezTo>
                      <a:cubicBezTo>
                        <a:pt x="-109" y="1391198"/>
                        <a:pt x="38634" y="1442328"/>
                        <a:pt x="111997" y="1441019"/>
                      </a:cubicBezTo>
                      <a:cubicBezTo>
                        <a:pt x="236991" y="1438795"/>
                        <a:pt x="362095" y="1438609"/>
                        <a:pt x="487090" y="1441106"/>
                      </a:cubicBezTo>
                      <a:cubicBezTo>
                        <a:pt x="558196" y="1442524"/>
                        <a:pt x="599414" y="1391699"/>
                        <a:pt x="598640" y="1328575"/>
                      </a:cubicBezTo>
                      <a:cubicBezTo>
                        <a:pt x="596175" y="1126368"/>
                        <a:pt x="597724" y="924107"/>
                        <a:pt x="597724" y="721867"/>
                      </a:cubicBezTo>
                      <a:close/>
                    </a:path>
                  </a:pathLst>
                </a:custGeom>
                <a:solidFill>
                  <a:srgbClr val="FBAB2C"/>
                </a:solidFill>
                <a:ln w="1089"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27" name="Freeform: Shape 1588">
                  <a:extLst>
                    <a:ext uri="{FF2B5EF4-FFF2-40B4-BE49-F238E27FC236}">
                      <a16:creationId xmlns:a16="http://schemas.microsoft.com/office/drawing/2014/main" id="{651EB66A-D0D0-419D-9CDA-4EC7CD0CF685}"/>
                    </a:ext>
                  </a:extLst>
                </p:cNvPr>
                <p:cNvSpPr/>
                <p:nvPr/>
              </p:nvSpPr>
              <p:spPr>
                <a:xfrm>
                  <a:off x="4255658" y="2159818"/>
                  <a:ext cx="597297" cy="1075521"/>
                </a:xfrm>
                <a:custGeom>
                  <a:avLst/>
                  <a:gdLst>
                    <a:gd name="connsiteX0" fmla="*/ 597222 w 597297"/>
                    <a:gd name="connsiteY0" fmla="*/ 104880 h 1075521"/>
                    <a:gd name="connsiteX1" fmla="*/ 494046 w 597297"/>
                    <a:gd name="connsiteY1" fmla="*/ 135 h 1075521"/>
                    <a:gd name="connsiteX2" fmla="*/ 103819 w 597297"/>
                    <a:gd name="connsiteY2" fmla="*/ 135 h 1075521"/>
                    <a:gd name="connsiteX3" fmla="*/ 120 w 597297"/>
                    <a:gd name="connsiteY3" fmla="*/ 104728 h 1075521"/>
                    <a:gd name="connsiteX4" fmla="*/ 109 w 597297"/>
                    <a:gd name="connsiteY4" fmla="*/ 968262 h 1075521"/>
                    <a:gd name="connsiteX5" fmla="*/ 104942 w 597297"/>
                    <a:gd name="connsiteY5" fmla="*/ 1075014 h 1075521"/>
                    <a:gd name="connsiteX6" fmla="*/ 492651 w 597297"/>
                    <a:gd name="connsiteY6" fmla="*/ 1075014 h 1075521"/>
                    <a:gd name="connsiteX7" fmla="*/ 597244 w 597297"/>
                    <a:gd name="connsiteY7" fmla="*/ 968415 h 1075521"/>
                    <a:gd name="connsiteX8" fmla="*/ 597276 w 597297"/>
                    <a:gd name="connsiteY8" fmla="*/ 535388 h 1075521"/>
                    <a:gd name="connsiteX9" fmla="*/ 597222 w 597297"/>
                    <a:gd name="connsiteY9" fmla="*/ 104880 h 10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97" h="1075521">
                      <a:moveTo>
                        <a:pt x="597222" y="104880"/>
                      </a:moveTo>
                      <a:cubicBezTo>
                        <a:pt x="597167" y="41734"/>
                        <a:pt x="556342" y="222"/>
                        <a:pt x="494046" y="135"/>
                      </a:cubicBezTo>
                      <a:cubicBezTo>
                        <a:pt x="363970" y="-50"/>
                        <a:pt x="233894" y="-40"/>
                        <a:pt x="103819" y="135"/>
                      </a:cubicBezTo>
                      <a:cubicBezTo>
                        <a:pt x="41752" y="222"/>
                        <a:pt x="153" y="42007"/>
                        <a:pt x="120" y="104728"/>
                      </a:cubicBezTo>
                      <a:cubicBezTo>
                        <a:pt x="-44" y="392576"/>
                        <a:pt x="-33" y="680414"/>
                        <a:pt x="109" y="968262"/>
                      </a:cubicBezTo>
                      <a:cubicBezTo>
                        <a:pt x="142" y="1032237"/>
                        <a:pt x="41185" y="1074676"/>
                        <a:pt x="104942" y="1075014"/>
                      </a:cubicBezTo>
                      <a:cubicBezTo>
                        <a:pt x="234178" y="1075690"/>
                        <a:pt x="363414" y="1075690"/>
                        <a:pt x="492651" y="1075014"/>
                      </a:cubicBezTo>
                      <a:cubicBezTo>
                        <a:pt x="556724" y="1074676"/>
                        <a:pt x="597189" y="1032553"/>
                        <a:pt x="597244" y="968415"/>
                      </a:cubicBezTo>
                      <a:cubicBezTo>
                        <a:pt x="597342" y="824076"/>
                        <a:pt x="597276" y="679727"/>
                        <a:pt x="597276" y="535388"/>
                      </a:cubicBezTo>
                      <a:cubicBezTo>
                        <a:pt x="597265" y="391889"/>
                        <a:pt x="597353" y="248379"/>
                        <a:pt x="597222" y="104880"/>
                      </a:cubicBezTo>
                      <a:close/>
                    </a:path>
                  </a:pathLst>
                </a:custGeom>
                <a:solidFill>
                  <a:srgbClr val="74BF4B"/>
                </a:solidFill>
                <a:ln w="1089"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28" name="Freeform: Shape 1589">
                  <a:extLst>
                    <a:ext uri="{FF2B5EF4-FFF2-40B4-BE49-F238E27FC236}">
                      <a16:creationId xmlns:a16="http://schemas.microsoft.com/office/drawing/2014/main" id="{361060AD-7241-48AA-957E-0D40F5FED035}"/>
                    </a:ext>
                  </a:extLst>
                </p:cNvPr>
                <p:cNvSpPr/>
                <p:nvPr/>
              </p:nvSpPr>
              <p:spPr>
                <a:xfrm>
                  <a:off x="3575608" y="2158831"/>
                  <a:ext cx="2639037" cy="1076769"/>
                </a:xfrm>
                <a:custGeom>
                  <a:avLst/>
                  <a:gdLst>
                    <a:gd name="connsiteX0" fmla="*/ 597277 w 2639037"/>
                    <a:gd name="connsiteY0" fmla="*/ 107558 h 1076769"/>
                    <a:gd name="connsiteX1" fmla="*/ 597298 w 2639037"/>
                    <a:gd name="connsiteY1" fmla="*/ 967908 h 1076769"/>
                    <a:gd name="connsiteX2" fmla="*/ 488627 w 2639037"/>
                    <a:gd name="connsiteY2" fmla="*/ 1076121 h 1076769"/>
                    <a:gd name="connsiteX3" fmla="*/ 108769 w 2639037"/>
                    <a:gd name="connsiteY3" fmla="*/ 1076143 h 1076769"/>
                    <a:gd name="connsiteX4" fmla="*/ 66 w 2639037"/>
                    <a:gd name="connsiteY4" fmla="*/ 966294 h 1076769"/>
                    <a:gd name="connsiteX5" fmla="*/ 33 w 2639037"/>
                    <a:gd name="connsiteY5" fmla="*/ 536125 h 1076769"/>
                    <a:gd name="connsiteX6" fmla="*/ 77 w 2639037"/>
                    <a:gd name="connsiteY6" fmla="*/ 108463 h 1076769"/>
                    <a:gd name="connsiteX7" fmla="*/ 107832 w 2639037"/>
                    <a:gd name="connsiteY7" fmla="*/ 1089 h 1076769"/>
                    <a:gd name="connsiteX8" fmla="*/ 490209 w 2639037"/>
                    <a:gd name="connsiteY8" fmla="*/ 1100 h 1076769"/>
                    <a:gd name="connsiteX9" fmla="*/ 597277 w 2639037"/>
                    <a:gd name="connsiteY9" fmla="*/ 107558 h 1076769"/>
                    <a:gd name="connsiteX10" fmla="*/ 2638266 w 2639037"/>
                    <a:gd name="connsiteY10" fmla="*/ 536354 h 1076769"/>
                    <a:gd name="connsiteX11" fmla="*/ 2638135 w 2639037"/>
                    <a:gd name="connsiteY11" fmla="*/ 108463 h 1076769"/>
                    <a:gd name="connsiteX12" fmla="*/ 2530533 w 2639037"/>
                    <a:gd name="connsiteY12" fmla="*/ 1079 h 1076769"/>
                    <a:gd name="connsiteX13" fmla="*/ 2158046 w 2639037"/>
                    <a:gd name="connsiteY13" fmla="*/ 53 h 1076769"/>
                    <a:gd name="connsiteX14" fmla="*/ 2041688 w 2639037"/>
                    <a:gd name="connsiteY14" fmla="*/ 115856 h 1076769"/>
                    <a:gd name="connsiteX15" fmla="*/ 2041797 w 2639037"/>
                    <a:gd name="connsiteY15" fmla="*/ 961551 h 1076769"/>
                    <a:gd name="connsiteX16" fmla="*/ 2156618 w 2639037"/>
                    <a:gd name="connsiteY16" fmla="*/ 1076721 h 1076769"/>
                    <a:gd name="connsiteX17" fmla="*/ 2524089 w 2639037"/>
                    <a:gd name="connsiteY17" fmla="*/ 1076754 h 1076769"/>
                    <a:gd name="connsiteX18" fmla="*/ 2639008 w 2639037"/>
                    <a:gd name="connsiteY18" fmla="*/ 961704 h 1076769"/>
                    <a:gd name="connsiteX19" fmla="*/ 2638266 w 2639037"/>
                    <a:gd name="connsiteY19" fmla="*/ 536354 h 107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39037" h="1076769">
                      <a:moveTo>
                        <a:pt x="597277" y="107558"/>
                      </a:moveTo>
                      <a:cubicBezTo>
                        <a:pt x="597473" y="394338"/>
                        <a:pt x="597462" y="681117"/>
                        <a:pt x="597298" y="967908"/>
                      </a:cubicBezTo>
                      <a:cubicBezTo>
                        <a:pt x="597266" y="1034282"/>
                        <a:pt x="555579" y="1075914"/>
                        <a:pt x="488627" y="1076121"/>
                      </a:cubicBezTo>
                      <a:cubicBezTo>
                        <a:pt x="362008" y="1076503"/>
                        <a:pt x="235389" y="1076459"/>
                        <a:pt x="108769" y="1076143"/>
                      </a:cubicBezTo>
                      <a:cubicBezTo>
                        <a:pt x="39975" y="1075969"/>
                        <a:pt x="120" y="1035438"/>
                        <a:pt x="66" y="966294"/>
                      </a:cubicBezTo>
                      <a:cubicBezTo>
                        <a:pt x="-54" y="822904"/>
                        <a:pt x="33" y="679515"/>
                        <a:pt x="33" y="536125"/>
                      </a:cubicBezTo>
                      <a:cubicBezTo>
                        <a:pt x="33" y="393574"/>
                        <a:pt x="-65" y="251024"/>
                        <a:pt x="77" y="108463"/>
                      </a:cubicBezTo>
                      <a:cubicBezTo>
                        <a:pt x="142" y="40672"/>
                        <a:pt x="39953" y="1133"/>
                        <a:pt x="107832" y="1089"/>
                      </a:cubicBezTo>
                      <a:cubicBezTo>
                        <a:pt x="235291" y="1024"/>
                        <a:pt x="362750" y="1002"/>
                        <a:pt x="490209" y="1100"/>
                      </a:cubicBezTo>
                      <a:cubicBezTo>
                        <a:pt x="555590" y="1144"/>
                        <a:pt x="597222" y="42155"/>
                        <a:pt x="597277" y="107558"/>
                      </a:cubicBezTo>
                      <a:close/>
                      <a:moveTo>
                        <a:pt x="2638266" y="536354"/>
                      </a:moveTo>
                      <a:cubicBezTo>
                        <a:pt x="2638255" y="393727"/>
                        <a:pt x="2638539" y="251100"/>
                        <a:pt x="2638135" y="108463"/>
                      </a:cubicBezTo>
                      <a:cubicBezTo>
                        <a:pt x="2637939" y="39319"/>
                        <a:pt x="2599109" y="1111"/>
                        <a:pt x="2530533" y="1079"/>
                      </a:cubicBezTo>
                      <a:cubicBezTo>
                        <a:pt x="2406367" y="1013"/>
                        <a:pt x="2282125" y="3434"/>
                        <a:pt x="2158046" y="53"/>
                      </a:cubicBezTo>
                      <a:cubicBezTo>
                        <a:pt x="2096688" y="-1615"/>
                        <a:pt x="2041044" y="35710"/>
                        <a:pt x="2041688" y="115856"/>
                      </a:cubicBezTo>
                      <a:cubicBezTo>
                        <a:pt x="2043967" y="397740"/>
                        <a:pt x="2043792" y="679667"/>
                        <a:pt x="2041797" y="961551"/>
                      </a:cubicBezTo>
                      <a:cubicBezTo>
                        <a:pt x="2041241" y="1040955"/>
                        <a:pt x="2094715" y="1077572"/>
                        <a:pt x="2156618" y="1076721"/>
                      </a:cubicBezTo>
                      <a:cubicBezTo>
                        <a:pt x="2279083" y="1075031"/>
                        <a:pt x="2401613" y="1074987"/>
                        <a:pt x="2524089" y="1076754"/>
                      </a:cubicBezTo>
                      <a:cubicBezTo>
                        <a:pt x="2583625" y="1077615"/>
                        <a:pt x="2640534" y="1043234"/>
                        <a:pt x="2639008" y="961704"/>
                      </a:cubicBezTo>
                      <a:cubicBezTo>
                        <a:pt x="2636358" y="819971"/>
                        <a:pt x="2638277" y="678152"/>
                        <a:pt x="2638266" y="536354"/>
                      </a:cubicBezTo>
                      <a:close/>
                    </a:path>
                  </a:pathLst>
                </a:custGeom>
                <a:solidFill>
                  <a:srgbClr val="00BCEB"/>
                </a:solidFill>
                <a:ln w="1089"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29" name="Freeform: Shape 1590">
                  <a:extLst>
                    <a:ext uri="{FF2B5EF4-FFF2-40B4-BE49-F238E27FC236}">
                      <a16:creationId xmlns:a16="http://schemas.microsoft.com/office/drawing/2014/main" id="{297EA9A9-A385-4770-86B4-89DEB1F443F1}"/>
                    </a:ext>
                  </a:extLst>
                </p:cNvPr>
                <p:cNvSpPr/>
                <p:nvPr/>
              </p:nvSpPr>
              <p:spPr>
                <a:xfrm>
                  <a:off x="3694802" y="2092194"/>
                  <a:ext cx="2400373" cy="974432"/>
                </a:xfrm>
                <a:custGeom>
                  <a:avLst/>
                  <a:gdLst>
                    <a:gd name="connsiteX0" fmla="*/ 1541121 w 2400373"/>
                    <a:gd name="connsiteY0" fmla="*/ 528974 h 974432"/>
                    <a:gd name="connsiteX1" fmla="*/ 1682035 w 2400373"/>
                    <a:gd name="connsiteY1" fmla="*/ 528875 h 974432"/>
                    <a:gd name="connsiteX2" fmla="*/ 1719153 w 2400373"/>
                    <a:gd name="connsiteY2" fmla="*/ 556834 h 974432"/>
                    <a:gd name="connsiteX3" fmla="*/ 1682951 w 2400373"/>
                    <a:gd name="connsiteY3" fmla="*/ 588216 h 974432"/>
                    <a:gd name="connsiteX4" fmla="*/ 1398603 w 2400373"/>
                    <a:gd name="connsiteY4" fmla="*/ 588238 h 974432"/>
                    <a:gd name="connsiteX5" fmla="*/ 1360635 w 2400373"/>
                    <a:gd name="connsiteY5" fmla="*/ 557695 h 974432"/>
                    <a:gd name="connsiteX6" fmla="*/ 1400195 w 2400373"/>
                    <a:gd name="connsiteY6" fmla="*/ 528766 h 974432"/>
                    <a:gd name="connsiteX7" fmla="*/ 1541121 w 2400373"/>
                    <a:gd name="connsiteY7" fmla="*/ 528974 h 974432"/>
                    <a:gd name="connsiteX8" fmla="*/ 1398298 w 2400373"/>
                    <a:gd name="connsiteY8" fmla="*/ 705054 h 974432"/>
                    <a:gd name="connsiteX9" fmla="*/ 1361060 w 2400373"/>
                    <a:gd name="connsiteY9" fmla="*/ 733438 h 974432"/>
                    <a:gd name="connsiteX10" fmla="*/ 1395539 w 2400373"/>
                    <a:gd name="connsiteY10" fmla="*/ 764493 h 974432"/>
                    <a:gd name="connsiteX11" fmla="*/ 1684914 w 2400373"/>
                    <a:gd name="connsiteY11" fmla="*/ 764493 h 974432"/>
                    <a:gd name="connsiteX12" fmla="*/ 1719131 w 2400373"/>
                    <a:gd name="connsiteY12" fmla="*/ 733732 h 974432"/>
                    <a:gd name="connsiteX13" fmla="*/ 1682657 w 2400373"/>
                    <a:gd name="connsiteY13" fmla="*/ 705131 h 974432"/>
                    <a:gd name="connsiteX14" fmla="*/ 1539223 w 2400373"/>
                    <a:gd name="connsiteY14" fmla="*/ 705207 h 974432"/>
                    <a:gd name="connsiteX15" fmla="*/ 1398298 w 2400373"/>
                    <a:gd name="connsiteY15" fmla="*/ 705054 h 974432"/>
                    <a:gd name="connsiteX16" fmla="*/ 1682493 w 2400373"/>
                    <a:gd name="connsiteY16" fmla="*/ 58785 h 974432"/>
                    <a:gd name="connsiteX17" fmla="*/ 1719164 w 2400373"/>
                    <a:gd name="connsiteY17" fmla="*/ 28210 h 974432"/>
                    <a:gd name="connsiteX18" fmla="*/ 1682384 w 2400373"/>
                    <a:gd name="connsiteY18" fmla="*/ 88 h 974432"/>
                    <a:gd name="connsiteX19" fmla="*/ 1398123 w 2400373"/>
                    <a:gd name="connsiteY19" fmla="*/ 1 h 974432"/>
                    <a:gd name="connsiteX20" fmla="*/ 1360689 w 2400373"/>
                    <a:gd name="connsiteY20" fmla="*/ 28276 h 974432"/>
                    <a:gd name="connsiteX21" fmla="*/ 1398221 w 2400373"/>
                    <a:gd name="connsiteY21" fmla="*/ 58785 h 974432"/>
                    <a:gd name="connsiteX22" fmla="*/ 1539092 w 2400373"/>
                    <a:gd name="connsiteY22" fmla="*/ 58905 h 974432"/>
                    <a:gd name="connsiteX23" fmla="*/ 1682493 w 2400373"/>
                    <a:gd name="connsiteY23" fmla="*/ 58785 h 974432"/>
                    <a:gd name="connsiteX24" fmla="*/ 1398156 w 2400373"/>
                    <a:gd name="connsiteY24" fmla="*/ 176245 h 974432"/>
                    <a:gd name="connsiteX25" fmla="*/ 1360722 w 2400373"/>
                    <a:gd name="connsiteY25" fmla="*/ 204574 h 974432"/>
                    <a:gd name="connsiteX26" fmla="*/ 1398221 w 2400373"/>
                    <a:gd name="connsiteY26" fmla="*/ 235041 h 974432"/>
                    <a:gd name="connsiteX27" fmla="*/ 1682471 w 2400373"/>
                    <a:gd name="connsiteY27" fmla="*/ 235030 h 974432"/>
                    <a:gd name="connsiteX28" fmla="*/ 1719186 w 2400373"/>
                    <a:gd name="connsiteY28" fmla="*/ 204553 h 974432"/>
                    <a:gd name="connsiteX29" fmla="*/ 1682406 w 2400373"/>
                    <a:gd name="connsiteY29" fmla="*/ 176343 h 974432"/>
                    <a:gd name="connsiteX30" fmla="*/ 1541535 w 2400373"/>
                    <a:gd name="connsiteY30" fmla="*/ 176442 h 974432"/>
                    <a:gd name="connsiteX31" fmla="*/ 1398156 w 2400373"/>
                    <a:gd name="connsiteY31" fmla="*/ 176245 h 974432"/>
                    <a:gd name="connsiteX32" fmla="*/ 1682581 w 2400373"/>
                    <a:gd name="connsiteY32" fmla="*/ 411427 h 974432"/>
                    <a:gd name="connsiteX33" fmla="*/ 1719197 w 2400373"/>
                    <a:gd name="connsiteY33" fmla="*/ 383261 h 974432"/>
                    <a:gd name="connsiteX34" fmla="*/ 1682319 w 2400373"/>
                    <a:gd name="connsiteY34" fmla="*/ 352806 h 974432"/>
                    <a:gd name="connsiteX35" fmla="*/ 1398058 w 2400373"/>
                    <a:gd name="connsiteY35" fmla="*/ 352555 h 974432"/>
                    <a:gd name="connsiteX36" fmla="*/ 1360700 w 2400373"/>
                    <a:gd name="connsiteY36" fmla="*/ 380993 h 974432"/>
                    <a:gd name="connsiteX37" fmla="*/ 1398319 w 2400373"/>
                    <a:gd name="connsiteY37" fmla="*/ 411285 h 974432"/>
                    <a:gd name="connsiteX38" fmla="*/ 1539191 w 2400373"/>
                    <a:gd name="connsiteY38" fmla="*/ 411383 h 974432"/>
                    <a:gd name="connsiteX39" fmla="*/ 1682581 w 2400373"/>
                    <a:gd name="connsiteY39" fmla="*/ 411427 h 974432"/>
                    <a:gd name="connsiteX40" fmla="*/ 998496 w 2400373"/>
                    <a:gd name="connsiteY40" fmla="*/ 269247 h 974432"/>
                    <a:gd name="connsiteX41" fmla="*/ 1038929 w 2400373"/>
                    <a:gd name="connsiteY41" fmla="*/ 239490 h 974432"/>
                    <a:gd name="connsiteX42" fmla="*/ 1000153 w 2400373"/>
                    <a:gd name="connsiteY42" fmla="*/ 210473 h 974432"/>
                    <a:gd name="connsiteX43" fmla="*/ 718379 w 2400373"/>
                    <a:gd name="connsiteY43" fmla="*/ 210648 h 974432"/>
                    <a:gd name="connsiteX44" fmla="*/ 680236 w 2400373"/>
                    <a:gd name="connsiteY44" fmla="*/ 240318 h 974432"/>
                    <a:gd name="connsiteX45" fmla="*/ 719240 w 2400373"/>
                    <a:gd name="connsiteY45" fmla="*/ 269443 h 974432"/>
                    <a:gd name="connsiteX46" fmla="*/ 860122 w 2400373"/>
                    <a:gd name="connsiteY46" fmla="*/ 269269 h 974432"/>
                    <a:gd name="connsiteX47" fmla="*/ 998496 w 2400373"/>
                    <a:gd name="connsiteY47" fmla="*/ 269247 h 974432"/>
                    <a:gd name="connsiteX48" fmla="*/ 1000339 w 2400373"/>
                    <a:gd name="connsiteY48" fmla="*/ 445666 h 974432"/>
                    <a:gd name="connsiteX49" fmla="*/ 1038929 w 2400373"/>
                    <a:gd name="connsiteY49" fmla="*/ 416486 h 974432"/>
                    <a:gd name="connsiteX50" fmla="*/ 1000851 w 2400373"/>
                    <a:gd name="connsiteY50" fmla="*/ 386903 h 974432"/>
                    <a:gd name="connsiteX51" fmla="*/ 719066 w 2400373"/>
                    <a:gd name="connsiteY51" fmla="*/ 386718 h 974432"/>
                    <a:gd name="connsiteX52" fmla="*/ 680236 w 2400373"/>
                    <a:gd name="connsiteY52" fmla="*/ 416017 h 974432"/>
                    <a:gd name="connsiteX53" fmla="*/ 718553 w 2400373"/>
                    <a:gd name="connsiteY53" fmla="*/ 445458 h 974432"/>
                    <a:gd name="connsiteX54" fmla="*/ 856927 w 2400373"/>
                    <a:gd name="connsiteY54" fmla="*/ 445513 h 974432"/>
                    <a:gd name="connsiteX55" fmla="*/ 1000339 w 2400373"/>
                    <a:gd name="connsiteY55" fmla="*/ 445666 h 974432"/>
                    <a:gd name="connsiteX56" fmla="*/ 1003643 w 2400373"/>
                    <a:gd name="connsiteY56" fmla="*/ 621834 h 974432"/>
                    <a:gd name="connsiteX57" fmla="*/ 1038732 w 2400373"/>
                    <a:gd name="connsiteY57" fmla="*/ 592032 h 974432"/>
                    <a:gd name="connsiteX58" fmla="*/ 1005060 w 2400373"/>
                    <a:gd name="connsiteY58" fmla="*/ 563463 h 974432"/>
                    <a:gd name="connsiteX59" fmla="*/ 715762 w 2400373"/>
                    <a:gd name="connsiteY59" fmla="*/ 563409 h 974432"/>
                    <a:gd name="connsiteX60" fmla="*/ 680530 w 2400373"/>
                    <a:gd name="connsiteY60" fmla="*/ 593112 h 974432"/>
                    <a:gd name="connsiteX61" fmla="*/ 716863 w 2400373"/>
                    <a:gd name="connsiteY61" fmla="*/ 621899 h 974432"/>
                    <a:gd name="connsiteX62" fmla="*/ 857734 w 2400373"/>
                    <a:gd name="connsiteY62" fmla="*/ 621735 h 974432"/>
                    <a:gd name="connsiteX63" fmla="*/ 1003643 w 2400373"/>
                    <a:gd name="connsiteY63" fmla="*/ 621834 h 974432"/>
                    <a:gd name="connsiteX64" fmla="*/ 716100 w 2400373"/>
                    <a:gd name="connsiteY64" fmla="*/ 739642 h 974432"/>
                    <a:gd name="connsiteX65" fmla="*/ 680519 w 2400373"/>
                    <a:gd name="connsiteY65" fmla="*/ 769105 h 974432"/>
                    <a:gd name="connsiteX66" fmla="*/ 716525 w 2400373"/>
                    <a:gd name="connsiteY66" fmla="*/ 798165 h 974432"/>
                    <a:gd name="connsiteX67" fmla="*/ 1003294 w 2400373"/>
                    <a:gd name="connsiteY67" fmla="*/ 798121 h 974432"/>
                    <a:gd name="connsiteX68" fmla="*/ 1038721 w 2400373"/>
                    <a:gd name="connsiteY68" fmla="*/ 768713 h 974432"/>
                    <a:gd name="connsiteX69" fmla="*/ 1002869 w 2400373"/>
                    <a:gd name="connsiteY69" fmla="*/ 739664 h 974432"/>
                    <a:gd name="connsiteX70" fmla="*/ 861998 w 2400373"/>
                    <a:gd name="connsiteY70" fmla="*/ 739730 h 974432"/>
                    <a:gd name="connsiteX71" fmla="*/ 716100 w 2400373"/>
                    <a:gd name="connsiteY71" fmla="*/ 739642 h 974432"/>
                    <a:gd name="connsiteX72" fmla="*/ 1002084 w 2400373"/>
                    <a:gd name="connsiteY72" fmla="*/ 974387 h 974432"/>
                    <a:gd name="connsiteX73" fmla="*/ 1038929 w 2400373"/>
                    <a:gd name="connsiteY73" fmla="*/ 946211 h 974432"/>
                    <a:gd name="connsiteX74" fmla="*/ 1001593 w 2400373"/>
                    <a:gd name="connsiteY74" fmla="*/ 916039 h 974432"/>
                    <a:gd name="connsiteX75" fmla="*/ 717332 w 2400373"/>
                    <a:gd name="connsiteY75" fmla="*/ 915843 h 974432"/>
                    <a:gd name="connsiteX76" fmla="*/ 680257 w 2400373"/>
                    <a:gd name="connsiteY76" fmla="*/ 944226 h 974432"/>
                    <a:gd name="connsiteX77" fmla="*/ 717823 w 2400373"/>
                    <a:gd name="connsiteY77" fmla="*/ 974180 h 974432"/>
                    <a:gd name="connsiteX78" fmla="*/ 858694 w 2400373"/>
                    <a:gd name="connsiteY78" fmla="*/ 974235 h 974432"/>
                    <a:gd name="connsiteX79" fmla="*/ 1002084 w 2400373"/>
                    <a:gd name="connsiteY79" fmla="*/ 974387 h 974432"/>
                    <a:gd name="connsiteX80" fmla="*/ 320572 w 2400373"/>
                    <a:gd name="connsiteY80" fmla="*/ 269225 h 974432"/>
                    <a:gd name="connsiteX81" fmla="*/ 358661 w 2400373"/>
                    <a:gd name="connsiteY81" fmla="*/ 239380 h 974432"/>
                    <a:gd name="connsiteX82" fmla="*/ 321903 w 2400373"/>
                    <a:gd name="connsiteY82" fmla="*/ 210495 h 974432"/>
                    <a:gd name="connsiteX83" fmla="*/ 35101 w 2400373"/>
                    <a:gd name="connsiteY83" fmla="*/ 210594 h 974432"/>
                    <a:gd name="connsiteX84" fmla="*/ 229 w 2400373"/>
                    <a:gd name="connsiteY84" fmla="*/ 240504 h 974432"/>
                    <a:gd name="connsiteX85" fmla="*/ 36290 w 2400373"/>
                    <a:gd name="connsiteY85" fmla="*/ 269367 h 974432"/>
                    <a:gd name="connsiteX86" fmla="*/ 179690 w 2400373"/>
                    <a:gd name="connsiteY86" fmla="*/ 269280 h 974432"/>
                    <a:gd name="connsiteX87" fmla="*/ 320572 w 2400373"/>
                    <a:gd name="connsiteY87" fmla="*/ 269225 h 974432"/>
                    <a:gd name="connsiteX88" fmla="*/ 320594 w 2400373"/>
                    <a:gd name="connsiteY88" fmla="*/ 445458 h 974432"/>
                    <a:gd name="connsiteX89" fmla="*/ 358661 w 2400373"/>
                    <a:gd name="connsiteY89" fmla="*/ 415657 h 974432"/>
                    <a:gd name="connsiteX90" fmla="*/ 321848 w 2400373"/>
                    <a:gd name="connsiteY90" fmla="*/ 386750 h 974432"/>
                    <a:gd name="connsiteX91" fmla="*/ 35068 w 2400373"/>
                    <a:gd name="connsiteY91" fmla="*/ 386859 h 974432"/>
                    <a:gd name="connsiteX92" fmla="*/ 219 w 2400373"/>
                    <a:gd name="connsiteY92" fmla="*/ 416868 h 974432"/>
                    <a:gd name="connsiteX93" fmla="*/ 36322 w 2400373"/>
                    <a:gd name="connsiteY93" fmla="*/ 445611 h 974432"/>
                    <a:gd name="connsiteX94" fmla="*/ 179712 w 2400373"/>
                    <a:gd name="connsiteY94" fmla="*/ 445513 h 974432"/>
                    <a:gd name="connsiteX95" fmla="*/ 320594 w 2400373"/>
                    <a:gd name="connsiteY95" fmla="*/ 445458 h 974432"/>
                    <a:gd name="connsiteX96" fmla="*/ 320932 w 2400373"/>
                    <a:gd name="connsiteY96" fmla="*/ 621692 h 974432"/>
                    <a:gd name="connsiteX97" fmla="*/ 358661 w 2400373"/>
                    <a:gd name="connsiteY97" fmla="*/ 591673 h 974432"/>
                    <a:gd name="connsiteX98" fmla="*/ 321510 w 2400373"/>
                    <a:gd name="connsiteY98" fmla="*/ 563333 h 974432"/>
                    <a:gd name="connsiteX99" fmla="*/ 37271 w 2400373"/>
                    <a:gd name="connsiteY99" fmla="*/ 563562 h 974432"/>
                    <a:gd name="connsiteX100" fmla="*/ 99 w 2400373"/>
                    <a:gd name="connsiteY100" fmla="*/ 593548 h 974432"/>
                    <a:gd name="connsiteX101" fmla="*/ 36693 w 2400373"/>
                    <a:gd name="connsiteY101" fmla="*/ 621877 h 974432"/>
                    <a:gd name="connsiteX102" fmla="*/ 180072 w 2400373"/>
                    <a:gd name="connsiteY102" fmla="*/ 621757 h 974432"/>
                    <a:gd name="connsiteX103" fmla="*/ 320932 w 2400373"/>
                    <a:gd name="connsiteY103" fmla="*/ 621692 h 974432"/>
                    <a:gd name="connsiteX104" fmla="*/ 321041 w 2400373"/>
                    <a:gd name="connsiteY104" fmla="*/ 797947 h 974432"/>
                    <a:gd name="connsiteX105" fmla="*/ 358639 w 2400373"/>
                    <a:gd name="connsiteY105" fmla="*/ 767873 h 974432"/>
                    <a:gd name="connsiteX106" fmla="*/ 321401 w 2400373"/>
                    <a:gd name="connsiteY106" fmla="*/ 739566 h 974432"/>
                    <a:gd name="connsiteX107" fmla="*/ 37162 w 2400373"/>
                    <a:gd name="connsiteY107" fmla="*/ 739806 h 974432"/>
                    <a:gd name="connsiteX108" fmla="*/ 99 w 2400373"/>
                    <a:gd name="connsiteY108" fmla="*/ 769978 h 974432"/>
                    <a:gd name="connsiteX109" fmla="*/ 36802 w 2400373"/>
                    <a:gd name="connsiteY109" fmla="*/ 798132 h 974432"/>
                    <a:gd name="connsiteX110" fmla="*/ 177662 w 2400373"/>
                    <a:gd name="connsiteY110" fmla="*/ 798012 h 974432"/>
                    <a:gd name="connsiteX111" fmla="*/ 321041 w 2400373"/>
                    <a:gd name="connsiteY111" fmla="*/ 797947 h 974432"/>
                    <a:gd name="connsiteX112" fmla="*/ 323146 w 2400373"/>
                    <a:gd name="connsiteY112" fmla="*/ 974387 h 974432"/>
                    <a:gd name="connsiteX113" fmla="*/ 358334 w 2400373"/>
                    <a:gd name="connsiteY113" fmla="*/ 944564 h 974432"/>
                    <a:gd name="connsiteX114" fmla="*/ 324334 w 2400373"/>
                    <a:gd name="connsiteY114" fmla="*/ 915941 h 974432"/>
                    <a:gd name="connsiteX115" fmla="*/ 35068 w 2400373"/>
                    <a:gd name="connsiteY115" fmla="*/ 915952 h 974432"/>
                    <a:gd name="connsiteX116" fmla="*/ 240 w 2400373"/>
                    <a:gd name="connsiteY116" fmla="*/ 945873 h 974432"/>
                    <a:gd name="connsiteX117" fmla="*/ 36399 w 2400373"/>
                    <a:gd name="connsiteY117" fmla="*/ 974366 h 974432"/>
                    <a:gd name="connsiteX118" fmla="*/ 179778 w 2400373"/>
                    <a:gd name="connsiteY118" fmla="*/ 974246 h 974432"/>
                    <a:gd name="connsiteX119" fmla="*/ 323146 w 2400373"/>
                    <a:gd name="connsiteY119" fmla="*/ 974387 h 974432"/>
                    <a:gd name="connsiteX120" fmla="*/ 2362358 w 2400373"/>
                    <a:gd name="connsiteY120" fmla="*/ 621703 h 974432"/>
                    <a:gd name="connsiteX121" fmla="*/ 2400283 w 2400373"/>
                    <a:gd name="connsiteY121" fmla="*/ 592218 h 974432"/>
                    <a:gd name="connsiteX122" fmla="*/ 2364179 w 2400373"/>
                    <a:gd name="connsiteY122" fmla="*/ 563333 h 974432"/>
                    <a:gd name="connsiteX123" fmla="*/ 2077399 w 2400373"/>
                    <a:gd name="connsiteY123" fmla="*/ 563322 h 974432"/>
                    <a:gd name="connsiteX124" fmla="*/ 2041928 w 2400373"/>
                    <a:gd name="connsiteY124" fmla="*/ 592916 h 974432"/>
                    <a:gd name="connsiteX125" fmla="*/ 2078097 w 2400373"/>
                    <a:gd name="connsiteY125" fmla="*/ 621943 h 974432"/>
                    <a:gd name="connsiteX126" fmla="*/ 2218968 w 2400373"/>
                    <a:gd name="connsiteY126" fmla="*/ 621746 h 974432"/>
                    <a:gd name="connsiteX127" fmla="*/ 2362358 w 2400373"/>
                    <a:gd name="connsiteY127" fmla="*/ 621703 h 974432"/>
                    <a:gd name="connsiteX128" fmla="*/ 2362402 w 2400373"/>
                    <a:gd name="connsiteY128" fmla="*/ 797958 h 974432"/>
                    <a:gd name="connsiteX129" fmla="*/ 2400283 w 2400373"/>
                    <a:gd name="connsiteY129" fmla="*/ 768506 h 974432"/>
                    <a:gd name="connsiteX130" fmla="*/ 2364114 w 2400373"/>
                    <a:gd name="connsiteY130" fmla="*/ 739599 h 974432"/>
                    <a:gd name="connsiteX131" fmla="*/ 2077323 w 2400373"/>
                    <a:gd name="connsiteY131" fmla="*/ 739588 h 974432"/>
                    <a:gd name="connsiteX132" fmla="*/ 2041917 w 2400373"/>
                    <a:gd name="connsiteY132" fmla="*/ 769302 h 974432"/>
                    <a:gd name="connsiteX133" fmla="*/ 2078130 w 2400373"/>
                    <a:gd name="connsiteY133" fmla="*/ 798209 h 974432"/>
                    <a:gd name="connsiteX134" fmla="*/ 2221520 w 2400373"/>
                    <a:gd name="connsiteY134" fmla="*/ 798001 h 974432"/>
                    <a:gd name="connsiteX135" fmla="*/ 2362402 w 2400373"/>
                    <a:gd name="connsiteY135" fmla="*/ 797958 h 974432"/>
                    <a:gd name="connsiteX136" fmla="*/ 2080616 w 2400373"/>
                    <a:gd name="connsiteY136" fmla="*/ 915756 h 974432"/>
                    <a:gd name="connsiteX137" fmla="*/ 2041612 w 2400373"/>
                    <a:gd name="connsiteY137" fmla="*/ 944902 h 974432"/>
                    <a:gd name="connsiteX138" fmla="*/ 2079918 w 2400373"/>
                    <a:gd name="connsiteY138" fmla="*/ 974191 h 974432"/>
                    <a:gd name="connsiteX139" fmla="*/ 2361671 w 2400373"/>
                    <a:gd name="connsiteY139" fmla="*/ 974431 h 974432"/>
                    <a:gd name="connsiteX140" fmla="*/ 2400304 w 2400373"/>
                    <a:gd name="connsiteY140" fmla="*/ 945546 h 974432"/>
                    <a:gd name="connsiteX141" fmla="*/ 2362369 w 2400373"/>
                    <a:gd name="connsiteY141" fmla="*/ 916017 h 974432"/>
                    <a:gd name="connsiteX142" fmla="*/ 2224006 w 2400373"/>
                    <a:gd name="connsiteY142" fmla="*/ 915930 h 974432"/>
                    <a:gd name="connsiteX143" fmla="*/ 2080616 w 2400373"/>
                    <a:gd name="connsiteY143" fmla="*/ 915756 h 974432"/>
                    <a:gd name="connsiteX144" fmla="*/ 2359894 w 2400373"/>
                    <a:gd name="connsiteY144" fmla="*/ 269247 h 974432"/>
                    <a:gd name="connsiteX145" fmla="*/ 2400272 w 2400373"/>
                    <a:gd name="connsiteY145" fmla="*/ 239490 h 974432"/>
                    <a:gd name="connsiteX146" fmla="*/ 2361616 w 2400373"/>
                    <a:gd name="connsiteY146" fmla="*/ 210441 h 974432"/>
                    <a:gd name="connsiteX147" fmla="*/ 2079863 w 2400373"/>
                    <a:gd name="connsiteY147" fmla="*/ 210637 h 974432"/>
                    <a:gd name="connsiteX148" fmla="*/ 2041568 w 2400373"/>
                    <a:gd name="connsiteY148" fmla="*/ 240264 h 974432"/>
                    <a:gd name="connsiteX149" fmla="*/ 2080659 w 2400373"/>
                    <a:gd name="connsiteY149" fmla="*/ 269476 h 974432"/>
                    <a:gd name="connsiteX150" fmla="*/ 2221531 w 2400373"/>
                    <a:gd name="connsiteY150" fmla="*/ 269280 h 974432"/>
                    <a:gd name="connsiteX151" fmla="*/ 2359894 w 2400373"/>
                    <a:gd name="connsiteY151" fmla="*/ 269247 h 974432"/>
                    <a:gd name="connsiteX152" fmla="*/ 2362369 w 2400373"/>
                    <a:gd name="connsiteY152" fmla="*/ 445469 h 974432"/>
                    <a:gd name="connsiteX153" fmla="*/ 2400272 w 2400373"/>
                    <a:gd name="connsiteY153" fmla="*/ 415876 h 974432"/>
                    <a:gd name="connsiteX154" fmla="*/ 2364168 w 2400373"/>
                    <a:gd name="connsiteY154" fmla="*/ 386772 h 974432"/>
                    <a:gd name="connsiteX155" fmla="*/ 2077388 w 2400373"/>
                    <a:gd name="connsiteY155" fmla="*/ 386750 h 974432"/>
                    <a:gd name="connsiteX156" fmla="*/ 2041917 w 2400373"/>
                    <a:gd name="connsiteY156" fmla="*/ 416595 h 974432"/>
                    <a:gd name="connsiteX157" fmla="*/ 2078097 w 2400373"/>
                    <a:gd name="connsiteY157" fmla="*/ 445698 h 974432"/>
                    <a:gd name="connsiteX158" fmla="*/ 2221487 w 2400373"/>
                    <a:gd name="connsiteY158" fmla="*/ 445524 h 974432"/>
                    <a:gd name="connsiteX159" fmla="*/ 2362369 w 2400373"/>
                    <a:gd name="connsiteY159" fmla="*/ 445469 h 9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400373" h="974432">
                      <a:moveTo>
                        <a:pt x="1541121" y="528974"/>
                      </a:moveTo>
                      <a:cubicBezTo>
                        <a:pt x="1588096" y="528974"/>
                        <a:pt x="1635071" y="529181"/>
                        <a:pt x="1682035" y="528875"/>
                      </a:cubicBezTo>
                      <a:cubicBezTo>
                        <a:pt x="1701925" y="528745"/>
                        <a:pt x="1717278" y="534153"/>
                        <a:pt x="1719153" y="556834"/>
                      </a:cubicBezTo>
                      <a:cubicBezTo>
                        <a:pt x="1720800" y="576788"/>
                        <a:pt x="1708805" y="588063"/>
                        <a:pt x="1682951" y="588216"/>
                      </a:cubicBezTo>
                      <a:cubicBezTo>
                        <a:pt x="1588172" y="588772"/>
                        <a:pt x="1493382" y="588739"/>
                        <a:pt x="1398603" y="588238"/>
                      </a:cubicBezTo>
                      <a:cubicBezTo>
                        <a:pt x="1373883" y="588107"/>
                        <a:pt x="1358596" y="575458"/>
                        <a:pt x="1360635" y="557695"/>
                      </a:cubicBezTo>
                      <a:cubicBezTo>
                        <a:pt x="1363263" y="534840"/>
                        <a:pt x="1378932" y="528472"/>
                        <a:pt x="1400195" y="528766"/>
                      </a:cubicBezTo>
                      <a:cubicBezTo>
                        <a:pt x="1447170" y="529432"/>
                        <a:pt x="1494156" y="528974"/>
                        <a:pt x="1541121" y="528974"/>
                      </a:cubicBezTo>
                      <a:close/>
                      <a:moveTo>
                        <a:pt x="1398298" y="705054"/>
                      </a:moveTo>
                      <a:cubicBezTo>
                        <a:pt x="1377809" y="704836"/>
                        <a:pt x="1362161" y="712218"/>
                        <a:pt x="1361060" y="733438"/>
                      </a:cubicBezTo>
                      <a:cubicBezTo>
                        <a:pt x="1359937" y="754985"/>
                        <a:pt x="1375105" y="764449"/>
                        <a:pt x="1395539" y="764493"/>
                      </a:cubicBezTo>
                      <a:cubicBezTo>
                        <a:pt x="1491997" y="764667"/>
                        <a:pt x="1588456" y="764722"/>
                        <a:pt x="1684914" y="764493"/>
                      </a:cubicBezTo>
                      <a:cubicBezTo>
                        <a:pt x="1704912" y="764449"/>
                        <a:pt x="1720156" y="756696"/>
                        <a:pt x="1719131" y="733732"/>
                      </a:cubicBezTo>
                      <a:cubicBezTo>
                        <a:pt x="1718128" y="711160"/>
                        <a:pt x="1702710" y="705032"/>
                        <a:pt x="1682657" y="705131"/>
                      </a:cubicBezTo>
                      <a:cubicBezTo>
                        <a:pt x="1634853" y="705371"/>
                        <a:pt x="1587038" y="705207"/>
                        <a:pt x="1539223" y="705207"/>
                      </a:cubicBezTo>
                      <a:cubicBezTo>
                        <a:pt x="1492248" y="705218"/>
                        <a:pt x="1445262" y="705556"/>
                        <a:pt x="1398298" y="705054"/>
                      </a:cubicBezTo>
                      <a:close/>
                      <a:moveTo>
                        <a:pt x="1682493" y="58785"/>
                      </a:moveTo>
                      <a:cubicBezTo>
                        <a:pt x="1708325" y="58557"/>
                        <a:pt x="1720560" y="48154"/>
                        <a:pt x="1719164" y="28210"/>
                      </a:cubicBezTo>
                      <a:cubicBezTo>
                        <a:pt x="1717572" y="5431"/>
                        <a:pt x="1702361" y="45"/>
                        <a:pt x="1682384" y="88"/>
                      </a:cubicBezTo>
                      <a:cubicBezTo>
                        <a:pt x="1587627" y="328"/>
                        <a:pt x="1492880" y="448"/>
                        <a:pt x="1398123" y="1"/>
                      </a:cubicBezTo>
                      <a:cubicBezTo>
                        <a:pt x="1377525" y="-97"/>
                        <a:pt x="1363339" y="6969"/>
                        <a:pt x="1360689" y="28276"/>
                      </a:cubicBezTo>
                      <a:cubicBezTo>
                        <a:pt x="1358476" y="46115"/>
                        <a:pt x="1374003" y="58567"/>
                        <a:pt x="1398221" y="58785"/>
                      </a:cubicBezTo>
                      <a:cubicBezTo>
                        <a:pt x="1445175" y="59200"/>
                        <a:pt x="1492139" y="58905"/>
                        <a:pt x="1539092" y="58905"/>
                      </a:cubicBezTo>
                      <a:cubicBezTo>
                        <a:pt x="1586896" y="58905"/>
                        <a:pt x="1634700" y="59200"/>
                        <a:pt x="1682493" y="58785"/>
                      </a:cubicBezTo>
                      <a:close/>
                      <a:moveTo>
                        <a:pt x="1398156" y="176245"/>
                      </a:moveTo>
                      <a:cubicBezTo>
                        <a:pt x="1377591" y="175995"/>
                        <a:pt x="1363372" y="183246"/>
                        <a:pt x="1360722" y="204574"/>
                      </a:cubicBezTo>
                      <a:cubicBezTo>
                        <a:pt x="1358497" y="222479"/>
                        <a:pt x="1373960" y="234964"/>
                        <a:pt x="1398221" y="235041"/>
                      </a:cubicBezTo>
                      <a:cubicBezTo>
                        <a:pt x="1492968" y="235313"/>
                        <a:pt x="1587725" y="235324"/>
                        <a:pt x="1682471" y="235030"/>
                      </a:cubicBezTo>
                      <a:cubicBezTo>
                        <a:pt x="1708325" y="234953"/>
                        <a:pt x="1720614" y="224475"/>
                        <a:pt x="1719186" y="204553"/>
                      </a:cubicBezTo>
                      <a:cubicBezTo>
                        <a:pt x="1717561" y="181861"/>
                        <a:pt x="1702404" y="176213"/>
                        <a:pt x="1682406" y="176343"/>
                      </a:cubicBezTo>
                      <a:cubicBezTo>
                        <a:pt x="1635453" y="176660"/>
                        <a:pt x="1588488" y="176442"/>
                        <a:pt x="1541535" y="176442"/>
                      </a:cubicBezTo>
                      <a:cubicBezTo>
                        <a:pt x="1493742" y="176431"/>
                        <a:pt x="1445949" y="176823"/>
                        <a:pt x="1398156" y="176245"/>
                      </a:cubicBezTo>
                      <a:close/>
                      <a:moveTo>
                        <a:pt x="1682581" y="411427"/>
                      </a:moveTo>
                      <a:cubicBezTo>
                        <a:pt x="1702230" y="411481"/>
                        <a:pt x="1718008" y="406607"/>
                        <a:pt x="1719197" y="383261"/>
                      </a:cubicBezTo>
                      <a:cubicBezTo>
                        <a:pt x="1720211" y="363274"/>
                        <a:pt x="1707758" y="352860"/>
                        <a:pt x="1682319" y="352806"/>
                      </a:cubicBezTo>
                      <a:cubicBezTo>
                        <a:pt x="1587561" y="352631"/>
                        <a:pt x="1492804" y="352980"/>
                        <a:pt x="1398058" y="352555"/>
                      </a:cubicBezTo>
                      <a:cubicBezTo>
                        <a:pt x="1377416" y="352457"/>
                        <a:pt x="1363339" y="359762"/>
                        <a:pt x="1360700" y="380993"/>
                      </a:cubicBezTo>
                      <a:cubicBezTo>
                        <a:pt x="1358486" y="398865"/>
                        <a:pt x="1374058" y="411110"/>
                        <a:pt x="1398319" y="411285"/>
                      </a:cubicBezTo>
                      <a:cubicBezTo>
                        <a:pt x="1445273" y="411612"/>
                        <a:pt x="1492237" y="411383"/>
                        <a:pt x="1539191" y="411383"/>
                      </a:cubicBezTo>
                      <a:cubicBezTo>
                        <a:pt x="1586984" y="411394"/>
                        <a:pt x="1634788" y="411307"/>
                        <a:pt x="1682581" y="411427"/>
                      </a:cubicBezTo>
                      <a:close/>
                      <a:moveTo>
                        <a:pt x="998496" y="269247"/>
                      </a:moveTo>
                      <a:cubicBezTo>
                        <a:pt x="1026029" y="269171"/>
                        <a:pt x="1040030" y="259215"/>
                        <a:pt x="1038929" y="239490"/>
                      </a:cubicBezTo>
                      <a:cubicBezTo>
                        <a:pt x="1037566" y="215151"/>
                        <a:pt x="1020708" y="210441"/>
                        <a:pt x="1000153" y="210473"/>
                      </a:cubicBezTo>
                      <a:cubicBezTo>
                        <a:pt x="906225" y="210648"/>
                        <a:pt x="812296" y="210408"/>
                        <a:pt x="718379" y="210648"/>
                      </a:cubicBezTo>
                      <a:cubicBezTo>
                        <a:pt x="693343" y="210713"/>
                        <a:pt x="678666" y="221977"/>
                        <a:pt x="680236" y="240318"/>
                      </a:cubicBezTo>
                      <a:cubicBezTo>
                        <a:pt x="682242" y="263708"/>
                        <a:pt x="698097" y="269694"/>
                        <a:pt x="719240" y="269443"/>
                      </a:cubicBezTo>
                      <a:cubicBezTo>
                        <a:pt x="766193" y="268887"/>
                        <a:pt x="813169" y="269269"/>
                        <a:pt x="860122" y="269269"/>
                      </a:cubicBezTo>
                      <a:cubicBezTo>
                        <a:pt x="906247" y="269291"/>
                        <a:pt x="952371" y="269378"/>
                        <a:pt x="998496" y="269247"/>
                      </a:cubicBezTo>
                      <a:close/>
                      <a:moveTo>
                        <a:pt x="1000339" y="445666"/>
                      </a:moveTo>
                      <a:cubicBezTo>
                        <a:pt x="1021340" y="445873"/>
                        <a:pt x="1037446" y="440377"/>
                        <a:pt x="1038929" y="416486"/>
                      </a:cubicBezTo>
                      <a:cubicBezTo>
                        <a:pt x="1040128" y="397284"/>
                        <a:pt x="1026891" y="386979"/>
                        <a:pt x="1000851" y="386903"/>
                      </a:cubicBezTo>
                      <a:cubicBezTo>
                        <a:pt x="906923" y="386630"/>
                        <a:pt x="812994" y="386881"/>
                        <a:pt x="719066" y="386718"/>
                      </a:cubicBezTo>
                      <a:cubicBezTo>
                        <a:pt x="698380" y="386685"/>
                        <a:pt x="681806" y="392115"/>
                        <a:pt x="680236" y="416017"/>
                      </a:cubicBezTo>
                      <a:cubicBezTo>
                        <a:pt x="679025" y="434467"/>
                        <a:pt x="693735" y="445360"/>
                        <a:pt x="718553" y="445458"/>
                      </a:cubicBezTo>
                      <a:cubicBezTo>
                        <a:pt x="764678" y="445644"/>
                        <a:pt x="810803" y="445513"/>
                        <a:pt x="856927" y="445513"/>
                      </a:cubicBezTo>
                      <a:cubicBezTo>
                        <a:pt x="904731" y="445513"/>
                        <a:pt x="952546" y="445186"/>
                        <a:pt x="1000339" y="445666"/>
                      </a:cubicBezTo>
                      <a:close/>
                      <a:moveTo>
                        <a:pt x="1003643" y="621834"/>
                      </a:moveTo>
                      <a:cubicBezTo>
                        <a:pt x="1024306" y="621954"/>
                        <a:pt x="1038841" y="614146"/>
                        <a:pt x="1038732" y="592032"/>
                      </a:cubicBezTo>
                      <a:cubicBezTo>
                        <a:pt x="1038634" y="571206"/>
                        <a:pt x="1024590" y="563453"/>
                        <a:pt x="1005060" y="563463"/>
                      </a:cubicBezTo>
                      <a:cubicBezTo>
                        <a:pt x="908624" y="563540"/>
                        <a:pt x="812198" y="563583"/>
                        <a:pt x="715762" y="563409"/>
                      </a:cubicBezTo>
                      <a:cubicBezTo>
                        <a:pt x="695175" y="563365"/>
                        <a:pt x="680029" y="571140"/>
                        <a:pt x="680530" y="593112"/>
                      </a:cubicBezTo>
                      <a:cubicBezTo>
                        <a:pt x="681032" y="614811"/>
                        <a:pt x="696254" y="622117"/>
                        <a:pt x="716863" y="621899"/>
                      </a:cubicBezTo>
                      <a:cubicBezTo>
                        <a:pt x="763816" y="621397"/>
                        <a:pt x="810781" y="621735"/>
                        <a:pt x="857734" y="621735"/>
                      </a:cubicBezTo>
                      <a:cubicBezTo>
                        <a:pt x="906367" y="621746"/>
                        <a:pt x="954999" y="621561"/>
                        <a:pt x="1003643" y="621834"/>
                      </a:cubicBezTo>
                      <a:close/>
                      <a:moveTo>
                        <a:pt x="716100" y="739642"/>
                      </a:moveTo>
                      <a:cubicBezTo>
                        <a:pt x="695611" y="739533"/>
                        <a:pt x="680247" y="747177"/>
                        <a:pt x="680519" y="769105"/>
                      </a:cubicBezTo>
                      <a:cubicBezTo>
                        <a:pt x="680781" y="790761"/>
                        <a:pt x="695807" y="798241"/>
                        <a:pt x="716525" y="798165"/>
                      </a:cubicBezTo>
                      <a:cubicBezTo>
                        <a:pt x="812111" y="797805"/>
                        <a:pt x="907708" y="797870"/>
                        <a:pt x="1003294" y="798121"/>
                      </a:cubicBezTo>
                      <a:cubicBezTo>
                        <a:pt x="1023892" y="798176"/>
                        <a:pt x="1038743" y="790848"/>
                        <a:pt x="1038721" y="768713"/>
                      </a:cubicBezTo>
                      <a:cubicBezTo>
                        <a:pt x="1038700" y="746250"/>
                        <a:pt x="1023063" y="739577"/>
                        <a:pt x="1002869" y="739664"/>
                      </a:cubicBezTo>
                      <a:cubicBezTo>
                        <a:pt x="955915" y="739871"/>
                        <a:pt x="908962" y="739730"/>
                        <a:pt x="861998" y="739730"/>
                      </a:cubicBezTo>
                      <a:cubicBezTo>
                        <a:pt x="813365" y="739719"/>
                        <a:pt x="764732" y="739882"/>
                        <a:pt x="716100" y="739642"/>
                      </a:cubicBezTo>
                      <a:close/>
                      <a:moveTo>
                        <a:pt x="1002084" y="974387"/>
                      </a:moveTo>
                      <a:cubicBezTo>
                        <a:pt x="1022344" y="974584"/>
                        <a:pt x="1037151" y="968543"/>
                        <a:pt x="1038929" y="946211"/>
                      </a:cubicBezTo>
                      <a:cubicBezTo>
                        <a:pt x="1040455" y="926976"/>
                        <a:pt x="1027043" y="916105"/>
                        <a:pt x="1001593" y="916039"/>
                      </a:cubicBezTo>
                      <a:cubicBezTo>
                        <a:pt x="906835" y="915788"/>
                        <a:pt x="812078" y="916072"/>
                        <a:pt x="717332" y="915843"/>
                      </a:cubicBezTo>
                      <a:cubicBezTo>
                        <a:pt x="697214" y="915799"/>
                        <a:pt x="682264" y="922134"/>
                        <a:pt x="680257" y="944226"/>
                      </a:cubicBezTo>
                      <a:cubicBezTo>
                        <a:pt x="678578" y="962818"/>
                        <a:pt x="693146" y="974093"/>
                        <a:pt x="717823" y="974180"/>
                      </a:cubicBezTo>
                      <a:cubicBezTo>
                        <a:pt x="764776" y="974366"/>
                        <a:pt x="811740" y="974235"/>
                        <a:pt x="858694" y="974235"/>
                      </a:cubicBezTo>
                      <a:cubicBezTo>
                        <a:pt x="906487" y="974235"/>
                        <a:pt x="954290" y="973919"/>
                        <a:pt x="1002084" y="974387"/>
                      </a:cubicBezTo>
                      <a:close/>
                      <a:moveTo>
                        <a:pt x="320572" y="269225"/>
                      </a:moveTo>
                      <a:cubicBezTo>
                        <a:pt x="345063" y="269116"/>
                        <a:pt x="360198" y="257645"/>
                        <a:pt x="358661" y="239380"/>
                      </a:cubicBezTo>
                      <a:cubicBezTo>
                        <a:pt x="356818" y="217518"/>
                        <a:pt x="342163" y="210463"/>
                        <a:pt x="321903" y="210495"/>
                      </a:cubicBezTo>
                      <a:cubicBezTo>
                        <a:pt x="226306" y="210681"/>
                        <a:pt x="130698" y="210583"/>
                        <a:pt x="35101" y="210594"/>
                      </a:cubicBezTo>
                      <a:cubicBezTo>
                        <a:pt x="14896" y="210594"/>
                        <a:pt x="-327" y="217714"/>
                        <a:pt x="229" y="240504"/>
                      </a:cubicBezTo>
                      <a:cubicBezTo>
                        <a:pt x="786" y="263010"/>
                        <a:pt x="16084" y="269487"/>
                        <a:pt x="36290" y="269367"/>
                      </a:cubicBezTo>
                      <a:cubicBezTo>
                        <a:pt x="84094" y="269105"/>
                        <a:pt x="131886" y="269280"/>
                        <a:pt x="179690" y="269280"/>
                      </a:cubicBezTo>
                      <a:cubicBezTo>
                        <a:pt x="226644" y="269280"/>
                        <a:pt x="273608" y="269432"/>
                        <a:pt x="320572" y="269225"/>
                      </a:cubicBezTo>
                      <a:close/>
                      <a:moveTo>
                        <a:pt x="320594" y="445458"/>
                      </a:moveTo>
                      <a:cubicBezTo>
                        <a:pt x="345118" y="445360"/>
                        <a:pt x="360231" y="433944"/>
                        <a:pt x="358661" y="415657"/>
                      </a:cubicBezTo>
                      <a:cubicBezTo>
                        <a:pt x="356774" y="393827"/>
                        <a:pt x="342054" y="386718"/>
                        <a:pt x="321848" y="386750"/>
                      </a:cubicBezTo>
                      <a:cubicBezTo>
                        <a:pt x="226251" y="386903"/>
                        <a:pt x="130665" y="386794"/>
                        <a:pt x="35068" y="386859"/>
                      </a:cubicBezTo>
                      <a:cubicBezTo>
                        <a:pt x="14961" y="386870"/>
                        <a:pt x="-370" y="394078"/>
                        <a:pt x="219" y="416868"/>
                      </a:cubicBezTo>
                      <a:cubicBezTo>
                        <a:pt x="797" y="439407"/>
                        <a:pt x="16095" y="445742"/>
                        <a:pt x="36322" y="445611"/>
                      </a:cubicBezTo>
                      <a:cubicBezTo>
                        <a:pt x="84115" y="445295"/>
                        <a:pt x="131919" y="445513"/>
                        <a:pt x="179712" y="445513"/>
                      </a:cubicBezTo>
                      <a:cubicBezTo>
                        <a:pt x="226687" y="445513"/>
                        <a:pt x="273641" y="445655"/>
                        <a:pt x="320594" y="445458"/>
                      </a:cubicBezTo>
                      <a:close/>
                      <a:moveTo>
                        <a:pt x="320932" y="621692"/>
                      </a:moveTo>
                      <a:cubicBezTo>
                        <a:pt x="345249" y="621583"/>
                        <a:pt x="360514" y="609872"/>
                        <a:pt x="358661" y="591673"/>
                      </a:cubicBezTo>
                      <a:cubicBezTo>
                        <a:pt x="356436" y="569962"/>
                        <a:pt x="341901" y="563256"/>
                        <a:pt x="321510" y="563333"/>
                      </a:cubicBezTo>
                      <a:cubicBezTo>
                        <a:pt x="226764" y="563681"/>
                        <a:pt x="132017" y="563355"/>
                        <a:pt x="37271" y="563562"/>
                      </a:cubicBezTo>
                      <a:cubicBezTo>
                        <a:pt x="11308" y="563616"/>
                        <a:pt x="-1210" y="573746"/>
                        <a:pt x="99" y="593548"/>
                      </a:cubicBezTo>
                      <a:cubicBezTo>
                        <a:pt x="1592" y="616174"/>
                        <a:pt x="16575" y="622030"/>
                        <a:pt x="36693" y="621877"/>
                      </a:cubicBezTo>
                      <a:cubicBezTo>
                        <a:pt x="84486" y="621517"/>
                        <a:pt x="132279" y="621768"/>
                        <a:pt x="180072" y="621757"/>
                      </a:cubicBezTo>
                      <a:cubicBezTo>
                        <a:pt x="227025" y="621746"/>
                        <a:pt x="273979" y="621888"/>
                        <a:pt x="320932" y="621692"/>
                      </a:cubicBezTo>
                      <a:close/>
                      <a:moveTo>
                        <a:pt x="321041" y="797947"/>
                      </a:moveTo>
                      <a:cubicBezTo>
                        <a:pt x="345358" y="797849"/>
                        <a:pt x="360558" y="786116"/>
                        <a:pt x="358639" y="767873"/>
                      </a:cubicBezTo>
                      <a:cubicBezTo>
                        <a:pt x="356360" y="746141"/>
                        <a:pt x="341705" y="739500"/>
                        <a:pt x="321401" y="739566"/>
                      </a:cubicBezTo>
                      <a:cubicBezTo>
                        <a:pt x="226655" y="739882"/>
                        <a:pt x="131908" y="739566"/>
                        <a:pt x="37162" y="739806"/>
                      </a:cubicBezTo>
                      <a:cubicBezTo>
                        <a:pt x="11308" y="739871"/>
                        <a:pt x="-1253" y="750219"/>
                        <a:pt x="99" y="769978"/>
                      </a:cubicBezTo>
                      <a:cubicBezTo>
                        <a:pt x="1658" y="792658"/>
                        <a:pt x="16727" y="798296"/>
                        <a:pt x="36802" y="798132"/>
                      </a:cubicBezTo>
                      <a:cubicBezTo>
                        <a:pt x="83755" y="797740"/>
                        <a:pt x="130709" y="798012"/>
                        <a:pt x="177662" y="798012"/>
                      </a:cubicBezTo>
                      <a:cubicBezTo>
                        <a:pt x="225455" y="798001"/>
                        <a:pt x="273248" y="798143"/>
                        <a:pt x="321041" y="797947"/>
                      </a:cubicBezTo>
                      <a:close/>
                      <a:moveTo>
                        <a:pt x="323146" y="974387"/>
                      </a:moveTo>
                      <a:cubicBezTo>
                        <a:pt x="344191" y="974595"/>
                        <a:pt x="358530" y="965969"/>
                        <a:pt x="358334" y="944564"/>
                      </a:cubicBezTo>
                      <a:cubicBezTo>
                        <a:pt x="358148" y="924523"/>
                        <a:pt x="344071" y="915919"/>
                        <a:pt x="324334" y="915941"/>
                      </a:cubicBezTo>
                      <a:cubicBezTo>
                        <a:pt x="227909" y="916061"/>
                        <a:pt x="131494" y="915996"/>
                        <a:pt x="35068" y="915952"/>
                      </a:cubicBezTo>
                      <a:cubicBezTo>
                        <a:pt x="14787" y="915941"/>
                        <a:pt x="-283" y="923181"/>
                        <a:pt x="240" y="945873"/>
                      </a:cubicBezTo>
                      <a:cubicBezTo>
                        <a:pt x="764" y="968554"/>
                        <a:pt x="16182" y="974518"/>
                        <a:pt x="36399" y="974366"/>
                      </a:cubicBezTo>
                      <a:cubicBezTo>
                        <a:pt x="84192" y="973984"/>
                        <a:pt x="131985" y="974246"/>
                        <a:pt x="179778" y="974246"/>
                      </a:cubicBezTo>
                      <a:cubicBezTo>
                        <a:pt x="227560" y="974235"/>
                        <a:pt x="275364" y="973908"/>
                        <a:pt x="323146" y="974387"/>
                      </a:cubicBezTo>
                      <a:close/>
                      <a:moveTo>
                        <a:pt x="2362358" y="621703"/>
                      </a:moveTo>
                      <a:cubicBezTo>
                        <a:pt x="2387874" y="621605"/>
                        <a:pt x="2401308" y="611420"/>
                        <a:pt x="2400283" y="592218"/>
                      </a:cubicBezTo>
                      <a:cubicBezTo>
                        <a:pt x="2399083" y="569766"/>
                        <a:pt x="2384635" y="563267"/>
                        <a:pt x="2364179" y="563333"/>
                      </a:cubicBezTo>
                      <a:cubicBezTo>
                        <a:pt x="2268593" y="563638"/>
                        <a:pt x="2172996" y="563681"/>
                        <a:pt x="2077399" y="563322"/>
                      </a:cubicBezTo>
                      <a:cubicBezTo>
                        <a:pt x="2056397" y="563245"/>
                        <a:pt x="2041644" y="571598"/>
                        <a:pt x="2041928" y="592916"/>
                      </a:cubicBezTo>
                      <a:cubicBezTo>
                        <a:pt x="2042200" y="614168"/>
                        <a:pt x="2057150" y="622226"/>
                        <a:pt x="2078097" y="621943"/>
                      </a:cubicBezTo>
                      <a:cubicBezTo>
                        <a:pt x="2125050" y="621310"/>
                        <a:pt x="2172015" y="621746"/>
                        <a:pt x="2218968" y="621746"/>
                      </a:cubicBezTo>
                      <a:cubicBezTo>
                        <a:pt x="2266761" y="621757"/>
                        <a:pt x="2314565" y="621877"/>
                        <a:pt x="2362358" y="621703"/>
                      </a:cubicBezTo>
                      <a:close/>
                      <a:moveTo>
                        <a:pt x="2362402" y="797958"/>
                      </a:moveTo>
                      <a:cubicBezTo>
                        <a:pt x="2387994" y="797860"/>
                        <a:pt x="2401351" y="787730"/>
                        <a:pt x="2400283" y="768506"/>
                      </a:cubicBezTo>
                      <a:cubicBezTo>
                        <a:pt x="2399039" y="746043"/>
                        <a:pt x="2384504" y="739533"/>
                        <a:pt x="2364114" y="739599"/>
                      </a:cubicBezTo>
                      <a:cubicBezTo>
                        <a:pt x="2268516" y="739860"/>
                        <a:pt x="2172920" y="739893"/>
                        <a:pt x="2077323" y="739588"/>
                      </a:cubicBezTo>
                      <a:cubicBezTo>
                        <a:pt x="2056387" y="739522"/>
                        <a:pt x="2041601" y="747951"/>
                        <a:pt x="2041917" y="769302"/>
                      </a:cubicBezTo>
                      <a:cubicBezTo>
                        <a:pt x="2042222" y="790608"/>
                        <a:pt x="2057172" y="798514"/>
                        <a:pt x="2078130" y="798209"/>
                      </a:cubicBezTo>
                      <a:cubicBezTo>
                        <a:pt x="2125923" y="797533"/>
                        <a:pt x="2173727" y="797991"/>
                        <a:pt x="2221520" y="798001"/>
                      </a:cubicBezTo>
                      <a:cubicBezTo>
                        <a:pt x="2268484" y="798001"/>
                        <a:pt x="2315448" y="798132"/>
                        <a:pt x="2362402" y="797958"/>
                      </a:cubicBezTo>
                      <a:close/>
                      <a:moveTo>
                        <a:pt x="2080616" y="915756"/>
                      </a:moveTo>
                      <a:cubicBezTo>
                        <a:pt x="2059451" y="915505"/>
                        <a:pt x="2043585" y="921568"/>
                        <a:pt x="2041612" y="944902"/>
                      </a:cubicBezTo>
                      <a:cubicBezTo>
                        <a:pt x="2040052" y="963265"/>
                        <a:pt x="2054958" y="974158"/>
                        <a:pt x="2079918" y="974191"/>
                      </a:cubicBezTo>
                      <a:cubicBezTo>
                        <a:pt x="2173836" y="974300"/>
                        <a:pt x="2267753" y="973973"/>
                        <a:pt x="2361671" y="974431"/>
                      </a:cubicBezTo>
                      <a:cubicBezTo>
                        <a:pt x="2382760" y="974529"/>
                        <a:pt x="2398854" y="969633"/>
                        <a:pt x="2400304" y="945546"/>
                      </a:cubicBezTo>
                      <a:cubicBezTo>
                        <a:pt x="2401460" y="926387"/>
                        <a:pt x="2388124" y="916181"/>
                        <a:pt x="2362369" y="916017"/>
                      </a:cubicBezTo>
                      <a:cubicBezTo>
                        <a:pt x="2316255" y="915723"/>
                        <a:pt x="2270130" y="915930"/>
                        <a:pt x="2224006" y="915930"/>
                      </a:cubicBezTo>
                      <a:cubicBezTo>
                        <a:pt x="2176213" y="915930"/>
                        <a:pt x="2128409" y="916312"/>
                        <a:pt x="2080616" y="915756"/>
                      </a:cubicBezTo>
                      <a:close/>
                      <a:moveTo>
                        <a:pt x="2359894" y="269247"/>
                      </a:moveTo>
                      <a:cubicBezTo>
                        <a:pt x="2387427" y="269171"/>
                        <a:pt x="2401297" y="259259"/>
                        <a:pt x="2400272" y="239490"/>
                      </a:cubicBezTo>
                      <a:cubicBezTo>
                        <a:pt x="2398996" y="215097"/>
                        <a:pt x="2382269" y="210397"/>
                        <a:pt x="2361616" y="210441"/>
                      </a:cubicBezTo>
                      <a:cubicBezTo>
                        <a:pt x="2267699" y="210659"/>
                        <a:pt x="2173781" y="210397"/>
                        <a:pt x="2079863" y="210637"/>
                      </a:cubicBezTo>
                      <a:cubicBezTo>
                        <a:pt x="2055013" y="210702"/>
                        <a:pt x="2039856" y="222141"/>
                        <a:pt x="2041568" y="240264"/>
                      </a:cubicBezTo>
                      <a:cubicBezTo>
                        <a:pt x="2043738" y="263315"/>
                        <a:pt x="2059320" y="269771"/>
                        <a:pt x="2080659" y="269476"/>
                      </a:cubicBezTo>
                      <a:cubicBezTo>
                        <a:pt x="2127613" y="268833"/>
                        <a:pt x="2174577" y="269280"/>
                        <a:pt x="2221531" y="269280"/>
                      </a:cubicBezTo>
                      <a:cubicBezTo>
                        <a:pt x="2267655" y="269291"/>
                        <a:pt x="2313780" y="269378"/>
                        <a:pt x="2359894" y="269247"/>
                      </a:cubicBezTo>
                      <a:close/>
                      <a:moveTo>
                        <a:pt x="2362369" y="445469"/>
                      </a:moveTo>
                      <a:cubicBezTo>
                        <a:pt x="2387797" y="445360"/>
                        <a:pt x="2401231" y="435067"/>
                        <a:pt x="2400272" y="415876"/>
                      </a:cubicBezTo>
                      <a:cubicBezTo>
                        <a:pt x="2399138" y="393315"/>
                        <a:pt x="2384352" y="386739"/>
                        <a:pt x="2364168" y="386772"/>
                      </a:cubicBezTo>
                      <a:cubicBezTo>
                        <a:pt x="2268571" y="386903"/>
                        <a:pt x="2172974" y="386947"/>
                        <a:pt x="2077388" y="386750"/>
                      </a:cubicBezTo>
                      <a:cubicBezTo>
                        <a:pt x="2056626" y="386707"/>
                        <a:pt x="2041612" y="395212"/>
                        <a:pt x="2041917" y="416595"/>
                      </a:cubicBezTo>
                      <a:cubicBezTo>
                        <a:pt x="2042211" y="437869"/>
                        <a:pt x="2057226" y="445949"/>
                        <a:pt x="2078097" y="445698"/>
                      </a:cubicBezTo>
                      <a:cubicBezTo>
                        <a:pt x="2125890" y="445142"/>
                        <a:pt x="2173694" y="445524"/>
                        <a:pt x="2221487" y="445524"/>
                      </a:cubicBezTo>
                      <a:cubicBezTo>
                        <a:pt x="2268451" y="445524"/>
                        <a:pt x="2315415" y="445655"/>
                        <a:pt x="2362369" y="445469"/>
                      </a:cubicBezTo>
                      <a:close/>
                    </a:path>
                  </a:pathLst>
                </a:custGeom>
                <a:solidFill>
                  <a:srgbClr val="1E4471"/>
                </a:solidFill>
                <a:ln w="1089"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412" name="Group 411">
                <a:extLst>
                  <a:ext uri="{FF2B5EF4-FFF2-40B4-BE49-F238E27FC236}">
                    <a16:creationId xmlns:a16="http://schemas.microsoft.com/office/drawing/2014/main" id="{34D377FD-09F4-4282-8E6C-919869612B82}"/>
                  </a:ext>
                </a:extLst>
              </p:cNvPr>
              <p:cNvGrpSpPr/>
              <p:nvPr/>
            </p:nvGrpSpPr>
            <p:grpSpPr>
              <a:xfrm>
                <a:off x="2470943" y="5004848"/>
                <a:ext cx="242266" cy="237165"/>
                <a:chOff x="1604352" y="4906414"/>
                <a:chExt cx="577234" cy="565082"/>
              </a:xfrm>
            </p:grpSpPr>
            <p:pic>
              <p:nvPicPr>
                <p:cNvPr id="413" name="Graphic 412">
                  <a:extLst>
                    <a:ext uri="{FF2B5EF4-FFF2-40B4-BE49-F238E27FC236}">
                      <a16:creationId xmlns:a16="http://schemas.microsoft.com/office/drawing/2014/main" id="{7CCEF746-B696-4265-8DC2-B09D4F4B606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04352" y="4906414"/>
                  <a:ext cx="577234" cy="565082"/>
                </a:xfrm>
                <a:prstGeom prst="rect">
                  <a:avLst/>
                </a:prstGeom>
              </p:spPr>
            </p:pic>
            <p:grpSp>
              <p:nvGrpSpPr>
                <p:cNvPr id="414" name="Group 413">
                  <a:extLst>
                    <a:ext uri="{FF2B5EF4-FFF2-40B4-BE49-F238E27FC236}">
                      <a16:creationId xmlns:a16="http://schemas.microsoft.com/office/drawing/2014/main" id="{98EB4A4E-27BF-4DBD-9292-35822EE27C98}"/>
                    </a:ext>
                  </a:extLst>
                </p:cNvPr>
                <p:cNvGrpSpPr/>
                <p:nvPr/>
              </p:nvGrpSpPr>
              <p:grpSpPr>
                <a:xfrm>
                  <a:off x="1674158" y="4971748"/>
                  <a:ext cx="437620" cy="434427"/>
                  <a:chOff x="5284230" y="1151870"/>
                  <a:chExt cx="1646123" cy="1634116"/>
                </a:xfrm>
              </p:grpSpPr>
              <p:sp>
                <p:nvSpPr>
                  <p:cNvPr id="415" name="Oval 414">
                    <a:extLst>
                      <a:ext uri="{FF2B5EF4-FFF2-40B4-BE49-F238E27FC236}">
                        <a16:creationId xmlns:a16="http://schemas.microsoft.com/office/drawing/2014/main" id="{E6B099BE-090F-4CC0-9184-1FDF0DD663E6}"/>
                      </a:ext>
                    </a:extLst>
                  </p:cNvPr>
                  <p:cNvSpPr/>
                  <p:nvPr/>
                </p:nvSpPr>
                <p:spPr>
                  <a:xfrm>
                    <a:off x="5475951" y="1392331"/>
                    <a:ext cx="1255485" cy="1255485"/>
                  </a:xfrm>
                  <a:prstGeom prst="ellipse">
                    <a:avLst/>
                  </a:prstGeom>
                  <a:noFill/>
                  <a:ln w="15875">
                    <a:solidFill>
                      <a:srgbClr val="FFFFFF"/>
                    </a:solid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6" name="Rectangle: Rounded Corners 1577">
                    <a:extLst>
                      <a:ext uri="{FF2B5EF4-FFF2-40B4-BE49-F238E27FC236}">
                        <a16:creationId xmlns:a16="http://schemas.microsoft.com/office/drawing/2014/main" id="{D4C15AFA-733A-4551-8580-4ED4B92AF773}"/>
                      </a:ext>
                    </a:extLst>
                  </p:cNvPr>
                  <p:cNvSpPr/>
                  <p:nvPr/>
                </p:nvSpPr>
                <p:spPr>
                  <a:xfrm>
                    <a:off x="6039225" y="1151870"/>
                    <a:ext cx="128936" cy="901003"/>
                  </a:xfrm>
                  <a:prstGeom prst="roundRect">
                    <a:avLst>
                      <a:gd name="adj" fmla="val 50000"/>
                    </a:avLst>
                  </a:prstGeom>
                  <a:solidFill>
                    <a:srgbClr val="FFFFFF"/>
                  </a:solidFill>
                  <a:ln w="25400" cap="flat" cmpd="sng" algn="ctr">
                    <a:noFill/>
                    <a:prstDash val="solid"/>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7" name="Rectangle: Rounded Corners 1578">
                    <a:extLst>
                      <a:ext uri="{FF2B5EF4-FFF2-40B4-BE49-F238E27FC236}">
                        <a16:creationId xmlns:a16="http://schemas.microsoft.com/office/drawing/2014/main" id="{6A2F8C28-14C1-461D-8D84-657666038CEC}"/>
                      </a:ext>
                    </a:extLst>
                  </p:cNvPr>
                  <p:cNvSpPr/>
                  <p:nvPr/>
                </p:nvSpPr>
                <p:spPr>
                  <a:xfrm rot="3093159">
                    <a:off x="6344453" y="1303184"/>
                    <a:ext cx="128936" cy="901003"/>
                  </a:xfrm>
                  <a:prstGeom prst="roundRect">
                    <a:avLst>
                      <a:gd name="adj" fmla="val 50000"/>
                    </a:avLst>
                  </a:prstGeom>
                  <a:solidFill>
                    <a:srgbClr val="FFFFFF"/>
                  </a:solid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8" name="Rectangle: Rounded Corners 1579">
                    <a:extLst>
                      <a:ext uri="{FF2B5EF4-FFF2-40B4-BE49-F238E27FC236}">
                        <a16:creationId xmlns:a16="http://schemas.microsoft.com/office/drawing/2014/main" id="{5AA9D034-987C-499D-BB05-9B1CF9D75D76}"/>
                      </a:ext>
                    </a:extLst>
                  </p:cNvPr>
                  <p:cNvSpPr/>
                  <p:nvPr/>
                </p:nvSpPr>
                <p:spPr>
                  <a:xfrm rot="6300000">
                    <a:off x="6415384" y="1644017"/>
                    <a:ext cx="128936" cy="901003"/>
                  </a:xfrm>
                  <a:prstGeom prst="roundRect">
                    <a:avLst>
                      <a:gd name="adj" fmla="val 50000"/>
                    </a:avLst>
                  </a:prstGeom>
                  <a:solidFill>
                    <a:srgbClr val="FFFFFF"/>
                  </a:solid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9" name="Rectangle: Rounded Corners 1580">
                    <a:extLst>
                      <a:ext uri="{FF2B5EF4-FFF2-40B4-BE49-F238E27FC236}">
                        <a16:creationId xmlns:a16="http://schemas.microsoft.com/office/drawing/2014/main" id="{BC85DFF0-91A0-4BCD-9135-09FB60D96B5A}"/>
                      </a:ext>
                    </a:extLst>
                  </p:cNvPr>
                  <p:cNvSpPr/>
                  <p:nvPr/>
                </p:nvSpPr>
                <p:spPr>
                  <a:xfrm rot="9000000">
                    <a:off x="6233496" y="1884309"/>
                    <a:ext cx="128936" cy="901003"/>
                  </a:xfrm>
                  <a:prstGeom prst="roundRect">
                    <a:avLst>
                      <a:gd name="adj" fmla="val 50000"/>
                    </a:avLst>
                  </a:prstGeom>
                  <a:solidFill>
                    <a:srgbClr val="FFFFFF"/>
                  </a:solid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nvGrpSpPr>
                  <p:cNvPr id="420" name="Group 419">
                    <a:extLst>
                      <a:ext uri="{FF2B5EF4-FFF2-40B4-BE49-F238E27FC236}">
                        <a16:creationId xmlns:a16="http://schemas.microsoft.com/office/drawing/2014/main" id="{B055109A-8108-40DC-87BE-E2E13D54F740}"/>
                      </a:ext>
                    </a:extLst>
                  </p:cNvPr>
                  <p:cNvGrpSpPr/>
                  <p:nvPr/>
                </p:nvGrpSpPr>
                <p:grpSpPr>
                  <a:xfrm flipH="1">
                    <a:off x="5284230" y="1689892"/>
                    <a:ext cx="971934" cy="1096094"/>
                    <a:chOff x="6110819" y="1841618"/>
                    <a:chExt cx="971934" cy="1096094"/>
                  </a:xfrm>
                  <a:solidFill>
                    <a:srgbClr val="FFFFFF"/>
                  </a:solidFill>
                </p:grpSpPr>
                <p:sp>
                  <p:nvSpPr>
                    <p:cNvPr id="422" name="Rectangle: Rounded Corners 1583">
                      <a:extLst>
                        <a:ext uri="{FF2B5EF4-FFF2-40B4-BE49-F238E27FC236}">
                          <a16:creationId xmlns:a16="http://schemas.microsoft.com/office/drawing/2014/main" id="{2CBF00A1-ABC2-4627-B470-E2DE9FC12FED}"/>
                        </a:ext>
                      </a:extLst>
                    </p:cNvPr>
                    <p:cNvSpPr/>
                    <p:nvPr/>
                  </p:nvSpPr>
                  <p:spPr>
                    <a:xfrm rot="3093159">
                      <a:off x="6496853" y="1455584"/>
                      <a:ext cx="128936" cy="901003"/>
                    </a:xfrm>
                    <a:prstGeom prst="roundRect">
                      <a:avLst>
                        <a:gd name="adj" fmla="val 50000"/>
                      </a:avLst>
                    </a:prstGeom>
                    <a:grp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23" name="Rectangle: Rounded Corners 1584">
                      <a:extLst>
                        <a:ext uri="{FF2B5EF4-FFF2-40B4-BE49-F238E27FC236}">
                          <a16:creationId xmlns:a16="http://schemas.microsoft.com/office/drawing/2014/main" id="{0006704E-2C7B-497D-A775-FF3983E5686B}"/>
                        </a:ext>
                      </a:extLst>
                    </p:cNvPr>
                    <p:cNvSpPr/>
                    <p:nvPr/>
                  </p:nvSpPr>
                  <p:spPr>
                    <a:xfrm rot="6300000">
                      <a:off x="6567784" y="1796417"/>
                      <a:ext cx="128936" cy="901003"/>
                    </a:xfrm>
                    <a:prstGeom prst="roundRect">
                      <a:avLst>
                        <a:gd name="adj" fmla="val 50000"/>
                      </a:avLst>
                    </a:prstGeom>
                    <a:grp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24" name="Rectangle: Rounded Corners 1585">
                      <a:extLst>
                        <a:ext uri="{FF2B5EF4-FFF2-40B4-BE49-F238E27FC236}">
                          <a16:creationId xmlns:a16="http://schemas.microsoft.com/office/drawing/2014/main" id="{5D52C2D8-23E7-4D1D-B277-12C848B3E624}"/>
                        </a:ext>
                      </a:extLst>
                    </p:cNvPr>
                    <p:cNvSpPr/>
                    <p:nvPr/>
                  </p:nvSpPr>
                  <p:spPr>
                    <a:xfrm rot="9000000">
                      <a:off x="6385896" y="2036709"/>
                      <a:ext cx="128936" cy="901003"/>
                    </a:xfrm>
                    <a:prstGeom prst="roundRect">
                      <a:avLst>
                        <a:gd name="adj" fmla="val 50000"/>
                      </a:avLst>
                    </a:prstGeom>
                    <a:grpFill/>
                    <a:ln>
                      <a:noFill/>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sp>
                <p:nvSpPr>
                  <p:cNvPr id="421" name="Oval 420">
                    <a:extLst>
                      <a:ext uri="{FF2B5EF4-FFF2-40B4-BE49-F238E27FC236}">
                        <a16:creationId xmlns:a16="http://schemas.microsoft.com/office/drawing/2014/main" id="{5B3CADB6-4D3F-41D6-AA79-A542D95F30AA}"/>
                      </a:ext>
                    </a:extLst>
                  </p:cNvPr>
                  <p:cNvSpPr/>
                  <p:nvPr/>
                </p:nvSpPr>
                <p:spPr>
                  <a:xfrm>
                    <a:off x="5916106" y="1832486"/>
                    <a:ext cx="375175" cy="375175"/>
                  </a:xfrm>
                  <a:prstGeom prst="ellipse">
                    <a:avLst/>
                  </a:prstGeom>
                  <a:solidFill>
                    <a:srgbClr val="00BCEB"/>
                  </a:solidFill>
                  <a:ln w="15875" cap="flat" cmpd="sng" algn="ctr">
                    <a:solidFill>
                      <a:srgbClr val="FFFFFF"/>
                    </a:solidFill>
                    <a:prstDash val="solid"/>
                  </a:ln>
                  <a:effectLst/>
                </p:spPr>
                <p:txBody>
                  <a:bodyPr rtlCol="0" anchor="ctr"/>
                  <a:lstStyle/>
                  <a:p>
                    <a:pPr marL="0" marR="0" lvl="0" indent="0" algn="ctr"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grpSp>
        </p:grpSp>
        <p:grpSp>
          <p:nvGrpSpPr>
            <p:cNvPr id="405" name="Graphic 12">
              <a:extLst>
                <a:ext uri="{FF2B5EF4-FFF2-40B4-BE49-F238E27FC236}">
                  <a16:creationId xmlns:a16="http://schemas.microsoft.com/office/drawing/2014/main" id="{1D81815C-D020-440B-94E4-267460F343A5}"/>
                </a:ext>
              </a:extLst>
            </p:cNvPr>
            <p:cNvGrpSpPr>
              <a:grpSpLocks noChangeAspect="1"/>
            </p:cNvGrpSpPr>
            <p:nvPr/>
          </p:nvGrpSpPr>
          <p:grpSpPr>
            <a:xfrm>
              <a:off x="1714897" y="2331366"/>
              <a:ext cx="327044" cy="328527"/>
              <a:chOff x="2011717" y="0"/>
              <a:chExt cx="5120795" cy="5144035"/>
            </a:xfrm>
            <a:solidFill>
              <a:srgbClr val="00BCEB"/>
            </a:solidFill>
          </p:grpSpPr>
          <p:sp>
            <p:nvSpPr>
              <p:cNvPr id="406" name="Freeform: Shape 64">
                <a:extLst>
                  <a:ext uri="{FF2B5EF4-FFF2-40B4-BE49-F238E27FC236}">
                    <a16:creationId xmlns:a16="http://schemas.microsoft.com/office/drawing/2014/main" id="{8CD68094-5E01-4DF6-BA3C-77F9693EE0B6}"/>
                  </a:ext>
                </a:extLst>
              </p:cNvPr>
              <p:cNvSpPr/>
              <p:nvPr/>
            </p:nvSpPr>
            <p:spPr>
              <a:xfrm>
                <a:off x="2011717" y="0"/>
                <a:ext cx="5120795" cy="5144035"/>
              </a:xfrm>
              <a:custGeom>
                <a:avLst/>
                <a:gdLst>
                  <a:gd name="connsiteX0" fmla="*/ 0 w 5120795"/>
                  <a:gd name="connsiteY0" fmla="*/ 2572018 h 5144035"/>
                  <a:gd name="connsiteX1" fmla="*/ 2560398 w 5120795"/>
                  <a:gd name="connsiteY1" fmla="*/ 0 h 5144035"/>
                  <a:gd name="connsiteX2" fmla="*/ 5120795 w 5120795"/>
                  <a:gd name="connsiteY2" fmla="*/ 2572018 h 5144035"/>
                  <a:gd name="connsiteX3" fmla="*/ 2560398 w 5120795"/>
                  <a:gd name="connsiteY3" fmla="*/ 5144035 h 5144035"/>
                  <a:gd name="connsiteX4" fmla="*/ 0 w 5120795"/>
                  <a:gd name="connsiteY4" fmla="*/ 2572018 h 5144035"/>
                  <a:gd name="connsiteX5" fmla="*/ 0 w 5120795"/>
                  <a:gd name="connsiteY5" fmla="*/ 2572018 h 514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0795" h="5144035">
                    <a:moveTo>
                      <a:pt x="0" y="2572018"/>
                    </a:moveTo>
                    <a:cubicBezTo>
                      <a:pt x="0" y="1151535"/>
                      <a:pt x="1146337" y="0"/>
                      <a:pt x="2560398" y="0"/>
                    </a:cubicBezTo>
                    <a:cubicBezTo>
                      <a:pt x="3974459" y="0"/>
                      <a:pt x="5120795" y="1151535"/>
                      <a:pt x="5120795" y="2572018"/>
                    </a:cubicBezTo>
                    <a:cubicBezTo>
                      <a:pt x="5120795" y="3992500"/>
                      <a:pt x="3974459" y="5144035"/>
                      <a:pt x="2560398" y="5144035"/>
                    </a:cubicBezTo>
                    <a:cubicBezTo>
                      <a:pt x="1146337" y="5144035"/>
                      <a:pt x="0" y="3992500"/>
                      <a:pt x="0" y="2572018"/>
                    </a:cubicBezTo>
                    <a:lnTo>
                      <a:pt x="0" y="2572018"/>
                    </a:lnTo>
                    <a:close/>
                  </a:path>
                </a:pathLst>
              </a:custGeom>
              <a:solidFill>
                <a:srgbClr val="00BCEB"/>
              </a:solidFill>
              <a:ln w="1273"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nvGrpSpPr>
              <p:cNvPr id="407" name="Graphic 12">
                <a:extLst>
                  <a:ext uri="{FF2B5EF4-FFF2-40B4-BE49-F238E27FC236}">
                    <a16:creationId xmlns:a16="http://schemas.microsoft.com/office/drawing/2014/main" id="{82747EE4-8C83-4B32-B230-C228C518FEC0}"/>
                  </a:ext>
                </a:extLst>
              </p:cNvPr>
              <p:cNvGrpSpPr/>
              <p:nvPr/>
            </p:nvGrpSpPr>
            <p:grpSpPr>
              <a:xfrm>
                <a:off x="3235132" y="252116"/>
                <a:ext cx="2543417" cy="4643865"/>
                <a:chOff x="3235132" y="252116"/>
                <a:chExt cx="2543417" cy="4643865"/>
              </a:xfrm>
              <a:solidFill>
                <a:srgbClr val="00BCEB"/>
              </a:solidFill>
            </p:grpSpPr>
            <p:sp>
              <p:nvSpPr>
                <p:cNvPr id="408" name="Freeform: Shape 66">
                  <a:extLst>
                    <a:ext uri="{FF2B5EF4-FFF2-40B4-BE49-F238E27FC236}">
                      <a16:creationId xmlns:a16="http://schemas.microsoft.com/office/drawing/2014/main" id="{5BE439ED-CD28-4102-A177-91611EDD63D7}"/>
                    </a:ext>
                  </a:extLst>
                </p:cNvPr>
                <p:cNvSpPr/>
                <p:nvPr/>
              </p:nvSpPr>
              <p:spPr>
                <a:xfrm>
                  <a:off x="3235132" y="878246"/>
                  <a:ext cx="2543417" cy="3391508"/>
                </a:xfrm>
                <a:custGeom>
                  <a:avLst/>
                  <a:gdLst>
                    <a:gd name="connsiteX0" fmla="*/ 2156005 w 2543417"/>
                    <a:gd name="connsiteY0" fmla="*/ 1659040 h 3391508"/>
                    <a:gd name="connsiteX1" fmla="*/ 1605165 w 2543417"/>
                    <a:gd name="connsiteY1" fmla="*/ 1424442 h 3391508"/>
                    <a:gd name="connsiteX2" fmla="*/ 1289395 w 2543417"/>
                    <a:gd name="connsiteY2" fmla="*/ 1368471 h 3391508"/>
                    <a:gd name="connsiteX3" fmla="*/ 1036692 w 2543417"/>
                    <a:gd name="connsiteY3" fmla="*/ 1319673 h 3391508"/>
                    <a:gd name="connsiteX4" fmla="*/ 788805 w 2543417"/>
                    <a:gd name="connsiteY4" fmla="*/ 1211529 h 3391508"/>
                    <a:gd name="connsiteX5" fmla="*/ 658300 w 2543417"/>
                    <a:gd name="connsiteY5" fmla="*/ 980294 h 3391508"/>
                    <a:gd name="connsiteX6" fmla="*/ 780358 w 2543417"/>
                    <a:gd name="connsiteY6" fmla="*/ 733235 h 3391508"/>
                    <a:gd name="connsiteX7" fmla="*/ 1036705 w 2543417"/>
                    <a:gd name="connsiteY7" fmla="*/ 595787 h 3391508"/>
                    <a:gd name="connsiteX8" fmla="*/ 1282846 w 2543417"/>
                    <a:gd name="connsiteY8" fmla="*/ 574242 h 3391508"/>
                    <a:gd name="connsiteX9" fmla="*/ 1605165 w 2543417"/>
                    <a:gd name="connsiteY9" fmla="*/ 633729 h 3391508"/>
                    <a:gd name="connsiteX10" fmla="*/ 1979480 w 2543417"/>
                    <a:gd name="connsiteY10" fmla="*/ 775573 h 3391508"/>
                    <a:gd name="connsiteX11" fmla="*/ 2363261 w 2543417"/>
                    <a:gd name="connsiteY11" fmla="*/ 657172 h 3391508"/>
                    <a:gd name="connsiteX12" fmla="*/ 2246020 w 2543417"/>
                    <a:gd name="connsiteY12" fmla="*/ 270473 h 3391508"/>
                    <a:gd name="connsiteX13" fmla="*/ 1605165 w 2543417"/>
                    <a:gd name="connsiteY13" fmla="*/ 45838 h 3391508"/>
                    <a:gd name="connsiteX14" fmla="*/ 1331644 w 2543417"/>
                    <a:gd name="connsiteY14" fmla="*/ 4520 h 3391508"/>
                    <a:gd name="connsiteX15" fmla="*/ 1036705 w 2543417"/>
                    <a:gd name="connsiteY15" fmla="*/ 14050 h 3391508"/>
                    <a:gd name="connsiteX16" fmla="*/ 396003 w 2543417"/>
                    <a:gd name="connsiteY16" fmla="*/ 311958 h 3391508"/>
                    <a:gd name="connsiteX17" fmla="*/ 89992 w 2543417"/>
                    <a:gd name="connsiteY17" fmla="*/ 980294 h 3391508"/>
                    <a:gd name="connsiteX18" fmla="*/ 467072 w 2543417"/>
                    <a:gd name="connsiteY18" fmla="*/ 1682916 h 3391508"/>
                    <a:gd name="connsiteX19" fmla="*/ 1036705 w 2543417"/>
                    <a:gd name="connsiteY19" fmla="*/ 1906672 h 3391508"/>
                    <a:gd name="connsiteX20" fmla="*/ 1220951 w 2543417"/>
                    <a:gd name="connsiteY20" fmla="*/ 1935976 h 3391508"/>
                    <a:gd name="connsiteX21" fmla="*/ 1605165 w 2543417"/>
                    <a:gd name="connsiteY21" fmla="*/ 2018180 h 3391508"/>
                    <a:gd name="connsiteX22" fmla="*/ 1827277 w 2543417"/>
                    <a:gd name="connsiteY22" fmla="*/ 2125446 h 3391508"/>
                    <a:gd name="connsiteX23" fmla="*/ 1975110 w 2543417"/>
                    <a:gd name="connsiteY23" fmla="*/ 2400344 h 3391508"/>
                    <a:gd name="connsiteX24" fmla="*/ 1819416 w 2543417"/>
                    <a:gd name="connsiteY24" fmla="*/ 2680809 h 3391508"/>
                    <a:gd name="connsiteX25" fmla="*/ 1605165 w 2543417"/>
                    <a:gd name="connsiteY25" fmla="*/ 2777665 h 3391508"/>
                    <a:gd name="connsiteX26" fmla="*/ 1274106 w 2543417"/>
                    <a:gd name="connsiteY26" fmla="*/ 2819723 h 3391508"/>
                    <a:gd name="connsiteX27" fmla="*/ 1036705 w 2543417"/>
                    <a:gd name="connsiteY27" fmla="*/ 2796866 h 3391508"/>
                    <a:gd name="connsiteX28" fmla="*/ 442749 w 2543417"/>
                    <a:gd name="connsiteY28" fmla="*/ 2568128 h 3391508"/>
                    <a:gd name="connsiteX29" fmla="*/ 48329 w 2543417"/>
                    <a:gd name="connsiteY29" fmla="*/ 2645937 h 3391508"/>
                    <a:gd name="connsiteX30" fmla="*/ 125667 w 2543417"/>
                    <a:gd name="connsiteY30" fmla="*/ 3042752 h 3391508"/>
                    <a:gd name="connsiteX31" fmla="*/ 1036692 w 2543417"/>
                    <a:gd name="connsiteY31" fmla="*/ 3375239 h 3391508"/>
                    <a:gd name="connsiteX32" fmla="*/ 1274093 w 2543417"/>
                    <a:gd name="connsiteY32" fmla="*/ 3391509 h 3391508"/>
                    <a:gd name="connsiteX33" fmla="*/ 1605152 w 2543417"/>
                    <a:gd name="connsiteY33" fmla="*/ 3363224 h 3391508"/>
                    <a:gd name="connsiteX34" fmla="*/ 2143761 w 2543417"/>
                    <a:gd name="connsiteY34" fmla="*/ 3150311 h 3391508"/>
                    <a:gd name="connsiteX35" fmla="*/ 2543417 w 2543417"/>
                    <a:gd name="connsiteY35" fmla="*/ 2400356 h 3391508"/>
                    <a:gd name="connsiteX36" fmla="*/ 2156005 w 2543417"/>
                    <a:gd name="connsiteY36" fmla="*/ 1659040 h 3391508"/>
                    <a:gd name="connsiteX37" fmla="*/ 2156005 w 2543417"/>
                    <a:gd name="connsiteY37" fmla="*/ 1659040 h 339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3417" h="3391508">
                      <a:moveTo>
                        <a:pt x="2156005" y="1659040"/>
                      </a:moveTo>
                      <a:cubicBezTo>
                        <a:pt x="2011957" y="1556323"/>
                        <a:pt x="1827417" y="1477775"/>
                        <a:pt x="1605165" y="1424442"/>
                      </a:cubicBezTo>
                      <a:cubicBezTo>
                        <a:pt x="1507149" y="1400846"/>
                        <a:pt x="1401846" y="1382091"/>
                        <a:pt x="1289395" y="1368471"/>
                      </a:cubicBezTo>
                      <a:cubicBezTo>
                        <a:pt x="1196616" y="1357042"/>
                        <a:pt x="1111990" y="1340632"/>
                        <a:pt x="1036692" y="1319673"/>
                      </a:cubicBezTo>
                      <a:cubicBezTo>
                        <a:pt x="935899" y="1291541"/>
                        <a:pt x="852012" y="1255204"/>
                        <a:pt x="788805" y="1211529"/>
                      </a:cubicBezTo>
                      <a:cubicBezTo>
                        <a:pt x="697338" y="1148372"/>
                        <a:pt x="658300" y="1079214"/>
                        <a:pt x="658300" y="980294"/>
                      </a:cubicBezTo>
                      <a:cubicBezTo>
                        <a:pt x="658300" y="869079"/>
                        <a:pt x="724718" y="784530"/>
                        <a:pt x="780358" y="733235"/>
                      </a:cubicBezTo>
                      <a:cubicBezTo>
                        <a:pt x="850127" y="668766"/>
                        <a:pt x="938969" y="622020"/>
                        <a:pt x="1036705" y="595787"/>
                      </a:cubicBezTo>
                      <a:cubicBezTo>
                        <a:pt x="1114921" y="574828"/>
                        <a:pt x="1198807" y="566916"/>
                        <a:pt x="1282846" y="574242"/>
                      </a:cubicBezTo>
                      <a:cubicBezTo>
                        <a:pt x="1397909" y="584205"/>
                        <a:pt x="1507876" y="606922"/>
                        <a:pt x="1605165" y="633729"/>
                      </a:cubicBezTo>
                      <a:cubicBezTo>
                        <a:pt x="1822614" y="693662"/>
                        <a:pt x="1976129" y="773815"/>
                        <a:pt x="1979480" y="775573"/>
                      </a:cubicBezTo>
                      <a:cubicBezTo>
                        <a:pt x="2117986" y="849279"/>
                        <a:pt x="2289568" y="796379"/>
                        <a:pt x="2363261" y="657172"/>
                      </a:cubicBezTo>
                      <a:cubicBezTo>
                        <a:pt x="2436954" y="517812"/>
                        <a:pt x="2384526" y="344612"/>
                        <a:pt x="2246020" y="270473"/>
                      </a:cubicBezTo>
                      <a:cubicBezTo>
                        <a:pt x="2232323" y="263147"/>
                        <a:pt x="1966089" y="122322"/>
                        <a:pt x="1605165" y="45838"/>
                      </a:cubicBezTo>
                      <a:cubicBezTo>
                        <a:pt x="1518654" y="27517"/>
                        <a:pt x="1426742" y="12725"/>
                        <a:pt x="1331644" y="4520"/>
                      </a:cubicBezTo>
                      <a:cubicBezTo>
                        <a:pt x="1232749" y="-3978"/>
                        <a:pt x="1133714" y="-322"/>
                        <a:pt x="1036705" y="14050"/>
                      </a:cubicBezTo>
                      <a:cubicBezTo>
                        <a:pt x="795226" y="49661"/>
                        <a:pt x="567865" y="153257"/>
                        <a:pt x="396003" y="311958"/>
                      </a:cubicBezTo>
                      <a:cubicBezTo>
                        <a:pt x="198647" y="494101"/>
                        <a:pt x="89992" y="731477"/>
                        <a:pt x="89992" y="980294"/>
                      </a:cubicBezTo>
                      <a:cubicBezTo>
                        <a:pt x="89992" y="1269551"/>
                        <a:pt x="220344" y="1512507"/>
                        <a:pt x="467072" y="1682916"/>
                      </a:cubicBezTo>
                      <a:cubicBezTo>
                        <a:pt x="616650" y="1786220"/>
                        <a:pt x="807738" y="1861098"/>
                        <a:pt x="1036705" y="1906672"/>
                      </a:cubicBezTo>
                      <a:cubicBezTo>
                        <a:pt x="1095695" y="1918394"/>
                        <a:pt x="1157004" y="1928217"/>
                        <a:pt x="1220951" y="1935976"/>
                      </a:cubicBezTo>
                      <a:cubicBezTo>
                        <a:pt x="1368057" y="1954004"/>
                        <a:pt x="1497250" y="1981690"/>
                        <a:pt x="1605165" y="2018180"/>
                      </a:cubicBezTo>
                      <a:cubicBezTo>
                        <a:pt x="1694593" y="2048223"/>
                        <a:pt x="1769459" y="2084267"/>
                        <a:pt x="1827277" y="2125446"/>
                      </a:cubicBezTo>
                      <a:cubicBezTo>
                        <a:pt x="1929523" y="2198426"/>
                        <a:pt x="1975110" y="2283115"/>
                        <a:pt x="1975110" y="2400344"/>
                      </a:cubicBezTo>
                      <a:cubicBezTo>
                        <a:pt x="1975110" y="2515814"/>
                        <a:pt x="1924133" y="2607536"/>
                        <a:pt x="1819416" y="2680809"/>
                      </a:cubicBezTo>
                      <a:cubicBezTo>
                        <a:pt x="1760719" y="2721835"/>
                        <a:pt x="1688044" y="2754362"/>
                        <a:pt x="1605165" y="2777665"/>
                      </a:cubicBezTo>
                      <a:cubicBezTo>
                        <a:pt x="1507289" y="2805071"/>
                        <a:pt x="1395144" y="2819723"/>
                        <a:pt x="1274106" y="2819723"/>
                      </a:cubicBezTo>
                      <a:cubicBezTo>
                        <a:pt x="1199100" y="2819723"/>
                        <a:pt x="1118552" y="2811518"/>
                        <a:pt x="1036705" y="2796866"/>
                      </a:cubicBezTo>
                      <a:cubicBezTo>
                        <a:pt x="823473" y="2758618"/>
                        <a:pt x="601068" y="2675241"/>
                        <a:pt x="442749" y="2568128"/>
                      </a:cubicBezTo>
                      <a:cubicBezTo>
                        <a:pt x="312537" y="2480063"/>
                        <a:pt x="135872" y="2514935"/>
                        <a:pt x="48329" y="2645937"/>
                      </a:cubicBezTo>
                      <a:cubicBezTo>
                        <a:pt x="-39200" y="2776939"/>
                        <a:pt x="-4545" y="2954534"/>
                        <a:pt x="125667" y="3042752"/>
                      </a:cubicBezTo>
                      <a:cubicBezTo>
                        <a:pt x="376178" y="3212142"/>
                        <a:pt x="714666" y="3333474"/>
                        <a:pt x="1036692" y="3375239"/>
                      </a:cubicBezTo>
                      <a:cubicBezTo>
                        <a:pt x="1117380" y="3385788"/>
                        <a:pt x="1197049" y="3391509"/>
                        <a:pt x="1274093" y="3391509"/>
                      </a:cubicBezTo>
                      <a:cubicBezTo>
                        <a:pt x="1389742" y="3391509"/>
                        <a:pt x="1500435" y="3381838"/>
                        <a:pt x="1605152" y="3363224"/>
                      </a:cubicBezTo>
                      <a:cubicBezTo>
                        <a:pt x="1811249" y="3326594"/>
                        <a:pt x="1994183" y="3254939"/>
                        <a:pt x="2143761" y="3150311"/>
                      </a:cubicBezTo>
                      <a:cubicBezTo>
                        <a:pt x="2401407" y="2970078"/>
                        <a:pt x="2543417" y="2703819"/>
                        <a:pt x="2543417" y="2400356"/>
                      </a:cubicBezTo>
                      <a:cubicBezTo>
                        <a:pt x="2543430" y="2096155"/>
                        <a:pt x="2409434" y="1839719"/>
                        <a:pt x="2156005" y="1659040"/>
                      </a:cubicBezTo>
                      <a:lnTo>
                        <a:pt x="2156005" y="1659040"/>
                      </a:lnTo>
                      <a:close/>
                    </a:path>
                  </a:pathLst>
                </a:custGeom>
                <a:solidFill>
                  <a:srgbClr val="FFFFFF"/>
                </a:solidFill>
                <a:ln w="1273"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09" name="Freeform: Shape 68">
                  <a:extLst>
                    <a:ext uri="{FF2B5EF4-FFF2-40B4-BE49-F238E27FC236}">
                      <a16:creationId xmlns:a16="http://schemas.microsoft.com/office/drawing/2014/main" id="{5433CBAA-12F5-4D2D-AC4F-6001649B5983}"/>
                    </a:ext>
                  </a:extLst>
                </p:cNvPr>
                <p:cNvSpPr/>
                <p:nvPr/>
              </p:nvSpPr>
              <p:spPr>
                <a:xfrm>
                  <a:off x="4271009" y="252116"/>
                  <a:ext cx="569874" cy="4643865"/>
                </a:xfrm>
                <a:custGeom>
                  <a:avLst/>
                  <a:gdLst>
                    <a:gd name="connsiteX0" fmla="*/ 285014 w 569874"/>
                    <a:gd name="connsiteY0" fmla="*/ 0 h 4643865"/>
                    <a:gd name="connsiteX1" fmla="*/ 0 w 569874"/>
                    <a:gd name="connsiteY1" fmla="*/ 285842 h 4643865"/>
                    <a:gd name="connsiteX2" fmla="*/ 0 w 569874"/>
                    <a:gd name="connsiteY2" fmla="*/ 4357884 h 4643865"/>
                    <a:gd name="connsiteX3" fmla="*/ 285014 w 569874"/>
                    <a:gd name="connsiteY3" fmla="*/ 4643866 h 4643865"/>
                    <a:gd name="connsiteX4" fmla="*/ 569875 w 569874"/>
                    <a:gd name="connsiteY4" fmla="*/ 4357884 h 4643865"/>
                    <a:gd name="connsiteX5" fmla="*/ 569875 w 569874"/>
                    <a:gd name="connsiteY5" fmla="*/ 285842 h 4643865"/>
                    <a:gd name="connsiteX6" fmla="*/ 285014 w 569874"/>
                    <a:gd name="connsiteY6" fmla="*/ 0 h 464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74" h="4643865">
                      <a:moveTo>
                        <a:pt x="285014" y="0"/>
                      </a:moveTo>
                      <a:cubicBezTo>
                        <a:pt x="127613" y="0"/>
                        <a:pt x="0" y="127906"/>
                        <a:pt x="0" y="285842"/>
                      </a:cubicBezTo>
                      <a:cubicBezTo>
                        <a:pt x="0" y="640995"/>
                        <a:pt x="0" y="4357884"/>
                        <a:pt x="0" y="4357884"/>
                      </a:cubicBezTo>
                      <a:cubicBezTo>
                        <a:pt x="0" y="4515896"/>
                        <a:pt x="127613" y="4643866"/>
                        <a:pt x="285014" y="4643866"/>
                      </a:cubicBezTo>
                      <a:cubicBezTo>
                        <a:pt x="442262" y="4643866"/>
                        <a:pt x="569875" y="4515896"/>
                        <a:pt x="569875" y="4357884"/>
                      </a:cubicBezTo>
                      <a:cubicBezTo>
                        <a:pt x="569875" y="3988652"/>
                        <a:pt x="569875" y="285842"/>
                        <a:pt x="569875" y="285842"/>
                      </a:cubicBezTo>
                      <a:cubicBezTo>
                        <a:pt x="569888" y="127906"/>
                        <a:pt x="442275" y="0"/>
                        <a:pt x="285014" y="0"/>
                      </a:cubicBezTo>
                      <a:close/>
                    </a:path>
                  </a:pathLst>
                </a:custGeom>
                <a:solidFill>
                  <a:srgbClr val="1E4470"/>
                </a:solidFill>
                <a:ln w="1273"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10" name="Freeform: Shape 69">
                  <a:extLst>
                    <a:ext uri="{FF2B5EF4-FFF2-40B4-BE49-F238E27FC236}">
                      <a16:creationId xmlns:a16="http://schemas.microsoft.com/office/drawing/2014/main" id="{2ACAD4BB-A696-4072-9651-D06BA6EEC9B1}"/>
                    </a:ext>
                  </a:extLst>
                </p:cNvPr>
                <p:cNvSpPr/>
                <p:nvPr/>
              </p:nvSpPr>
              <p:spPr>
                <a:xfrm>
                  <a:off x="4271009" y="878258"/>
                  <a:ext cx="569887" cy="3391508"/>
                </a:xfrm>
                <a:custGeom>
                  <a:avLst/>
                  <a:gdLst>
                    <a:gd name="connsiteX0" fmla="*/ 184705 w 569887"/>
                    <a:gd name="connsiteY0" fmla="*/ 1935976 h 3391508"/>
                    <a:gd name="connsiteX1" fmla="*/ 0 w 569887"/>
                    <a:gd name="connsiteY1" fmla="*/ 1906672 h 3391508"/>
                    <a:gd name="connsiteX2" fmla="*/ 0 w 569887"/>
                    <a:gd name="connsiteY2" fmla="*/ 1319661 h 3391508"/>
                    <a:gd name="connsiteX3" fmla="*/ 253327 w 569887"/>
                    <a:gd name="connsiteY3" fmla="*/ 1368458 h 3391508"/>
                    <a:gd name="connsiteX4" fmla="*/ 569875 w 569887"/>
                    <a:gd name="connsiteY4" fmla="*/ 1424429 h 3391508"/>
                    <a:gd name="connsiteX5" fmla="*/ 569875 w 569887"/>
                    <a:gd name="connsiteY5" fmla="*/ 2018180 h 3391508"/>
                    <a:gd name="connsiteX6" fmla="*/ 184705 w 569887"/>
                    <a:gd name="connsiteY6" fmla="*/ 1935976 h 3391508"/>
                    <a:gd name="connsiteX7" fmla="*/ 184705 w 569887"/>
                    <a:gd name="connsiteY7" fmla="*/ 1935976 h 3391508"/>
                    <a:gd name="connsiteX8" fmla="*/ 246766 w 569887"/>
                    <a:gd name="connsiteY8" fmla="*/ 574242 h 3391508"/>
                    <a:gd name="connsiteX9" fmla="*/ 569888 w 569887"/>
                    <a:gd name="connsiteY9" fmla="*/ 633729 h 3391508"/>
                    <a:gd name="connsiteX10" fmla="*/ 569888 w 569887"/>
                    <a:gd name="connsiteY10" fmla="*/ 45838 h 3391508"/>
                    <a:gd name="connsiteX11" fmla="*/ 295678 w 569887"/>
                    <a:gd name="connsiteY11" fmla="*/ 4520 h 3391508"/>
                    <a:gd name="connsiteX12" fmla="*/ 13 w 569887"/>
                    <a:gd name="connsiteY12" fmla="*/ 14050 h 3391508"/>
                    <a:gd name="connsiteX13" fmla="*/ 13 w 569887"/>
                    <a:gd name="connsiteY13" fmla="*/ 595786 h 3391508"/>
                    <a:gd name="connsiteX14" fmla="*/ 246766 w 569887"/>
                    <a:gd name="connsiteY14" fmla="*/ 574242 h 3391508"/>
                    <a:gd name="connsiteX15" fmla="*/ 246766 w 569887"/>
                    <a:gd name="connsiteY15" fmla="*/ 574242 h 3391508"/>
                    <a:gd name="connsiteX16" fmla="*/ 238000 w 569887"/>
                    <a:gd name="connsiteY16" fmla="*/ 2819723 h 3391508"/>
                    <a:gd name="connsiteX17" fmla="*/ 0 w 569887"/>
                    <a:gd name="connsiteY17" fmla="*/ 2796866 h 3391508"/>
                    <a:gd name="connsiteX18" fmla="*/ 0 w 569887"/>
                    <a:gd name="connsiteY18" fmla="*/ 3375239 h 3391508"/>
                    <a:gd name="connsiteX19" fmla="*/ 238000 w 569887"/>
                    <a:gd name="connsiteY19" fmla="*/ 3391509 h 3391508"/>
                    <a:gd name="connsiteX20" fmla="*/ 569875 w 569887"/>
                    <a:gd name="connsiteY20" fmla="*/ 3363224 h 3391508"/>
                    <a:gd name="connsiteX21" fmla="*/ 569875 w 569887"/>
                    <a:gd name="connsiteY21" fmla="*/ 2777678 h 3391508"/>
                    <a:gd name="connsiteX22" fmla="*/ 238000 w 569887"/>
                    <a:gd name="connsiteY22" fmla="*/ 2819723 h 3391508"/>
                    <a:gd name="connsiteX23" fmla="*/ 238000 w 569887"/>
                    <a:gd name="connsiteY23" fmla="*/ 2819723 h 339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9887" h="3391508">
                      <a:moveTo>
                        <a:pt x="184705" y="1935976"/>
                      </a:moveTo>
                      <a:cubicBezTo>
                        <a:pt x="120605" y="1928204"/>
                        <a:pt x="59131" y="1918394"/>
                        <a:pt x="0" y="1906672"/>
                      </a:cubicBezTo>
                      <a:cubicBezTo>
                        <a:pt x="0" y="1319661"/>
                        <a:pt x="0" y="1319661"/>
                        <a:pt x="0" y="1319661"/>
                      </a:cubicBezTo>
                      <a:cubicBezTo>
                        <a:pt x="75490" y="1340619"/>
                        <a:pt x="160319" y="1357030"/>
                        <a:pt x="253327" y="1368458"/>
                      </a:cubicBezTo>
                      <a:cubicBezTo>
                        <a:pt x="366046" y="1382091"/>
                        <a:pt x="471617" y="1400846"/>
                        <a:pt x="569875" y="1424429"/>
                      </a:cubicBezTo>
                      <a:cubicBezTo>
                        <a:pt x="569875" y="2018180"/>
                        <a:pt x="569875" y="2018180"/>
                        <a:pt x="569875" y="2018180"/>
                      </a:cubicBezTo>
                      <a:cubicBezTo>
                        <a:pt x="461692" y="1981690"/>
                        <a:pt x="332181" y="1954004"/>
                        <a:pt x="184705" y="1935976"/>
                      </a:cubicBezTo>
                      <a:lnTo>
                        <a:pt x="184705" y="1935976"/>
                      </a:lnTo>
                      <a:close/>
                      <a:moveTo>
                        <a:pt x="246766" y="574242"/>
                      </a:moveTo>
                      <a:cubicBezTo>
                        <a:pt x="362109" y="584205"/>
                        <a:pt x="472356" y="606922"/>
                        <a:pt x="569888" y="633729"/>
                      </a:cubicBezTo>
                      <a:cubicBezTo>
                        <a:pt x="569888" y="45838"/>
                        <a:pt x="569888" y="45838"/>
                        <a:pt x="569888" y="45838"/>
                      </a:cubicBezTo>
                      <a:cubicBezTo>
                        <a:pt x="483160" y="27517"/>
                        <a:pt x="391031" y="12725"/>
                        <a:pt x="295678" y="4520"/>
                      </a:cubicBezTo>
                      <a:cubicBezTo>
                        <a:pt x="196541" y="-3978"/>
                        <a:pt x="97251" y="-322"/>
                        <a:pt x="13" y="14050"/>
                      </a:cubicBezTo>
                      <a:cubicBezTo>
                        <a:pt x="13" y="595786"/>
                        <a:pt x="13" y="595786"/>
                        <a:pt x="13" y="595786"/>
                      </a:cubicBezTo>
                      <a:cubicBezTo>
                        <a:pt x="78408" y="574828"/>
                        <a:pt x="162510" y="566916"/>
                        <a:pt x="246766" y="574242"/>
                      </a:cubicBezTo>
                      <a:lnTo>
                        <a:pt x="246766" y="574242"/>
                      </a:lnTo>
                      <a:close/>
                      <a:moveTo>
                        <a:pt x="238000" y="2819723"/>
                      </a:moveTo>
                      <a:cubicBezTo>
                        <a:pt x="162803" y="2819723"/>
                        <a:pt x="82064" y="2811518"/>
                        <a:pt x="0" y="2796866"/>
                      </a:cubicBezTo>
                      <a:cubicBezTo>
                        <a:pt x="0" y="3375239"/>
                        <a:pt x="0" y="3375239"/>
                        <a:pt x="0" y="3375239"/>
                      </a:cubicBezTo>
                      <a:cubicBezTo>
                        <a:pt x="80892" y="3385788"/>
                        <a:pt x="160752" y="3391509"/>
                        <a:pt x="238000" y="3391509"/>
                      </a:cubicBezTo>
                      <a:cubicBezTo>
                        <a:pt x="353929" y="3391509"/>
                        <a:pt x="464902" y="3381838"/>
                        <a:pt x="569875" y="3363224"/>
                      </a:cubicBezTo>
                      <a:cubicBezTo>
                        <a:pt x="569875" y="2777678"/>
                        <a:pt x="569875" y="2777678"/>
                        <a:pt x="569875" y="2777678"/>
                      </a:cubicBezTo>
                      <a:cubicBezTo>
                        <a:pt x="471757" y="2805071"/>
                        <a:pt x="359332" y="2819723"/>
                        <a:pt x="238000" y="2819723"/>
                      </a:cubicBezTo>
                      <a:lnTo>
                        <a:pt x="238000" y="2819723"/>
                      </a:lnTo>
                      <a:close/>
                    </a:path>
                  </a:pathLst>
                </a:custGeom>
                <a:solidFill>
                  <a:srgbClr val="80DEF5"/>
                </a:solidFill>
                <a:ln w="1273" cap="flat">
                  <a:noFill/>
                  <a:prstDash val="solid"/>
                  <a:miter/>
                </a:ln>
              </p:spPr>
              <p:txBody>
                <a:bodyPr rtlCol="0" anchor="ctr"/>
                <a:lstStyle/>
                <a:p>
                  <a:pPr marL="0" marR="0" lvl="0" indent="0" algn="l" defTabSz="812700"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grpSp>
      <p:pic>
        <p:nvPicPr>
          <p:cNvPr id="5122" name="Picture 2">
            <a:extLst>
              <a:ext uri="{FF2B5EF4-FFF2-40B4-BE49-F238E27FC236}">
                <a16:creationId xmlns:a16="http://schemas.microsoft.com/office/drawing/2014/main" id="{9E27D9D2-47E8-3F43-A9DF-B548447E785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1755" y="4500047"/>
            <a:ext cx="541400" cy="73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6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Same Side Corner Rectangle 165">
            <a:extLst>
              <a:ext uri="{FF2B5EF4-FFF2-40B4-BE49-F238E27FC236}">
                <a16:creationId xmlns:a16="http://schemas.microsoft.com/office/drawing/2014/main" id="{22C63D6E-9DC8-4D56-B921-AB8AF8518FD4}"/>
              </a:ext>
            </a:extLst>
          </p:cNvPr>
          <p:cNvSpPr/>
          <p:nvPr/>
        </p:nvSpPr>
        <p:spPr>
          <a:xfrm rot="5400000">
            <a:off x="797355" y="944459"/>
            <a:ext cx="4331064" cy="5995244"/>
          </a:xfrm>
          <a:prstGeom prst="round2SameRect">
            <a:avLst>
              <a:gd name="adj1" fmla="val 50000"/>
              <a:gd name="adj2" fmla="val 0"/>
            </a:avLst>
          </a:prstGeom>
          <a:solidFill>
            <a:srgbClr val="1E4471">
              <a:alpha val="35686"/>
            </a:srgbClr>
          </a:solidFill>
          <a:ln w="25400" cap="flat" cmpd="sng" algn="ctr">
            <a:noFill/>
            <a:prstDash val="solid"/>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1867" b="0" i="0" u="none" strike="noStrike" kern="0" cap="none" spc="0" normalizeH="0" baseline="0" noProof="0">
              <a:ln>
                <a:noFill/>
              </a:ln>
              <a:solidFill>
                <a:srgbClr val="FFFFFF"/>
              </a:solidFill>
              <a:effectLst/>
              <a:highlight>
                <a:srgbClr val="FFFF00"/>
              </a:highlight>
              <a:uLnTx/>
              <a:uFillTx/>
              <a:latin typeface="CiscoSansTT ExtraLight"/>
              <a:ea typeface="ＭＳ Ｐゴシック" charset="0"/>
              <a:cs typeface="+mn-cs"/>
            </a:endParaRPr>
          </a:p>
        </p:txBody>
      </p:sp>
      <p:sp>
        <p:nvSpPr>
          <p:cNvPr id="16" name="Round Same Side Corner Rectangle 213">
            <a:extLst>
              <a:ext uri="{FF2B5EF4-FFF2-40B4-BE49-F238E27FC236}">
                <a16:creationId xmlns:a16="http://schemas.microsoft.com/office/drawing/2014/main" id="{049DB3F2-9965-41A0-B3A9-9836D42BE34A}"/>
              </a:ext>
            </a:extLst>
          </p:cNvPr>
          <p:cNvSpPr/>
          <p:nvPr/>
        </p:nvSpPr>
        <p:spPr>
          <a:xfrm>
            <a:off x="6392615" y="2690085"/>
            <a:ext cx="6868079" cy="751963"/>
          </a:xfrm>
          <a:prstGeom prst="round2SameRect">
            <a:avLst>
              <a:gd name="adj1" fmla="val 50000"/>
              <a:gd name="adj2" fmla="val 50000"/>
            </a:avLst>
          </a:prstGeom>
          <a:solidFill>
            <a:srgbClr val="1E4471"/>
          </a:solidFill>
          <a:ln w="25400" cap="flat" cmpd="sng" algn="ctr">
            <a:noFill/>
            <a:prstDash val="solid"/>
          </a:ln>
          <a:effectLst/>
        </p:spPr>
        <p:txBody>
          <a:bodyPr rtlCol="0" anchor="ctr"/>
          <a:lstStyle/>
          <a:p>
            <a:pPr marL="0" marR="0" lvl="0" indent="0" algn="l" defTabSz="609539" rtl="0" eaLnBrk="1" fontAlgn="base" latinLnBrk="0" hangingPunct="1">
              <a:lnSpc>
                <a:spcPct val="100000"/>
              </a:lnSpc>
              <a:spcBef>
                <a:spcPct val="0"/>
              </a:spcBef>
              <a:spcAft>
                <a:spcPts val="800"/>
              </a:spcAft>
              <a:buClrTx/>
              <a:buSzTx/>
              <a:buFontTx/>
              <a:buNone/>
              <a:tabLst/>
              <a:defRPr/>
            </a:pPr>
            <a:r>
              <a:rPr kumimoji="0" lang="en-GB" sz="24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M</a:t>
            </a:r>
            <a:r>
              <a:rPr kumimoji="0" lang="en-GB" sz="2400" b="0" i="0" u="none" strike="noStrike" kern="1200" cap="none" spc="0" normalizeH="0" baseline="0" noProof="0" err="1">
                <a:ln>
                  <a:noFill/>
                </a:ln>
                <a:solidFill>
                  <a:srgbClr val="FFFFFF"/>
                </a:solidFill>
                <a:effectLst/>
                <a:uLnTx/>
                <a:uFillTx/>
                <a:latin typeface="CiscoSansTT ExtraLight"/>
                <a:ea typeface="ＭＳ Ｐゴシック" charset="0"/>
                <a:cs typeface="CiscoSansTT" panose="020B0503020201020303" pitchFamily="34" charset="0"/>
              </a:rPr>
              <a:t>ulti</a:t>
            </a:r>
            <a:r>
              <a:rPr kumimoji="0" lang="en-GB" sz="24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-cluster observability</a:t>
            </a:r>
          </a:p>
        </p:txBody>
      </p:sp>
      <p:sp>
        <p:nvSpPr>
          <p:cNvPr id="17" name="Round Same Side Corner Rectangle 213">
            <a:extLst>
              <a:ext uri="{FF2B5EF4-FFF2-40B4-BE49-F238E27FC236}">
                <a16:creationId xmlns:a16="http://schemas.microsoft.com/office/drawing/2014/main" id="{4CDD27B9-FE5E-4613-960E-9ACBF5BA251E}"/>
              </a:ext>
            </a:extLst>
          </p:cNvPr>
          <p:cNvSpPr/>
          <p:nvPr/>
        </p:nvSpPr>
        <p:spPr>
          <a:xfrm>
            <a:off x="6392615" y="3576800"/>
            <a:ext cx="6868079" cy="751963"/>
          </a:xfrm>
          <a:prstGeom prst="round2SameRect">
            <a:avLst>
              <a:gd name="adj1" fmla="val 50000"/>
              <a:gd name="adj2" fmla="val 50000"/>
            </a:avLst>
          </a:prstGeom>
          <a:solidFill>
            <a:srgbClr val="1E4471"/>
          </a:solidFill>
          <a:ln w="25400" cap="flat" cmpd="sng" algn="ctr">
            <a:noFill/>
            <a:prstDash val="solid"/>
          </a:ln>
          <a:effectLst/>
        </p:spPr>
        <p:txBody>
          <a:bodyPr rtlCol="0" anchor="ctr"/>
          <a:lstStyle/>
          <a:p>
            <a:pPr marL="0" marR="0" lvl="0" indent="0" algn="l" defTabSz="609539" rtl="0" eaLnBrk="1" fontAlgn="base" latinLnBrk="0" hangingPunct="1">
              <a:lnSpc>
                <a:spcPct val="100000"/>
              </a:lnSpc>
              <a:spcBef>
                <a:spcPct val="0"/>
              </a:spcBef>
              <a:spcAft>
                <a:spcPts val="800"/>
              </a:spcAft>
              <a:buClrTx/>
              <a:buSzTx/>
              <a:buFontTx/>
              <a:buNone/>
              <a:tabLst/>
              <a:defRPr/>
            </a:pPr>
            <a:r>
              <a:rPr kumimoji="0" lang="en-GB" sz="24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Simplified service mesh management</a:t>
            </a:r>
          </a:p>
        </p:txBody>
      </p:sp>
      <p:sp>
        <p:nvSpPr>
          <p:cNvPr id="18" name="Round Same Side Corner Rectangle 213">
            <a:extLst>
              <a:ext uri="{FF2B5EF4-FFF2-40B4-BE49-F238E27FC236}">
                <a16:creationId xmlns:a16="http://schemas.microsoft.com/office/drawing/2014/main" id="{7B6496DD-1D0B-4A1B-92B9-D7758539C458}"/>
              </a:ext>
            </a:extLst>
          </p:cNvPr>
          <p:cNvSpPr/>
          <p:nvPr/>
        </p:nvSpPr>
        <p:spPr>
          <a:xfrm>
            <a:off x="6392615" y="4463515"/>
            <a:ext cx="6868079" cy="751963"/>
          </a:xfrm>
          <a:prstGeom prst="round2SameRect">
            <a:avLst>
              <a:gd name="adj1" fmla="val 50000"/>
              <a:gd name="adj2" fmla="val 50000"/>
            </a:avLst>
          </a:prstGeom>
          <a:solidFill>
            <a:srgbClr val="1E4471"/>
          </a:solidFill>
          <a:ln w="25400" cap="flat" cmpd="sng" algn="ctr">
            <a:noFill/>
            <a:prstDash val="solid"/>
          </a:ln>
          <a:effectLst/>
        </p:spPr>
        <p:txBody>
          <a:bodyPr rtlCol="0" anchor="ctr"/>
          <a:lstStyle/>
          <a:p>
            <a:pPr marL="0" marR="0" lvl="0" indent="0" algn="l" defTabSz="609539" rtl="0" eaLnBrk="1" fontAlgn="base" latinLnBrk="0" hangingPunct="1">
              <a:lnSpc>
                <a:spcPct val="100000"/>
              </a:lnSpc>
              <a:spcBef>
                <a:spcPct val="0"/>
              </a:spcBef>
              <a:spcAft>
                <a:spcPts val="800"/>
              </a:spcAft>
              <a:buClrTx/>
              <a:buSzTx/>
              <a:buFontTx/>
              <a:buNone/>
              <a:tabLst/>
              <a:defRPr/>
            </a:pPr>
            <a:r>
              <a:rPr kumimoji="0" lang="en-GB" sz="2400" b="0" i="0" u="none" strike="noStrike" kern="1200" cap="none" spc="0" normalizeH="0" baseline="0" noProof="0">
                <a:ln>
                  <a:noFill/>
                </a:ln>
                <a:solidFill>
                  <a:srgbClr val="FFFFFF"/>
                </a:solidFill>
                <a:effectLst/>
                <a:uLnTx/>
                <a:uFillTx/>
                <a:latin typeface="CiscoSansTT ExtraLight"/>
                <a:ea typeface="ＭＳ Ｐゴシック" charset="0"/>
                <a:cs typeface="CiscoSansTT" panose="020B0503020201020303" pitchFamily="34" charset="0"/>
              </a:rPr>
              <a:t>Policy-based app networking &amp; security </a:t>
            </a:r>
          </a:p>
        </p:txBody>
      </p:sp>
      <p:sp>
        <p:nvSpPr>
          <p:cNvPr id="152" name="Rectangle 151">
            <a:extLst>
              <a:ext uri="{FF2B5EF4-FFF2-40B4-BE49-F238E27FC236}">
                <a16:creationId xmlns:a16="http://schemas.microsoft.com/office/drawing/2014/main" id="{13C064BF-965A-4A2E-8387-5DE536A8E45C}"/>
              </a:ext>
            </a:extLst>
          </p:cNvPr>
          <p:cNvSpPr/>
          <p:nvPr/>
        </p:nvSpPr>
        <p:spPr>
          <a:xfrm>
            <a:off x="6939506" y="2045845"/>
            <a:ext cx="5176357" cy="461665"/>
          </a:xfrm>
          <a:prstGeom prst="rect">
            <a:avLst/>
          </a:prstGeom>
        </p:spPr>
        <p:txBody>
          <a:bodyPr wrap="square">
            <a:spAutoFit/>
          </a:bodyPr>
          <a:lstStyle/>
          <a:p>
            <a:pPr marL="0" marR="0" lvl="0" indent="0" algn="l" defTabSz="609539"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rPr>
              <a:t>Operationalize the service mesh</a:t>
            </a:r>
          </a:p>
        </p:txBody>
      </p:sp>
      <p:sp>
        <p:nvSpPr>
          <p:cNvPr id="144" name="Title 1">
            <a:extLst>
              <a:ext uri="{FF2B5EF4-FFF2-40B4-BE49-F238E27FC236}">
                <a16:creationId xmlns:a16="http://schemas.microsoft.com/office/drawing/2014/main" id="{A381269F-F788-B04D-B251-309F985B5265}"/>
              </a:ext>
            </a:extLst>
          </p:cNvPr>
          <p:cNvSpPr txBox="1">
            <a:spLocks noChangeAspect="1"/>
          </p:cNvSpPr>
          <p:nvPr/>
        </p:nvSpPr>
        <p:spPr bwMode="gray">
          <a:xfrm>
            <a:off x="692980" y="40672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899" tIns="60949" rIns="121899" bIns="60949"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912239" rtl="0" eaLnBrk="1" fontAlgn="base" latinLnBrk="0" hangingPunct="1">
              <a:lnSpc>
                <a:spcPct val="80000"/>
              </a:lnSpc>
              <a:spcBef>
                <a:spcPct val="0"/>
              </a:spcBef>
              <a:spcAft>
                <a:spcPct val="0"/>
              </a:spcAft>
              <a:buClrTx/>
              <a:buSzTx/>
              <a:buFontTx/>
              <a:buNone/>
              <a:tabLst/>
              <a:defRPr/>
            </a:pPr>
            <a:r>
              <a:rPr kumimoji="0" lang="en-GB" sz="3733" b="0" i="0" u="none" strike="noStrike" kern="1200" cap="none" spc="0" normalizeH="0" baseline="0" noProof="0">
                <a:ln>
                  <a:noFill/>
                </a:ln>
                <a:solidFill>
                  <a:srgbClr val="00BCEB"/>
                </a:solidFill>
                <a:effectLst/>
                <a:uLnTx/>
                <a:uFillTx/>
                <a:latin typeface="CiscoSansTT ExtraLight"/>
              </a:rPr>
              <a:t>Service Mesh Manager</a:t>
            </a:r>
          </a:p>
        </p:txBody>
      </p:sp>
      <p:pic>
        <p:nvPicPr>
          <p:cNvPr id="147" name="Picture 146">
            <a:extLst>
              <a:ext uri="{FF2B5EF4-FFF2-40B4-BE49-F238E27FC236}">
                <a16:creationId xmlns:a16="http://schemas.microsoft.com/office/drawing/2014/main" id="{CA3DD465-A8C8-40C1-9E6D-3D2DF27FAAB0}"/>
              </a:ext>
            </a:extLst>
          </p:cNvPr>
          <p:cNvPicPr>
            <a:picLocks noChangeAspect="1"/>
          </p:cNvPicPr>
          <p:nvPr/>
        </p:nvPicPr>
        <p:blipFill>
          <a:blip r:embed="rId3"/>
          <a:stretch>
            <a:fillRect/>
          </a:stretch>
        </p:blipFill>
        <p:spPr>
          <a:xfrm>
            <a:off x="1" y="2538288"/>
            <a:ext cx="5399825" cy="2923009"/>
          </a:xfrm>
          <a:prstGeom prst="rect">
            <a:avLst/>
          </a:prstGeom>
        </p:spPr>
      </p:pic>
      <p:grpSp>
        <p:nvGrpSpPr>
          <p:cNvPr id="5" name="Group 4">
            <a:extLst>
              <a:ext uri="{FF2B5EF4-FFF2-40B4-BE49-F238E27FC236}">
                <a16:creationId xmlns:a16="http://schemas.microsoft.com/office/drawing/2014/main" id="{AD7D8281-A7DC-496E-B272-ECAD90F230AD}"/>
              </a:ext>
            </a:extLst>
          </p:cNvPr>
          <p:cNvGrpSpPr/>
          <p:nvPr/>
        </p:nvGrpSpPr>
        <p:grpSpPr>
          <a:xfrm>
            <a:off x="252031" y="2340231"/>
            <a:ext cx="627424" cy="604624"/>
            <a:chOff x="3332620" y="1335565"/>
            <a:chExt cx="914400" cy="914400"/>
          </a:xfrm>
        </p:grpSpPr>
        <p:sp>
          <p:nvSpPr>
            <p:cNvPr id="3" name="Oval 2">
              <a:extLst>
                <a:ext uri="{FF2B5EF4-FFF2-40B4-BE49-F238E27FC236}">
                  <a16:creationId xmlns:a16="http://schemas.microsoft.com/office/drawing/2014/main" id="{40261E4F-11DA-4A78-987A-27913C45B4DB}"/>
                </a:ext>
              </a:extLst>
            </p:cNvPr>
            <p:cNvSpPr/>
            <p:nvPr/>
          </p:nvSpPr>
          <p:spPr>
            <a:xfrm>
              <a:off x="3332620" y="1335565"/>
              <a:ext cx="914400" cy="914400"/>
            </a:xfrm>
            <a:prstGeom prst="ellipse">
              <a:avLst/>
            </a:prstGeom>
            <a:solidFill>
              <a:srgbClr val="1E44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pic>
          <p:nvPicPr>
            <p:cNvPr id="287" name="Picture 286" descr="Icon&#10;&#10;Description automatically generated">
              <a:extLst>
                <a:ext uri="{FF2B5EF4-FFF2-40B4-BE49-F238E27FC236}">
                  <a16:creationId xmlns:a16="http://schemas.microsoft.com/office/drawing/2014/main" id="{55ADC876-F452-4FE3-A491-BA5F4164EC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1531" y="1492873"/>
              <a:ext cx="571442" cy="556232"/>
            </a:xfrm>
            <a:prstGeom prst="rect">
              <a:avLst/>
            </a:prstGeom>
          </p:spPr>
        </p:pic>
      </p:grpSp>
      <p:sp>
        <p:nvSpPr>
          <p:cNvPr id="12" name="TextBox 11">
            <a:extLst>
              <a:ext uri="{FF2B5EF4-FFF2-40B4-BE49-F238E27FC236}">
                <a16:creationId xmlns:a16="http://schemas.microsoft.com/office/drawing/2014/main" id="{13A848C2-B709-4F42-8126-8D7893D3B4C7}"/>
              </a:ext>
            </a:extLst>
          </p:cNvPr>
          <p:cNvSpPr txBox="1"/>
          <p:nvPr/>
        </p:nvSpPr>
        <p:spPr>
          <a:xfrm>
            <a:off x="724443" y="1198583"/>
            <a:ext cx="9715500" cy="424796"/>
          </a:xfrm>
          <a:prstGeom prst="rect">
            <a:avLst/>
          </a:prstGeom>
          <a:noFill/>
        </p:spPr>
        <p:txBody>
          <a:bodyPr wrap="square">
            <a:spAutoFit/>
          </a:bodyPr>
          <a:lstStyle/>
          <a:p>
            <a:pPr marL="0" marR="0" lvl="0" indent="0" algn="l" defTabSz="912239" rtl="0" eaLnBrk="1" fontAlgn="base" latinLnBrk="0" hangingPunct="1">
              <a:lnSpc>
                <a:spcPct val="80000"/>
              </a:lnSpc>
              <a:spcBef>
                <a:spcPct val="0"/>
              </a:spcBef>
              <a:spcAft>
                <a:spcPct val="0"/>
              </a:spcAft>
              <a:buClrTx/>
              <a:buSzTx/>
              <a:buFontTx/>
              <a:buNone/>
              <a:tabLst/>
              <a:defRPr/>
            </a:pPr>
            <a:r>
              <a:rPr kumimoji="0" lang="en-GB" sz="2667" b="0" i="0" u="none" strike="noStrike" kern="1200" cap="none" spc="0" normalizeH="0" baseline="0" noProof="0">
                <a:ln>
                  <a:noFill/>
                </a:ln>
                <a:solidFill>
                  <a:srgbClr val="FFFFFF"/>
                </a:solidFill>
                <a:effectLst/>
                <a:uLnTx/>
                <a:uFillTx/>
                <a:latin typeface="CiscoSansTT ExtraLight"/>
                <a:ea typeface="ＭＳ Ｐゴシック" charset="0"/>
                <a:cs typeface="+mn-cs"/>
              </a:rPr>
              <a:t>Modern application networking for the cloud native era</a:t>
            </a:r>
            <a:endParaRPr kumimoji="0" lang="en-GB" sz="1867" b="0" i="0" u="none" strike="noStrike" kern="1200" cap="none" spc="0" normalizeH="0" baseline="0" noProof="0">
              <a:ln>
                <a:noFill/>
              </a:ln>
              <a:solidFill>
                <a:srgbClr val="FFFFFF"/>
              </a:solidFill>
              <a:effectLst/>
              <a:uLnTx/>
              <a:uFillTx/>
              <a:latin typeface="CiscoSansTT ExtraLight"/>
              <a:ea typeface="ＭＳ Ｐゴシック" charset="0"/>
              <a:cs typeface="CiscoSansTT Thin" charset="0"/>
            </a:endParaRPr>
          </a:p>
        </p:txBody>
      </p:sp>
      <p:sp>
        <p:nvSpPr>
          <p:cNvPr id="21" name="TextBox 20">
            <a:extLst>
              <a:ext uri="{FF2B5EF4-FFF2-40B4-BE49-F238E27FC236}">
                <a16:creationId xmlns:a16="http://schemas.microsoft.com/office/drawing/2014/main" id="{93E67512-9611-4A76-84C2-E49D186208A0}"/>
              </a:ext>
            </a:extLst>
          </p:cNvPr>
          <p:cNvSpPr txBox="1"/>
          <p:nvPr/>
        </p:nvSpPr>
        <p:spPr>
          <a:xfrm>
            <a:off x="310321" y="5461296"/>
            <a:ext cx="3668577" cy="523220"/>
          </a:xfrm>
          <a:prstGeom prst="rect">
            <a:avLst/>
          </a:prstGeom>
          <a:noFill/>
        </p:spPr>
        <p:txBody>
          <a:bodyPr wrap="square">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t>Introducing extensions </a:t>
            </a:r>
            <a:br>
              <a:rPr kumimoji="0" lang="en-US" sz="1400" b="1" i="0" u="none" strike="noStrike" kern="1200" cap="none" spc="0" normalizeH="0" baseline="0" noProof="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br>
            <a:r>
              <a:rPr kumimoji="0" lang="en-US" sz="1400" b="0" i="0" u="none" strike="noStrike" kern="1200" cap="none" spc="0" normalizeH="0" baseline="0" noProof="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t>for Intersight Kubernetes Service</a:t>
            </a:r>
          </a:p>
        </p:txBody>
      </p:sp>
    </p:spTree>
    <p:extLst>
      <p:ext uri="{BB962C8B-B14F-4D97-AF65-F5344CB8AC3E}">
        <p14:creationId xmlns:p14="http://schemas.microsoft.com/office/powerpoint/2010/main" val="21093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F283-1106-FD40-B7E4-1EA95675A58E}"/>
              </a:ext>
            </a:extLst>
          </p:cNvPr>
          <p:cNvSpPr>
            <a:spLocks noGrp="1"/>
          </p:cNvSpPr>
          <p:nvPr>
            <p:ph type="title"/>
          </p:nvPr>
        </p:nvSpPr>
        <p:spPr>
          <a:xfrm>
            <a:off x="366067" y="586101"/>
            <a:ext cx="12192000" cy="710217"/>
          </a:xfrm>
        </p:spPr>
        <p:txBody>
          <a:bodyPr/>
          <a:lstStyle/>
          <a:p>
            <a:r>
              <a:rPr lang="en-US"/>
              <a:t>The Transformation to Cloud Native</a:t>
            </a:r>
          </a:p>
        </p:txBody>
      </p:sp>
      <p:sp>
        <p:nvSpPr>
          <p:cNvPr id="41" name="Rectangle 40">
            <a:extLst>
              <a:ext uri="{FF2B5EF4-FFF2-40B4-BE49-F238E27FC236}">
                <a16:creationId xmlns:a16="http://schemas.microsoft.com/office/drawing/2014/main" id="{DF6B4713-5BE9-CB44-9395-F9ED5589DB9C}"/>
              </a:ext>
            </a:extLst>
          </p:cNvPr>
          <p:cNvSpPr/>
          <p:nvPr/>
        </p:nvSpPr>
        <p:spPr>
          <a:xfrm>
            <a:off x="7406128" y="3047581"/>
            <a:ext cx="4527817" cy="1431161"/>
          </a:xfrm>
          <a:prstGeom prst="rect">
            <a:avLst/>
          </a:prstGeom>
        </p:spPr>
        <p:txBody>
          <a:bodyPr wrap="square">
            <a:spAutoFit/>
          </a:bodyPr>
          <a:lstStyle/>
          <a:p>
            <a:pPr marL="342814" indent="-342814" defTabSz="609341">
              <a:spcAft>
                <a:spcPts val="600"/>
              </a:spcAft>
              <a:buFont typeface="Arial" panose="020B0604020202020204" pitchFamily="34" charset="0"/>
              <a:buChar char="•"/>
            </a:pPr>
            <a:r>
              <a:rPr lang="en-US">
                <a:solidFill>
                  <a:srgbClr val="FFFFFF"/>
                </a:solidFill>
                <a:ea typeface="Roboto Light" panose="02000000000000000000" pitchFamily="2" charset="0"/>
              </a:rPr>
              <a:t>App architectures are changing</a:t>
            </a:r>
          </a:p>
          <a:p>
            <a:pPr marL="342814" indent="-342814" defTabSz="609341">
              <a:spcAft>
                <a:spcPts val="600"/>
              </a:spcAft>
              <a:buFont typeface="Arial" panose="020B0604020202020204" pitchFamily="34" charset="0"/>
              <a:buChar char="•"/>
            </a:pPr>
            <a:r>
              <a:rPr lang="en-US">
                <a:solidFill>
                  <a:srgbClr val="FFFFFF"/>
                </a:solidFill>
                <a:ea typeface="Roboto Light" panose="02000000000000000000" pitchFamily="2" charset="0"/>
              </a:rPr>
              <a:t>Monolithic to composable</a:t>
            </a:r>
          </a:p>
          <a:p>
            <a:pPr marL="342814" indent="-342814" defTabSz="609341">
              <a:spcAft>
                <a:spcPts val="600"/>
              </a:spcAft>
              <a:buFont typeface="Arial" panose="020B0604020202020204" pitchFamily="34" charset="0"/>
              <a:buChar char="•"/>
            </a:pPr>
            <a:r>
              <a:rPr lang="en-US">
                <a:solidFill>
                  <a:srgbClr val="FFFFFF"/>
                </a:solidFill>
                <a:ea typeface="Roboto Light" panose="02000000000000000000" pitchFamily="2" charset="0"/>
              </a:rPr>
              <a:t>Infra architectures are changing</a:t>
            </a:r>
          </a:p>
          <a:p>
            <a:pPr marL="342814" indent="-342814" defTabSz="609341">
              <a:spcAft>
                <a:spcPts val="600"/>
              </a:spcAft>
              <a:buFont typeface="Arial" panose="020B0604020202020204" pitchFamily="34" charset="0"/>
              <a:buChar char="•"/>
            </a:pPr>
            <a:r>
              <a:rPr lang="en-US">
                <a:solidFill>
                  <a:srgbClr val="FFFFFF"/>
                </a:solidFill>
                <a:ea typeface="Roboto Light" panose="02000000000000000000" pitchFamily="2" charset="0"/>
              </a:rPr>
              <a:t>Ops, Org architectures changing</a:t>
            </a:r>
          </a:p>
        </p:txBody>
      </p:sp>
      <p:grpSp>
        <p:nvGrpSpPr>
          <p:cNvPr id="9" name="Group 8">
            <a:extLst>
              <a:ext uri="{FF2B5EF4-FFF2-40B4-BE49-F238E27FC236}">
                <a16:creationId xmlns:a16="http://schemas.microsoft.com/office/drawing/2014/main" id="{A93C1EFF-186E-474A-BB69-18BE40C10076}"/>
              </a:ext>
            </a:extLst>
          </p:cNvPr>
          <p:cNvGrpSpPr/>
          <p:nvPr/>
        </p:nvGrpSpPr>
        <p:grpSpPr>
          <a:xfrm>
            <a:off x="541925" y="1744832"/>
            <a:ext cx="6650111" cy="3933838"/>
            <a:chOff x="517982" y="1626769"/>
            <a:chExt cx="4615245" cy="2730124"/>
          </a:xfrm>
        </p:grpSpPr>
        <p:grpSp>
          <p:nvGrpSpPr>
            <p:cNvPr id="11" name="Group 10">
              <a:extLst>
                <a:ext uri="{FF2B5EF4-FFF2-40B4-BE49-F238E27FC236}">
                  <a16:creationId xmlns:a16="http://schemas.microsoft.com/office/drawing/2014/main" id="{2F446761-E50B-EC47-81DB-C5193A939CDF}"/>
                </a:ext>
              </a:extLst>
            </p:cNvPr>
            <p:cNvGrpSpPr/>
            <p:nvPr/>
          </p:nvGrpSpPr>
          <p:grpSpPr>
            <a:xfrm>
              <a:off x="542480" y="3150393"/>
              <a:ext cx="1501172" cy="1206500"/>
              <a:chOff x="2378380" y="889000"/>
              <a:chExt cx="6336526" cy="5092700"/>
            </a:xfrm>
          </p:grpSpPr>
          <p:pic>
            <p:nvPicPr>
              <p:cNvPr id="4" name="Picture 3">
                <a:extLst>
                  <a:ext uri="{FF2B5EF4-FFF2-40B4-BE49-F238E27FC236}">
                    <a16:creationId xmlns:a16="http://schemas.microsoft.com/office/drawing/2014/main" id="{57B24887-CB9E-DC42-BD5F-2483E537EB5A}"/>
                  </a:ext>
                </a:extLst>
              </p:cNvPr>
              <p:cNvPicPr>
                <a:picLocks noChangeAspect="1"/>
              </p:cNvPicPr>
              <p:nvPr/>
            </p:nvPicPr>
            <p:blipFill>
              <a:blip r:embed="rId3"/>
              <a:stretch>
                <a:fillRect/>
              </a:stretch>
            </p:blipFill>
            <p:spPr>
              <a:xfrm>
                <a:off x="6588703" y="889000"/>
                <a:ext cx="2126203" cy="5092700"/>
              </a:xfrm>
              <a:prstGeom prst="rect">
                <a:avLst/>
              </a:prstGeom>
            </p:spPr>
          </p:pic>
          <p:pic>
            <p:nvPicPr>
              <p:cNvPr id="6" name="Picture 5">
                <a:extLst>
                  <a:ext uri="{FF2B5EF4-FFF2-40B4-BE49-F238E27FC236}">
                    <a16:creationId xmlns:a16="http://schemas.microsoft.com/office/drawing/2014/main" id="{97DA3CD2-76FE-1647-A145-1E183F4046B1}"/>
                  </a:ext>
                </a:extLst>
              </p:cNvPr>
              <p:cNvPicPr>
                <a:picLocks noChangeAspect="1"/>
              </p:cNvPicPr>
              <p:nvPr/>
            </p:nvPicPr>
            <p:blipFill>
              <a:blip r:embed="rId4"/>
              <a:stretch>
                <a:fillRect/>
              </a:stretch>
            </p:blipFill>
            <p:spPr>
              <a:xfrm>
                <a:off x="2378380" y="889000"/>
                <a:ext cx="2095500" cy="5092700"/>
              </a:xfrm>
              <a:prstGeom prst="rect">
                <a:avLst/>
              </a:prstGeom>
            </p:spPr>
          </p:pic>
          <p:pic>
            <p:nvPicPr>
              <p:cNvPr id="8" name="Picture 7">
                <a:extLst>
                  <a:ext uri="{FF2B5EF4-FFF2-40B4-BE49-F238E27FC236}">
                    <a16:creationId xmlns:a16="http://schemas.microsoft.com/office/drawing/2014/main" id="{E07D2653-8510-664A-9678-CBAB0C1D973E}"/>
                  </a:ext>
                </a:extLst>
              </p:cNvPr>
              <p:cNvPicPr>
                <a:picLocks noChangeAspect="1"/>
              </p:cNvPicPr>
              <p:nvPr/>
            </p:nvPicPr>
            <p:blipFill>
              <a:blip r:embed="rId5"/>
              <a:stretch>
                <a:fillRect/>
              </a:stretch>
            </p:blipFill>
            <p:spPr>
              <a:xfrm>
                <a:off x="4475230" y="889000"/>
                <a:ext cx="2113473" cy="5092700"/>
              </a:xfrm>
              <a:prstGeom prst="rect">
                <a:avLst/>
              </a:prstGeom>
            </p:spPr>
          </p:pic>
        </p:grpSp>
        <p:grpSp>
          <p:nvGrpSpPr>
            <p:cNvPr id="34" name="Group 33">
              <a:extLst>
                <a:ext uri="{FF2B5EF4-FFF2-40B4-BE49-F238E27FC236}">
                  <a16:creationId xmlns:a16="http://schemas.microsoft.com/office/drawing/2014/main" id="{9B705F7E-E273-944D-ABC6-CB4F1F4D18C6}"/>
                </a:ext>
              </a:extLst>
            </p:cNvPr>
            <p:cNvGrpSpPr/>
            <p:nvPr/>
          </p:nvGrpSpPr>
          <p:grpSpPr>
            <a:xfrm>
              <a:off x="3629163" y="3150393"/>
              <a:ext cx="1501172" cy="1206500"/>
              <a:chOff x="2378380" y="889000"/>
              <a:chExt cx="6336526" cy="5092700"/>
            </a:xfrm>
          </p:grpSpPr>
          <p:pic>
            <p:nvPicPr>
              <p:cNvPr id="35" name="Picture 34">
                <a:extLst>
                  <a:ext uri="{FF2B5EF4-FFF2-40B4-BE49-F238E27FC236}">
                    <a16:creationId xmlns:a16="http://schemas.microsoft.com/office/drawing/2014/main" id="{693026AE-6B7A-854C-9C9A-8F5D20B550FA}"/>
                  </a:ext>
                </a:extLst>
              </p:cNvPr>
              <p:cNvPicPr>
                <a:picLocks noChangeAspect="1"/>
              </p:cNvPicPr>
              <p:nvPr/>
            </p:nvPicPr>
            <p:blipFill>
              <a:blip r:embed="rId3"/>
              <a:stretch>
                <a:fillRect/>
              </a:stretch>
            </p:blipFill>
            <p:spPr>
              <a:xfrm>
                <a:off x="6588703" y="889000"/>
                <a:ext cx="2126203" cy="5092700"/>
              </a:xfrm>
              <a:prstGeom prst="rect">
                <a:avLst/>
              </a:prstGeom>
            </p:spPr>
          </p:pic>
          <p:pic>
            <p:nvPicPr>
              <p:cNvPr id="36" name="Picture 35">
                <a:extLst>
                  <a:ext uri="{FF2B5EF4-FFF2-40B4-BE49-F238E27FC236}">
                    <a16:creationId xmlns:a16="http://schemas.microsoft.com/office/drawing/2014/main" id="{CCAF7494-5002-DA4C-AB9F-D3EC5E21F353}"/>
                  </a:ext>
                </a:extLst>
              </p:cNvPr>
              <p:cNvPicPr>
                <a:picLocks noChangeAspect="1"/>
              </p:cNvPicPr>
              <p:nvPr/>
            </p:nvPicPr>
            <p:blipFill>
              <a:blip r:embed="rId4"/>
              <a:stretch>
                <a:fillRect/>
              </a:stretch>
            </p:blipFill>
            <p:spPr>
              <a:xfrm>
                <a:off x="2378380" y="889000"/>
                <a:ext cx="2095500" cy="5092700"/>
              </a:xfrm>
              <a:prstGeom prst="rect">
                <a:avLst/>
              </a:prstGeom>
            </p:spPr>
          </p:pic>
          <p:pic>
            <p:nvPicPr>
              <p:cNvPr id="37" name="Picture 36">
                <a:extLst>
                  <a:ext uri="{FF2B5EF4-FFF2-40B4-BE49-F238E27FC236}">
                    <a16:creationId xmlns:a16="http://schemas.microsoft.com/office/drawing/2014/main" id="{6580AFE3-6ACE-D046-ABA7-DE31895638D9}"/>
                  </a:ext>
                </a:extLst>
              </p:cNvPr>
              <p:cNvPicPr>
                <a:picLocks noChangeAspect="1"/>
              </p:cNvPicPr>
              <p:nvPr/>
            </p:nvPicPr>
            <p:blipFill>
              <a:blip r:embed="rId5"/>
              <a:stretch>
                <a:fillRect/>
              </a:stretch>
            </p:blipFill>
            <p:spPr>
              <a:xfrm>
                <a:off x="4475230" y="889000"/>
                <a:ext cx="2113473" cy="5092700"/>
              </a:xfrm>
              <a:prstGeom prst="rect">
                <a:avLst/>
              </a:prstGeom>
            </p:spPr>
          </p:pic>
        </p:grpSp>
        <p:pic>
          <p:nvPicPr>
            <p:cNvPr id="15" name="Picture 14">
              <a:extLst>
                <a:ext uri="{FF2B5EF4-FFF2-40B4-BE49-F238E27FC236}">
                  <a16:creationId xmlns:a16="http://schemas.microsoft.com/office/drawing/2014/main" id="{16DD106A-45DC-AF4E-8ED8-235D5320569B}"/>
                </a:ext>
              </a:extLst>
            </p:cNvPr>
            <p:cNvPicPr>
              <a:picLocks noChangeAspect="1"/>
            </p:cNvPicPr>
            <p:nvPr/>
          </p:nvPicPr>
          <p:blipFill rotWithShape="1">
            <a:blip r:embed="rId6"/>
            <a:srcRect t="33307" r="43101" b="-1"/>
            <a:stretch/>
          </p:blipFill>
          <p:spPr>
            <a:xfrm>
              <a:off x="4516544" y="2512488"/>
              <a:ext cx="608216" cy="647414"/>
            </a:xfrm>
            <a:prstGeom prst="rect">
              <a:avLst/>
            </a:prstGeom>
          </p:spPr>
        </p:pic>
        <p:pic>
          <p:nvPicPr>
            <p:cNvPr id="73" name="Picture 72">
              <a:extLst>
                <a:ext uri="{FF2B5EF4-FFF2-40B4-BE49-F238E27FC236}">
                  <a16:creationId xmlns:a16="http://schemas.microsoft.com/office/drawing/2014/main" id="{B0F6A667-2FD0-5540-96BC-5F29520A7AF9}"/>
                </a:ext>
              </a:extLst>
            </p:cNvPr>
            <p:cNvPicPr>
              <a:picLocks noChangeAspect="1"/>
            </p:cNvPicPr>
            <p:nvPr/>
          </p:nvPicPr>
          <p:blipFill rotWithShape="1">
            <a:blip r:embed="rId6"/>
            <a:srcRect l="1" t="35274" r="-678" b="-2"/>
            <a:stretch/>
          </p:blipFill>
          <p:spPr>
            <a:xfrm>
              <a:off x="3627631" y="1626769"/>
              <a:ext cx="1505596" cy="885469"/>
            </a:xfrm>
            <a:prstGeom prst="rect">
              <a:avLst/>
            </a:prstGeom>
          </p:spPr>
        </p:pic>
        <p:grpSp>
          <p:nvGrpSpPr>
            <p:cNvPr id="74" name="Group 73">
              <a:extLst>
                <a:ext uri="{FF2B5EF4-FFF2-40B4-BE49-F238E27FC236}">
                  <a16:creationId xmlns:a16="http://schemas.microsoft.com/office/drawing/2014/main" id="{D7D40CEC-E6A7-4444-875C-864613861B41}"/>
                </a:ext>
              </a:extLst>
            </p:cNvPr>
            <p:cNvGrpSpPr/>
            <p:nvPr/>
          </p:nvGrpSpPr>
          <p:grpSpPr>
            <a:xfrm>
              <a:off x="3603133" y="2512487"/>
              <a:ext cx="472496" cy="647956"/>
              <a:chOff x="6071223" y="4004732"/>
              <a:chExt cx="648121" cy="888141"/>
            </a:xfrm>
          </p:grpSpPr>
          <p:pic>
            <p:nvPicPr>
              <p:cNvPr id="75" name="Picture 74">
                <a:extLst>
                  <a:ext uri="{FF2B5EF4-FFF2-40B4-BE49-F238E27FC236}">
                    <a16:creationId xmlns:a16="http://schemas.microsoft.com/office/drawing/2014/main" id="{EAA3C1C2-2654-7A41-B63D-CC40334A486E}"/>
                  </a:ext>
                </a:extLst>
              </p:cNvPr>
              <p:cNvPicPr>
                <a:picLocks noChangeAspect="1"/>
              </p:cNvPicPr>
              <p:nvPr/>
            </p:nvPicPr>
            <p:blipFill rotWithShape="1">
              <a:blip r:embed="rId7">
                <a:duotone>
                  <a:schemeClr val="bg2">
                    <a:shade val="45000"/>
                    <a:satMod val="135000"/>
                  </a:schemeClr>
                  <a:prstClr val="white"/>
                </a:duotone>
              </a:blip>
              <a:srcRect l="4121" t="42500" r="5273" b="2500"/>
              <a:stretch/>
            </p:blipFill>
            <p:spPr>
              <a:xfrm>
                <a:off x="6104833" y="4004732"/>
                <a:ext cx="614511" cy="888141"/>
              </a:xfrm>
              <a:prstGeom prst="rect">
                <a:avLst/>
              </a:prstGeom>
            </p:spPr>
          </p:pic>
          <p:sp>
            <p:nvSpPr>
              <p:cNvPr id="76" name="TextBox 75">
                <a:extLst>
                  <a:ext uri="{FF2B5EF4-FFF2-40B4-BE49-F238E27FC236}">
                    <a16:creationId xmlns:a16="http://schemas.microsoft.com/office/drawing/2014/main" id="{A76EB72E-805E-714D-B141-87EC13BE1B45}"/>
                  </a:ext>
                </a:extLst>
              </p:cNvPr>
              <p:cNvSpPr txBox="1"/>
              <p:nvPr/>
            </p:nvSpPr>
            <p:spPr>
              <a:xfrm>
                <a:off x="6077848" y="4434620"/>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sp>
            <p:nvSpPr>
              <p:cNvPr id="77" name="TextBox 76">
                <a:extLst>
                  <a:ext uri="{FF2B5EF4-FFF2-40B4-BE49-F238E27FC236}">
                    <a16:creationId xmlns:a16="http://schemas.microsoft.com/office/drawing/2014/main" id="{5261DC87-0E5E-EC48-9F4A-67AE952A639E}"/>
                  </a:ext>
                </a:extLst>
              </p:cNvPr>
              <p:cNvSpPr txBox="1"/>
              <p:nvPr/>
            </p:nvSpPr>
            <p:spPr>
              <a:xfrm>
                <a:off x="6071223" y="4083648"/>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grpSp>
        <p:grpSp>
          <p:nvGrpSpPr>
            <p:cNvPr id="78" name="Group 77">
              <a:extLst>
                <a:ext uri="{FF2B5EF4-FFF2-40B4-BE49-F238E27FC236}">
                  <a16:creationId xmlns:a16="http://schemas.microsoft.com/office/drawing/2014/main" id="{B23C1C37-0882-C847-BEA0-8AF24B150258}"/>
                </a:ext>
              </a:extLst>
            </p:cNvPr>
            <p:cNvGrpSpPr/>
            <p:nvPr/>
          </p:nvGrpSpPr>
          <p:grpSpPr>
            <a:xfrm>
              <a:off x="4050227" y="2512487"/>
              <a:ext cx="472496" cy="647956"/>
              <a:chOff x="6071223" y="4004732"/>
              <a:chExt cx="648121" cy="888141"/>
            </a:xfrm>
          </p:grpSpPr>
          <p:pic>
            <p:nvPicPr>
              <p:cNvPr id="79" name="Picture 78">
                <a:extLst>
                  <a:ext uri="{FF2B5EF4-FFF2-40B4-BE49-F238E27FC236}">
                    <a16:creationId xmlns:a16="http://schemas.microsoft.com/office/drawing/2014/main" id="{BA70E959-5389-B344-8CAE-34FDB8621ECD}"/>
                  </a:ext>
                </a:extLst>
              </p:cNvPr>
              <p:cNvPicPr>
                <a:picLocks noChangeAspect="1"/>
              </p:cNvPicPr>
              <p:nvPr/>
            </p:nvPicPr>
            <p:blipFill rotWithShape="1">
              <a:blip r:embed="rId7">
                <a:duotone>
                  <a:schemeClr val="bg2">
                    <a:shade val="45000"/>
                    <a:satMod val="135000"/>
                  </a:schemeClr>
                  <a:prstClr val="white"/>
                </a:duotone>
              </a:blip>
              <a:srcRect l="4121" t="42500" r="5273" b="2500"/>
              <a:stretch/>
            </p:blipFill>
            <p:spPr>
              <a:xfrm>
                <a:off x="6104833" y="4004732"/>
                <a:ext cx="614511" cy="888141"/>
              </a:xfrm>
              <a:prstGeom prst="rect">
                <a:avLst/>
              </a:prstGeom>
            </p:spPr>
          </p:pic>
          <p:sp>
            <p:nvSpPr>
              <p:cNvPr id="80" name="TextBox 79">
                <a:extLst>
                  <a:ext uri="{FF2B5EF4-FFF2-40B4-BE49-F238E27FC236}">
                    <a16:creationId xmlns:a16="http://schemas.microsoft.com/office/drawing/2014/main" id="{9292E6F2-71BA-8348-8728-073EDFE258E3}"/>
                  </a:ext>
                </a:extLst>
              </p:cNvPr>
              <p:cNvSpPr txBox="1"/>
              <p:nvPr/>
            </p:nvSpPr>
            <p:spPr>
              <a:xfrm>
                <a:off x="6077848" y="4434620"/>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sp>
            <p:nvSpPr>
              <p:cNvPr id="81" name="TextBox 80">
                <a:extLst>
                  <a:ext uri="{FF2B5EF4-FFF2-40B4-BE49-F238E27FC236}">
                    <a16:creationId xmlns:a16="http://schemas.microsoft.com/office/drawing/2014/main" id="{5D726CD0-E683-414A-927D-E4479B2F84DE}"/>
                  </a:ext>
                </a:extLst>
              </p:cNvPr>
              <p:cNvSpPr txBox="1"/>
              <p:nvPr/>
            </p:nvSpPr>
            <p:spPr>
              <a:xfrm>
                <a:off x="6071223" y="4083648"/>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grpSp>
        <p:grpSp>
          <p:nvGrpSpPr>
            <p:cNvPr id="84" name="Group 83">
              <a:extLst>
                <a:ext uri="{FF2B5EF4-FFF2-40B4-BE49-F238E27FC236}">
                  <a16:creationId xmlns:a16="http://schemas.microsoft.com/office/drawing/2014/main" id="{4910E00C-849C-3B4B-AA97-4F75E9C1DE76}"/>
                </a:ext>
              </a:extLst>
            </p:cNvPr>
            <p:cNvGrpSpPr/>
            <p:nvPr/>
          </p:nvGrpSpPr>
          <p:grpSpPr>
            <a:xfrm>
              <a:off x="517982" y="2501039"/>
              <a:ext cx="472496" cy="647956"/>
              <a:chOff x="6071223" y="4004732"/>
              <a:chExt cx="648121" cy="888141"/>
            </a:xfrm>
          </p:grpSpPr>
          <p:pic>
            <p:nvPicPr>
              <p:cNvPr id="85" name="Picture 84">
                <a:extLst>
                  <a:ext uri="{FF2B5EF4-FFF2-40B4-BE49-F238E27FC236}">
                    <a16:creationId xmlns:a16="http://schemas.microsoft.com/office/drawing/2014/main" id="{AE5665B3-F17D-E84A-99B4-9BFC1D7EA478}"/>
                  </a:ext>
                </a:extLst>
              </p:cNvPr>
              <p:cNvPicPr>
                <a:picLocks noChangeAspect="1"/>
              </p:cNvPicPr>
              <p:nvPr/>
            </p:nvPicPr>
            <p:blipFill rotWithShape="1">
              <a:blip r:embed="rId7">
                <a:duotone>
                  <a:schemeClr val="bg2">
                    <a:shade val="45000"/>
                    <a:satMod val="135000"/>
                  </a:schemeClr>
                  <a:prstClr val="white"/>
                </a:duotone>
              </a:blip>
              <a:srcRect l="4121" t="42500" r="5273" b="2500"/>
              <a:stretch/>
            </p:blipFill>
            <p:spPr>
              <a:xfrm>
                <a:off x="6104833" y="4004732"/>
                <a:ext cx="614511" cy="888141"/>
              </a:xfrm>
              <a:prstGeom prst="rect">
                <a:avLst/>
              </a:prstGeom>
            </p:spPr>
          </p:pic>
          <p:sp>
            <p:nvSpPr>
              <p:cNvPr id="86" name="TextBox 85">
                <a:extLst>
                  <a:ext uri="{FF2B5EF4-FFF2-40B4-BE49-F238E27FC236}">
                    <a16:creationId xmlns:a16="http://schemas.microsoft.com/office/drawing/2014/main" id="{EA8FE357-9818-284F-9B23-1A1C368F180D}"/>
                  </a:ext>
                </a:extLst>
              </p:cNvPr>
              <p:cNvSpPr txBox="1"/>
              <p:nvPr/>
            </p:nvSpPr>
            <p:spPr>
              <a:xfrm>
                <a:off x="6077848" y="4434620"/>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sp>
            <p:nvSpPr>
              <p:cNvPr id="87" name="TextBox 86">
                <a:extLst>
                  <a:ext uri="{FF2B5EF4-FFF2-40B4-BE49-F238E27FC236}">
                    <a16:creationId xmlns:a16="http://schemas.microsoft.com/office/drawing/2014/main" id="{D1BA6173-6902-DF4B-AE16-6BD1E0AAABF0}"/>
                  </a:ext>
                </a:extLst>
              </p:cNvPr>
              <p:cNvSpPr txBox="1"/>
              <p:nvPr/>
            </p:nvSpPr>
            <p:spPr>
              <a:xfrm>
                <a:off x="6071223" y="4083648"/>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grpSp>
        <p:grpSp>
          <p:nvGrpSpPr>
            <p:cNvPr id="88" name="Group 87">
              <a:extLst>
                <a:ext uri="{FF2B5EF4-FFF2-40B4-BE49-F238E27FC236}">
                  <a16:creationId xmlns:a16="http://schemas.microsoft.com/office/drawing/2014/main" id="{2911CE34-6DAB-9745-A7F7-4AB1C4F90F04}"/>
                </a:ext>
              </a:extLst>
            </p:cNvPr>
            <p:cNvGrpSpPr/>
            <p:nvPr/>
          </p:nvGrpSpPr>
          <p:grpSpPr>
            <a:xfrm>
              <a:off x="965076" y="2501039"/>
              <a:ext cx="472496" cy="647956"/>
              <a:chOff x="6071223" y="4004732"/>
              <a:chExt cx="648121" cy="888141"/>
            </a:xfrm>
          </p:grpSpPr>
          <p:pic>
            <p:nvPicPr>
              <p:cNvPr id="89" name="Picture 88">
                <a:extLst>
                  <a:ext uri="{FF2B5EF4-FFF2-40B4-BE49-F238E27FC236}">
                    <a16:creationId xmlns:a16="http://schemas.microsoft.com/office/drawing/2014/main" id="{CF0D5FF5-3E88-074E-A8CE-D82D228C20ED}"/>
                  </a:ext>
                </a:extLst>
              </p:cNvPr>
              <p:cNvPicPr>
                <a:picLocks noChangeAspect="1"/>
              </p:cNvPicPr>
              <p:nvPr/>
            </p:nvPicPr>
            <p:blipFill rotWithShape="1">
              <a:blip r:embed="rId7">
                <a:duotone>
                  <a:schemeClr val="bg2">
                    <a:shade val="45000"/>
                    <a:satMod val="135000"/>
                  </a:schemeClr>
                  <a:prstClr val="white"/>
                </a:duotone>
              </a:blip>
              <a:srcRect l="4121" t="42500" r="5273" b="2500"/>
              <a:stretch/>
            </p:blipFill>
            <p:spPr>
              <a:xfrm>
                <a:off x="6104833" y="4004732"/>
                <a:ext cx="614511" cy="888141"/>
              </a:xfrm>
              <a:prstGeom prst="rect">
                <a:avLst/>
              </a:prstGeom>
            </p:spPr>
          </p:pic>
          <p:sp>
            <p:nvSpPr>
              <p:cNvPr id="90" name="TextBox 89">
                <a:extLst>
                  <a:ext uri="{FF2B5EF4-FFF2-40B4-BE49-F238E27FC236}">
                    <a16:creationId xmlns:a16="http://schemas.microsoft.com/office/drawing/2014/main" id="{7926631E-BFE5-D442-8CC2-B898F0FD0AED}"/>
                  </a:ext>
                </a:extLst>
              </p:cNvPr>
              <p:cNvSpPr txBox="1"/>
              <p:nvPr/>
            </p:nvSpPr>
            <p:spPr>
              <a:xfrm>
                <a:off x="6077848" y="4434620"/>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sp>
            <p:nvSpPr>
              <p:cNvPr id="91" name="TextBox 90">
                <a:extLst>
                  <a:ext uri="{FF2B5EF4-FFF2-40B4-BE49-F238E27FC236}">
                    <a16:creationId xmlns:a16="http://schemas.microsoft.com/office/drawing/2014/main" id="{03CAF99F-D3D0-984D-A1FF-1EE69DD68199}"/>
                  </a:ext>
                </a:extLst>
              </p:cNvPr>
              <p:cNvSpPr txBox="1"/>
              <p:nvPr/>
            </p:nvSpPr>
            <p:spPr>
              <a:xfrm>
                <a:off x="6071223" y="4083648"/>
                <a:ext cx="497787" cy="351333"/>
              </a:xfrm>
              <a:prstGeom prst="rect">
                <a:avLst/>
              </a:prstGeom>
              <a:noFill/>
            </p:spPr>
            <p:txBody>
              <a:bodyPr wrap="none" rtlCol="0">
                <a:spAutoFit/>
              </a:bodyPr>
              <a:lstStyle/>
              <a:p>
                <a:pPr defTabSz="609341"/>
                <a:r>
                  <a:rPr lang="en-US" b="1">
                    <a:solidFill>
                      <a:srgbClr val="002060"/>
                    </a:solidFill>
                    <a:cs typeface="Phosphate Solid" panose="02000506050000020004" pitchFamily="2" charset="77"/>
                  </a:rPr>
                  <a:t>VM</a:t>
                </a:r>
              </a:p>
            </p:txBody>
          </p:sp>
        </p:grpSp>
        <p:sp>
          <p:nvSpPr>
            <p:cNvPr id="20" name="Oval 19">
              <a:extLst>
                <a:ext uri="{FF2B5EF4-FFF2-40B4-BE49-F238E27FC236}">
                  <a16:creationId xmlns:a16="http://schemas.microsoft.com/office/drawing/2014/main" id="{7471C5C1-C4B8-5E45-B36A-AC9270E1C4B0}"/>
                </a:ext>
              </a:extLst>
            </p:cNvPr>
            <p:cNvSpPr/>
            <p:nvPr/>
          </p:nvSpPr>
          <p:spPr>
            <a:xfrm>
              <a:off x="2232552" y="3164425"/>
              <a:ext cx="1189231" cy="1189231"/>
            </a:xfrm>
            <a:prstGeom prst="ellipse">
              <a:avLst/>
            </a:prstGeom>
            <a:solidFill>
              <a:srgbClr val="00A6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41"/>
              <a:endParaRPr lang="en-US">
                <a:solidFill>
                  <a:srgbClr val="0D274D"/>
                </a:solidFill>
              </a:endParaRPr>
            </a:p>
          </p:txBody>
        </p:sp>
        <p:sp>
          <p:nvSpPr>
            <p:cNvPr id="21" name="Chevron 20">
              <a:extLst>
                <a:ext uri="{FF2B5EF4-FFF2-40B4-BE49-F238E27FC236}">
                  <a16:creationId xmlns:a16="http://schemas.microsoft.com/office/drawing/2014/main" id="{E3A05DF1-7205-8945-A5FF-A4F200DE0A25}"/>
                </a:ext>
              </a:extLst>
            </p:cNvPr>
            <p:cNvSpPr/>
            <p:nvPr/>
          </p:nvSpPr>
          <p:spPr>
            <a:xfrm>
              <a:off x="2486457" y="3409252"/>
              <a:ext cx="688782" cy="688782"/>
            </a:xfrm>
            <a:prstGeom prst="chevr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41"/>
              <a:endParaRPr lang="en-US">
                <a:solidFill>
                  <a:srgbClr val="FFFFFF"/>
                </a:solidFill>
              </a:endParaRPr>
            </a:p>
          </p:txBody>
        </p:sp>
      </p:grpSp>
    </p:spTree>
    <p:extLst>
      <p:ext uri="{BB962C8B-B14F-4D97-AF65-F5344CB8AC3E}">
        <p14:creationId xmlns:p14="http://schemas.microsoft.com/office/powerpoint/2010/main" val="31369291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B1B4-5C33-9745-A77F-E4A93750E0F4}"/>
              </a:ext>
            </a:extLst>
          </p:cNvPr>
          <p:cNvSpPr>
            <a:spLocks noGrp="1"/>
          </p:cNvSpPr>
          <p:nvPr>
            <p:ph type="title"/>
          </p:nvPr>
        </p:nvSpPr>
        <p:spPr/>
        <p:txBody>
          <a:bodyPr/>
          <a:lstStyle/>
          <a:p>
            <a:r>
              <a:rPr lang="en-US"/>
              <a:t>API-First Cloud Native Journey</a:t>
            </a:r>
          </a:p>
        </p:txBody>
      </p:sp>
      <p:pic>
        <p:nvPicPr>
          <p:cNvPr id="25" name="Graphic 24">
            <a:extLst>
              <a:ext uri="{FF2B5EF4-FFF2-40B4-BE49-F238E27FC236}">
                <a16:creationId xmlns:a16="http://schemas.microsoft.com/office/drawing/2014/main" id="{914A2DC8-CCB5-8D40-9260-99887D40B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979" y="1386365"/>
            <a:ext cx="3581400" cy="914400"/>
          </a:xfrm>
          <a:prstGeom prst="rect">
            <a:avLst/>
          </a:prstGeom>
        </p:spPr>
      </p:pic>
      <p:sp>
        <p:nvSpPr>
          <p:cNvPr id="26" name="TextBox 25">
            <a:extLst>
              <a:ext uri="{FF2B5EF4-FFF2-40B4-BE49-F238E27FC236}">
                <a16:creationId xmlns:a16="http://schemas.microsoft.com/office/drawing/2014/main" id="{5CB184C9-698E-C441-80CC-1790261C9CE1}"/>
              </a:ext>
            </a:extLst>
          </p:cNvPr>
          <p:cNvSpPr txBox="1"/>
          <p:nvPr/>
        </p:nvSpPr>
        <p:spPr>
          <a:xfrm>
            <a:off x="2349730" y="2368854"/>
            <a:ext cx="1192112" cy="523220"/>
          </a:xfrm>
          <a:prstGeom prst="rect">
            <a:avLst/>
          </a:prstGeom>
          <a:noFill/>
        </p:spPr>
        <p:txBody>
          <a:bodyPr wrap="square" rtlCol="0">
            <a:spAutoFit/>
          </a:bodyPr>
          <a:lstStyle/>
          <a:p>
            <a:pPr algn="r"/>
            <a:r>
              <a:rPr lang="en-US" sz="1400"/>
              <a:t>Edge Application</a:t>
            </a:r>
          </a:p>
        </p:txBody>
      </p:sp>
      <p:sp>
        <p:nvSpPr>
          <p:cNvPr id="27" name="TextBox 26">
            <a:extLst>
              <a:ext uri="{FF2B5EF4-FFF2-40B4-BE49-F238E27FC236}">
                <a16:creationId xmlns:a16="http://schemas.microsoft.com/office/drawing/2014/main" id="{9F535CC8-1D18-6447-B030-535783293132}"/>
              </a:ext>
            </a:extLst>
          </p:cNvPr>
          <p:cNvSpPr txBox="1"/>
          <p:nvPr/>
        </p:nvSpPr>
        <p:spPr>
          <a:xfrm>
            <a:off x="3716525" y="2442143"/>
            <a:ext cx="1268773" cy="523220"/>
          </a:xfrm>
          <a:prstGeom prst="rect">
            <a:avLst/>
          </a:prstGeom>
          <a:noFill/>
        </p:spPr>
        <p:txBody>
          <a:bodyPr wrap="square" rtlCol="0">
            <a:spAutoFit/>
          </a:bodyPr>
          <a:lstStyle/>
          <a:p>
            <a:pPr algn="r"/>
            <a:r>
              <a:rPr lang="en-US" sz="1400"/>
              <a:t>Front-end APIs</a:t>
            </a:r>
          </a:p>
        </p:txBody>
      </p:sp>
      <p:sp>
        <p:nvSpPr>
          <p:cNvPr id="28" name="TextBox 27">
            <a:extLst>
              <a:ext uri="{FF2B5EF4-FFF2-40B4-BE49-F238E27FC236}">
                <a16:creationId xmlns:a16="http://schemas.microsoft.com/office/drawing/2014/main" id="{D1DF6730-0DB3-0541-880D-738047B4A197}"/>
              </a:ext>
            </a:extLst>
          </p:cNvPr>
          <p:cNvSpPr txBox="1"/>
          <p:nvPr/>
        </p:nvSpPr>
        <p:spPr>
          <a:xfrm>
            <a:off x="5168452" y="2439343"/>
            <a:ext cx="1375964" cy="307777"/>
          </a:xfrm>
          <a:prstGeom prst="rect">
            <a:avLst/>
          </a:prstGeom>
          <a:noFill/>
        </p:spPr>
        <p:txBody>
          <a:bodyPr wrap="square" rtlCol="0">
            <a:spAutoFit/>
          </a:bodyPr>
          <a:lstStyle/>
          <a:p>
            <a:pPr algn="r"/>
            <a:r>
              <a:rPr lang="en-US" sz="1400"/>
              <a:t>SaaS APIs</a:t>
            </a:r>
          </a:p>
        </p:txBody>
      </p:sp>
      <p:sp>
        <p:nvSpPr>
          <p:cNvPr id="29" name="TextBox 28">
            <a:extLst>
              <a:ext uri="{FF2B5EF4-FFF2-40B4-BE49-F238E27FC236}">
                <a16:creationId xmlns:a16="http://schemas.microsoft.com/office/drawing/2014/main" id="{FC1DD2C6-0EAA-7444-A49F-077C20D6C9B0}"/>
              </a:ext>
            </a:extLst>
          </p:cNvPr>
          <p:cNvSpPr txBox="1"/>
          <p:nvPr/>
        </p:nvSpPr>
        <p:spPr>
          <a:xfrm>
            <a:off x="6620184" y="2476480"/>
            <a:ext cx="1452536" cy="307777"/>
          </a:xfrm>
          <a:prstGeom prst="rect">
            <a:avLst/>
          </a:prstGeom>
          <a:noFill/>
        </p:spPr>
        <p:txBody>
          <a:bodyPr wrap="square" rtlCol="0">
            <a:spAutoFit/>
          </a:bodyPr>
          <a:lstStyle/>
          <a:p>
            <a:pPr algn="r"/>
            <a:r>
              <a:rPr lang="en-US" sz="1400"/>
              <a:t>Back-end APIs</a:t>
            </a:r>
          </a:p>
        </p:txBody>
      </p:sp>
      <p:sp>
        <p:nvSpPr>
          <p:cNvPr id="30" name="TextBox 29">
            <a:extLst>
              <a:ext uri="{FF2B5EF4-FFF2-40B4-BE49-F238E27FC236}">
                <a16:creationId xmlns:a16="http://schemas.microsoft.com/office/drawing/2014/main" id="{4B859B23-81B7-4C49-8BD5-2643E8EE1FE4}"/>
              </a:ext>
            </a:extLst>
          </p:cNvPr>
          <p:cNvSpPr txBox="1"/>
          <p:nvPr/>
        </p:nvSpPr>
        <p:spPr>
          <a:xfrm>
            <a:off x="8100289" y="2422995"/>
            <a:ext cx="1466309" cy="307777"/>
          </a:xfrm>
          <a:prstGeom prst="rect">
            <a:avLst/>
          </a:prstGeom>
          <a:noFill/>
        </p:spPr>
        <p:txBody>
          <a:bodyPr wrap="square" rtlCol="0">
            <a:spAutoFit/>
          </a:bodyPr>
          <a:lstStyle/>
          <a:p>
            <a:pPr algn="r"/>
            <a:r>
              <a:rPr lang="en-US" sz="1400"/>
              <a:t>Data</a:t>
            </a:r>
          </a:p>
        </p:txBody>
      </p:sp>
      <p:pic>
        <p:nvPicPr>
          <p:cNvPr id="32" name="Graphic 31">
            <a:extLst>
              <a:ext uri="{FF2B5EF4-FFF2-40B4-BE49-F238E27FC236}">
                <a16:creationId xmlns:a16="http://schemas.microsoft.com/office/drawing/2014/main" id="{51CE46D3-27E1-BD45-95EB-7476D68D33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3119" y="1535841"/>
            <a:ext cx="609600" cy="609600"/>
          </a:xfrm>
          <a:prstGeom prst="rect">
            <a:avLst/>
          </a:prstGeom>
        </p:spPr>
      </p:pic>
      <p:pic>
        <p:nvPicPr>
          <p:cNvPr id="33" name="Graphic 32">
            <a:extLst>
              <a:ext uri="{FF2B5EF4-FFF2-40B4-BE49-F238E27FC236}">
                <a16:creationId xmlns:a16="http://schemas.microsoft.com/office/drawing/2014/main" id="{60DD4F75-D3C0-D14C-A695-C6DCD729C6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9616" y="1533816"/>
            <a:ext cx="609600" cy="609600"/>
          </a:xfrm>
          <a:prstGeom prst="rect">
            <a:avLst/>
          </a:prstGeom>
        </p:spPr>
      </p:pic>
      <p:pic>
        <p:nvPicPr>
          <p:cNvPr id="34" name="Graphic 33">
            <a:extLst>
              <a:ext uri="{FF2B5EF4-FFF2-40B4-BE49-F238E27FC236}">
                <a16:creationId xmlns:a16="http://schemas.microsoft.com/office/drawing/2014/main" id="{8A946B4E-B311-CF46-826A-5856CD0DAD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2539" y="1537365"/>
            <a:ext cx="609600" cy="609600"/>
          </a:xfrm>
          <a:prstGeom prst="rect">
            <a:avLst/>
          </a:prstGeom>
        </p:spPr>
      </p:pic>
      <p:pic>
        <p:nvPicPr>
          <p:cNvPr id="37" name="Graphic 36">
            <a:extLst>
              <a:ext uri="{FF2B5EF4-FFF2-40B4-BE49-F238E27FC236}">
                <a16:creationId xmlns:a16="http://schemas.microsoft.com/office/drawing/2014/main" id="{1836039A-0093-E947-8D35-0C91A657A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617" y="1387134"/>
            <a:ext cx="3581400" cy="914400"/>
          </a:xfrm>
          <a:prstGeom prst="rect">
            <a:avLst/>
          </a:prstGeom>
        </p:spPr>
      </p:pic>
      <p:sp>
        <p:nvSpPr>
          <p:cNvPr id="38" name="Title 14">
            <a:extLst>
              <a:ext uri="{FF2B5EF4-FFF2-40B4-BE49-F238E27FC236}">
                <a16:creationId xmlns:a16="http://schemas.microsoft.com/office/drawing/2014/main" id="{8996841C-DBB1-6E43-9A08-9EA82B053481}"/>
              </a:ext>
            </a:extLst>
          </p:cNvPr>
          <p:cNvSpPr txBox="1">
            <a:spLocks/>
          </p:cNvSpPr>
          <p:nvPr/>
        </p:nvSpPr>
        <p:spPr>
          <a:xfrm>
            <a:off x="1017532" y="1635422"/>
            <a:ext cx="2578371" cy="471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1">
                    <a:lumMod val="65000"/>
                    <a:lumOff val="35000"/>
                  </a:schemeClr>
                </a:solidFill>
                <a:latin typeface="Avenir Next" panose="020B0503020202020204" pitchFamily="34" charset="0"/>
                <a:ea typeface="+mj-ea"/>
                <a:cs typeface="+mj-cs"/>
              </a:defRPr>
            </a:lvl1pPr>
          </a:lstStyle>
          <a:p>
            <a:pPr>
              <a:spcAft>
                <a:spcPts val="400"/>
              </a:spcAft>
            </a:pPr>
            <a:r>
              <a:rPr lang="en-US" sz="1600">
                <a:solidFill>
                  <a:schemeClr val="tx1"/>
                </a:solidFill>
                <a:latin typeface="+mn-lt"/>
              </a:rPr>
              <a:t>Developer</a:t>
            </a:r>
          </a:p>
        </p:txBody>
      </p:sp>
      <p:pic>
        <p:nvPicPr>
          <p:cNvPr id="40" name="Graphic 39">
            <a:extLst>
              <a:ext uri="{FF2B5EF4-FFF2-40B4-BE49-F238E27FC236}">
                <a16:creationId xmlns:a16="http://schemas.microsoft.com/office/drawing/2014/main" id="{D939DA81-F210-CE4E-9F56-BA03F4A5DA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0858" y="1392970"/>
            <a:ext cx="3581400" cy="914400"/>
          </a:xfrm>
          <a:prstGeom prst="rect">
            <a:avLst/>
          </a:prstGeom>
        </p:spPr>
      </p:pic>
      <p:pic>
        <p:nvPicPr>
          <p:cNvPr id="41" name="Graphic 40">
            <a:extLst>
              <a:ext uri="{FF2B5EF4-FFF2-40B4-BE49-F238E27FC236}">
                <a16:creationId xmlns:a16="http://schemas.microsoft.com/office/drawing/2014/main" id="{C7F28D44-2DB2-0D4C-8841-D14CB7627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79" y="1386365"/>
            <a:ext cx="3581400" cy="914400"/>
          </a:xfrm>
          <a:prstGeom prst="rect">
            <a:avLst/>
          </a:prstGeom>
        </p:spPr>
      </p:pic>
      <p:pic>
        <p:nvPicPr>
          <p:cNvPr id="42" name="Graphic 41">
            <a:extLst>
              <a:ext uri="{FF2B5EF4-FFF2-40B4-BE49-F238E27FC236}">
                <a16:creationId xmlns:a16="http://schemas.microsoft.com/office/drawing/2014/main" id="{3BC849FF-D2FA-C042-8139-F466357D9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1529" y="1386365"/>
            <a:ext cx="3581400" cy="914400"/>
          </a:xfrm>
          <a:prstGeom prst="rect">
            <a:avLst/>
          </a:prstGeom>
        </p:spPr>
      </p:pic>
      <p:grpSp>
        <p:nvGrpSpPr>
          <p:cNvPr id="43" name="Group 42">
            <a:extLst>
              <a:ext uri="{FF2B5EF4-FFF2-40B4-BE49-F238E27FC236}">
                <a16:creationId xmlns:a16="http://schemas.microsoft.com/office/drawing/2014/main" id="{04027F87-7A3B-DB4F-8789-F14BE973B351}"/>
              </a:ext>
            </a:extLst>
          </p:cNvPr>
          <p:cNvGrpSpPr/>
          <p:nvPr/>
        </p:nvGrpSpPr>
        <p:grpSpPr>
          <a:xfrm>
            <a:off x="3452689" y="2212651"/>
            <a:ext cx="415549" cy="658132"/>
            <a:chOff x="3444152" y="4496864"/>
            <a:chExt cx="185738" cy="1099074"/>
          </a:xfrm>
        </p:grpSpPr>
        <p:cxnSp>
          <p:nvCxnSpPr>
            <p:cNvPr id="44" name="Straight Connector 43">
              <a:extLst>
                <a:ext uri="{FF2B5EF4-FFF2-40B4-BE49-F238E27FC236}">
                  <a16:creationId xmlns:a16="http://schemas.microsoft.com/office/drawing/2014/main" id="{799AD4CE-091A-DB40-BD75-3A6DB916E97C}"/>
                </a:ext>
              </a:extLst>
            </p:cNvPr>
            <p:cNvCxnSpPr>
              <a:cxnSpLocks/>
            </p:cNvCxnSpPr>
            <p:nvPr/>
          </p:nvCxnSpPr>
          <p:spPr>
            <a:xfrm>
              <a:off x="3537021" y="4590519"/>
              <a:ext cx="0" cy="1005419"/>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45" name="Oval 44">
              <a:extLst>
                <a:ext uri="{FF2B5EF4-FFF2-40B4-BE49-F238E27FC236}">
                  <a16:creationId xmlns:a16="http://schemas.microsoft.com/office/drawing/2014/main" id="{2E03ED54-A1E2-7244-8009-80C0F869FB12}"/>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oup 45">
            <a:extLst>
              <a:ext uri="{FF2B5EF4-FFF2-40B4-BE49-F238E27FC236}">
                <a16:creationId xmlns:a16="http://schemas.microsoft.com/office/drawing/2014/main" id="{5FED297C-857F-4D46-952B-5D7CDF9AD666}"/>
              </a:ext>
            </a:extLst>
          </p:cNvPr>
          <p:cNvGrpSpPr/>
          <p:nvPr/>
        </p:nvGrpSpPr>
        <p:grpSpPr>
          <a:xfrm>
            <a:off x="4933827" y="2212651"/>
            <a:ext cx="333337" cy="711736"/>
            <a:chOff x="3444152" y="4496864"/>
            <a:chExt cx="185738" cy="1407670"/>
          </a:xfrm>
        </p:grpSpPr>
        <p:cxnSp>
          <p:nvCxnSpPr>
            <p:cNvPr id="47" name="Straight Connector 46">
              <a:extLst>
                <a:ext uri="{FF2B5EF4-FFF2-40B4-BE49-F238E27FC236}">
                  <a16:creationId xmlns:a16="http://schemas.microsoft.com/office/drawing/2014/main" id="{A84E82D4-8932-6548-BECE-CC686C033284}"/>
                </a:ext>
              </a:extLst>
            </p:cNvPr>
            <p:cNvCxnSpPr>
              <a:cxnSpLocks/>
            </p:cNvCxnSpPr>
            <p:nvPr/>
          </p:nvCxnSpPr>
          <p:spPr>
            <a:xfrm>
              <a:off x="3537021" y="4590519"/>
              <a:ext cx="0" cy="1314015"/>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48" name="Oval 47">
              <a:extLst>
                <a:ext uri="{FF2B5EF4-FFF2-40B4-BE49-F238E27FC236}">
                  <a16:creationId xmlns:a16="http://schemas.microsoft.com/office/drawing/2014/main" id="{4FDDB5DB-D2A2-2940-8ABD-A044CEABBCFC}"/>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oup 48">
            <a:extLst>
              <a:ext uri="{FF2B5EF4-FFF2-40B4-BE49-F238E27FC236}">
                <a16:creationId xmlns:a16="http://schemas.microsoft.com/office/drawing/2014/main" id="{B12B59C3-D210-6A4C-8C6D-3451F65C56FA}"/>
              </a:ext>
            </a:extLst>
          </p:cNvPr>
          <p:cNvGrpSpPr/>
          <p:nvPr/>
        </p:nvGrpSpPr>
        <p:grpSpPr>
          <a:xfrm>
            <a:off x="9477645" y="2261351"/>
            <a:ext cx="185738" cy="634205"/>
            <a:chOff x="3444152" y="4496864"/>
            <a:chExt cx="185738" cy="1809463"/>
          </a:xfrm>
        </p:grpSpPr>
        <p:cxnSp>
          <p:nvCxnSpPr>
            <p:cNvPr id="50" name="Straight Connector 49">
              <a:extLst>
                <a:ext uri="{FF2B5EF4-FFF2-40B4-BE49-F238E27FC236}">
                  <a16:creationId xmlns:a16="http://schemas.microsoft.com/office/drawing/2014/main" id="{1FA1E0CE-8AEB-5749-956A-F14E9AC043C0}"/>
                </a:ext>
              </a:extLst>
            </p:cNvPr>
            <p:cNvCxnSpPr>
              <a:cxnSpLocks/>
            </p:cNvCxnSpPr>
            <p:nvPr/>
          </p:nvCxnSpPr>
          <p:spPr>
            <a:xfrm>
              <a:off x="3537021" y="4590519"/>
              <a:ext cx="6351" cy="1715808"/>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51" name="Oval 50">
              <a:extLst>
                <a:ext uri="{FF2B5EF4-FFF2-40B4-BE49-F238E27FC236}">
                  <a16:creationId xmlns:a16="http://schemas.microsoft.com/office/drawing/2014/main" id="{8D805FEC-C160-9A41-A1D9-80026E3C943B}"/>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oup 51">
            <a:extLst>
              <a:ext uri="{FF2B5EF4-FFF2-40B4-BE49-F238E27FC236}">
                <a16:creationId xmlns:a16="http://schemas.microsoft.com/office/drawing/2014/main" id="{F546067B-C4D1-224B-88DF-1806B78CD9F7}"/>
              </a:ext>
            </a:extLst>
          </p:cNvPr>
          <p:cNvGrpSpPr/>
          <p:nvPr/>
        </p:nvGrpSpPr>
        <p:grpSpPr>
          <a:xfrm>
            <a:off x="7975023" y="2210430"/>
            <a:ext cx="322996" cy="713957"/>
            <a:chOff x="3444152" y="4496864"/>
            <a:chExt cx="185738" cy="1407670"/>
          </a:xfrm>
        </p:grpSpPr>
        <p:cxnSp>
          <p:nvCxnSpPr>
            <p:cNvPr id="53" name="Straight Connector 52">
              <a:extLst>
                <a:ext uri="{FF2B5EF4-FFF2-40B4-BE49-F238E27FC236}">
                  <a16:creationId xmlns:a16="http://schemas.microsoft.com/office/drawing/2014/main" id="{519F9507-9DEA-0F49-9886-BAE0DF651936}"/>
                </a:ext>
              </a:extLst>
            </p:cNvPr>
            <p:cNvCxnSpPr>
              <a:cxnSpLocks/>
            </p:cNvCxnSpPr>
            <p:nvPr/>
          </p:nvCxnSpPr>
          <p:spPr>
            <a:xfrm>
              <a:off x="3537021" y="4590519"/>
              <a:ext cx="0" cy="1314015"/>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a16="http://schemas.microsoft.com/office/drawing/2014/main" id="{7D35700A-6075-8C47-8336-9CCE3F0BC7A6}"/>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oup 54">
            <a:extLst>
              <a:ext uri="{FF2B5EF4-FFF2-40B4-BE49-F238E27FC236}">
                <a16:creationId xmlns:a16="http://schemas.microsoft.com/office/drawing/2014/main" id="{FBEE4210-D953-114B-9DD9-D8A1007A0BB7}"/>
              </a:ext>
            </a:extLst>
          </p:cNvPr>
          <p:cNvGrpSpPr/>
          <p:nvPr/>
        </p:nvGrpSpPr>
        <p:grpSpPr>
          <a:xfrm>
            <a:off x="6425858" y="2212652"/>
            <a:ext cx="244343" cy="711735"/>
            <a:chOff x="3444152" y="4496864"/>
            <a:chExt cx="185738" cy="1809463"/>
          </a:xfrm>
        </p:grpSpPr>
        <p:cxnSp>
          <p:nvCxnSpPr>
            <p:cNvPr id="56" name="Straight Connector 55">
              <a:extLst>
                <a:ext uri="{FF2B5EF4-FFF2-40B4-BE49-F238E27FC236}">
                  <a16:creationId xmlns:a16="http://schemas.microsoft.com/office/drawing/2014/main" id="{906AD8C2-C33B-6D4A-BFA2-7473154396B8}"/>
                </a:ext>
              </a:extLst>
            </p:cNvPr>
            <p:cNvCxnSpPr>
              <a:cxnSpLocks/>
            </p:cNvCxnSpPr>
            <p:nvPr/>
          </p:nvCxnSpPr>
          <p:spPr>
            <a:xfrm>
              <a:off x="3537021" y="4590519"/>
              <a:ext cx="6351" cy="1715808"/>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57" name="Oval 56">
              <a:extLst>
                <a:ext uri="{FF2B5EF4-FFF2-40B4-BE49-F238E27FC236}">
                  <a16:creationId xmlns:a16="http://schemas.microsoft.com/office/drawing/2014/main" id="{8C98EE19-A3F2-3442-AEE7-CB6C28BF0B9D}"/>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88" name="Picture 87" descr="Shape&#10;&#10;Description automatically generated">
            <a:extLst>
              <a:ext uri="{FF2B5EF4-FFF2-40B4-BE49-F238E27FC236}">
                <a16:creationId xmlns:a16="http://schemas.microsoft.com/office/drawing/2014/main" id="{B3527E67-C474-E549-BBB0-9DBB3F22A494}"/>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44000" contrast="40000"/>
                    </a14:imgEffect>
                  </a14:imgLayer>
                </a14:imgProps>
              </a:ext>
            </a:extLst>
          </a:blip>
          <a:stretch>
            <a:fillRect/>
          </a:stretch>
        </p:blipFill>
        <p:spPr>
          <a:xfrm flipH="1">
            <a:off x="9333025" y="1589168"/>
            <a:ext cx="487680" cy="540024"/>
          </a:xfrm>
          <a:prstGeom prst="rect">
            <a:avLst/>
          </a:prstGeom>
        </p:spPr>
      </p:pic>
      <p:pic>
        <p:nvPicPr>
          <p:cNvPr id="90" name="Graphic 89" descr="Kiosk outline">
            <a:extLst>
              <a:ext uri="{FF2B5EF4-FFF2-40B4-BE49-F238E27FC236}">
                <a16:creationId xmlns:a16="http://schemas.microsoft.com/office/drawing/2014/main" id="{53103190-D05F-9B48-9510-1066B5EFFB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27486" y="1561516"/>
            <a:ext cx="524678" cy="524678"/>
          </a:xfrm>
          <a:prstGeom prst="rect">
            <a:avLst/>
          </a:prstGeom>
        </p:spPr>
      </p:pic>
      <p:pic>
        <p:nvPicPr>
          <p:cNvPr id="91" name="Graphic 90">
            <a:extLst>
              <a:ext uri="{FF2B5EF4-FFF2-40B4-BE49-F238E27FC236}">
                <a16:creationId xmlns:a16="http://schemas.microsoft.com/office/drawing/2014/main" id="{09CD45CD-EF17-9B42-B9D0-4C0453D65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2744" y="3407879"/>
            <a:ext cx="3581400" cy="914400"/>
          </a:xfrm>
          <a:prstGeom prst="rect">
            <a:avLst/>
          </a:prstGeom>
        </p:spPr>
      </p:pic>
      <p:pic>
        <p:nvPicPr>
          <p:cNvPr id="92" name="Graphic 91">
            <a:extLst>
              <a:ext uri="{FF2B5EF4-FFF2-40B4-BE49-F238E27FC236}">
                <a16:creationId xmlns:a16="http://schemas.microsoft.com/office/drawing/2014/main" id="{053C59B2-02E3-2B41-B411-774CF0CAE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5884" y="3557355"/>
            <a:ext cx="609600" cy="609600"/>
          </a:xfrm>
          <a:prstGeom prst="rect">
            <a:avLst/>
          </a:prstGeom>
        </p:spPr>
      </p:pic>
      <p:pic>
        <p:nvPicPr>
          <p:cNvPr id="93" name="Graphic 92">
            <a:extLst>
              <a:ext uri="{FF2B5EF4-FFF2-40B4-BE49-F238E27FC236}">
                <a16:creationId xmlns:a16="http://schemas.microsoft.com/office/drawing/2014/main" id="{B9F683B4-F444-BD42-8BD4-E6F0CA35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2381" y="3555330"/>
            <a:ext cx="609600" cy="609600"/>
          </a:xfrm>
          <a:prstGeom prst="rect">
            <a:avLst/>
          </a:prstGeom>
        </p:spPr>
      </p:pic>
      <p:pic>
        <p:nvPicPr>
          <p:cNvPr id="94" name="Graphic 93">
            <a:extLst>
              <a:ext uri="{FF2B5EF4-FFF2-40B4-BE49-F238E27FC236}">
                <a16:creationId xmlns:a16="http://schemas.microsoft.com/office/drawing/2014/main" id="{8337BBD5-B881-7C4B-9036-0779F14B7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05304" y="3558879"/>
            <a:ext cx="609600" cy="609600"/>
          </a:xfrm>
          <a:prstGeom prst="rect">
            <a:avLst/>
          </a:prstGeom>
        </p:spPr>
      </p:pic>
      <p:pic>
        <p:nvPicPr>
          <p:cNvPr id="95" name="Graphic 94">
            <a:extLst>
              <a:ext uri="{FF2B5EF4-FFF2-40B4-BE49-F238E27FC236}">
                <a16:creationId xmlns:a16="http://schemas.microsoft.com/office/drawing/2014/main" id="{C1BB73B2-CAE9-CB4F-8810-7A275159E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382" y="3408648"/>
            <a:ext cx="3581400" cy="914400"/>
          </a:xfrm>
          <a:prstGeom prst="rect">
            <a:avLst/>
          </a:prstGeom>
        </p:spPr>
      </p:pic>
      <p:sp>
        <p:nvSpPr>
          <p:cNvPr id="96" name="Title 14">
            <a:extLst>
              <a:ext uri="{FF2B5EF4-FFF2-40B4-BE49-F238E27FC236}">
                <a16:creationId xmlns:a16="http://schemas.microsoft.com/office/drawing/2014/main" id="{8D0CE93B-75A6-1543-99CB-162AE6DC27F2}"/>
              </a:ext>
            </a:extLst>
          </p:cNvPr>
          <p:cNvSpPr txBox="1">
            <a:spLocks/>
          </p:cNvSpPr>
          <p:nvPr/>
        </p:nvSpPr>
        <p:spPr>
          <a:xfrm>
            <a:off x="1110297" y="3656936"/>
            <a:ext cx="2578371" cy="471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1">
                    <a:lumMod val="65000"/>
                    <a:lumOff val="35000"/>
                  </a:schemeClr>
                </a:solidFill>
                <a:latin typeface="Avenir Next" panose="020B0503020202020204" pitchFamily="34" charset="0"/>
                <a:ea typeface="+mj-ea"/>
                <a:cs typeface="+mj-cs"/>
              </a:defRPr>
            </a:lvl1pPr>
          </a:lstStyle>
          <a:p>
            <a:pPr>
              <a:spcAft>
                <a:spcPts val="400"/>
              </a:spcAft>
            </a:pPr>
            <a:r>
              <a:rPr lang="en-US" sz="1600">
                <a:solidFill>
                  <a:schemeClr val="tx1"/>
                </a:solidFill>
                <a:latin typeface="+mn-lt"/>
              </a:rPr>
              <a:t>Operations</a:t>
            </a:r>
          </a:p>
        </p:txBody>
      </p:sp>
      <p:pic>
        <p:nvPicPr>
          <p:cNvPr id="97" name="Graphic 96">
            <a:extLst>
              <a:ext uri="{FF2B5EF4-FFF2-40B4-BE49-F238E27FC236}">
                <a16:creationId xmlns:a16="http://schemas.microsoft.com/office/drawing/2014/main" id="{744A3519-7360-C141-AA2F-9D6A680DAC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3623" y="3414484"/>
            <a:ext cx="3581400" cy="914400"/>
          </a:xfrm>
          <a:prstGeom prst="rect">
            <a:avLst/>
          </a:prstGeom>
        </p:spPr>
      </p:pic>
      <p:pic>
        <p:nvPicPr>
          <p:cNvPr id="98" name="Graphic 97">
            <a:extLst>
              <a:ext uri="{FF2B5EF4-FFF2-40B4-BE49-F238E27FC236}">
                <a16:creationId xmlns:a16="http://schemas.microsoft.com/office/drawing/2014/main" id="{30257AF0-BC52-DF48-B75A-1C963FF59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5844" y="3407879"/>
            <a:ext cx="3581400" cy="914400"/>
          </a:xfrm>
          <a:prstGeom prst="rect">
            <a:avLst/>
          </a:prstGeom>
        </p:spPr>
      </p:pic>
      <p:pic>
        <p:nvPicPr>
          <p:cNvPr id="99" name="Graphic 98">
            <a:extLst>
              <a:ext uri="{FF2B5EF4-FFF2-40B4-BE49-F238E27FC236}">
                <a16:creationId xmlns:a16="http://schemas.microsoft.com/office/drawing/2014/main" id="{296591E6-BDCB-B149-82DB-CC5B590214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4294" y="3407879"/>
            <a:ext cx="3581400" cy="914400"/>
          </a:xfrm>
          <a:prstGeom prst="rect">
            <a:avLst/>
          </a:prstGeom>
        </p:spPr>
      </p:pic>
      <p:pic>
        <p:nvPicPr>
          <p:cNvPr id="100" name="Picture 99" descr="Shape&#10;&#10;Description automatically generated">
            <a:extLst>
              <a:ext uri="{FF2B5EF4-FFF2-40B4-BE49-F238E27FC236}">
                <a16:creationId xmlns:a16="http://schemas.microsoft.com/office/drawing/2014/main" id="{BF8CA641-72E4-8D45-A532-FE1C979911F1}"/>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44000" contrast="40000"/>
                    </a14:imgEffect>
                  </a14:imgLayer>
                </a14:imgProps>
              </a:ext>
            </a:extLst>
          </a:blip>
          <a:stretch>
            <a:fillRect/>
          </a:stretch>
        </p:blipFill>
        <p:spPr>
          <a:xfrm flipH="1">
            <a:off x="9425790" y="3610682"/>
            <a:ext cx="487680" cy="540024"/>
          </a:xfrm>
          <a:prstGeom prst="rect">
            <a:avLst/>
          </a:prstGeom>
        </p:spPr>
      </p:pic>
      <p:pic>
        <p:nvPicPr>
          <p:cNvPr id="101" name="Graphic 100" descr="Kiosk outline">
            <a:extLst>
              <a:ext uri="{FF2B5EF4-FFF2-40B4-BE49-F238E27FC236}">
                <a16:creationId xmlns:a16="http://schemas.microsoft.com/office/drawing/2014/main" id="{E719C4E0-1D84-0548-8084-F88091AC63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0251" y="3583030"/>
            <a:ext cx="524678" cy="524678"/>
          </a:xfrm>
          <a:prstGeom prst="rect">
            <a:avLst/>
          </a:prstGeom>
        </p:spPr>
      </p:pic>
      <p:grpSp>
        <p:nvGrpSpPr>
          <p:cNvPr id="102" name="Group 101">
            <a:extLst>
              <a:ext uri="{FF2B5EF4-FFF2-40B4-BE49-F238E27FC236}">
                <a16:creationId xmlns:a16="http://schemas.microsoft.com/office/drawing/2014/main" id="{B94F9AE0-A4D6-C44C-B0DC-A8305014E261}"/>
              </a:ext>
            </a:extLst>
          </p:cNvPr>
          <p:cNvGrpSpPr/>
          <p:nvPr/>
        </p:nvGrpSpPr>
        <p:grpSpPr>
          <a:xfrm>
            <a:off x="3591836" y="4240207"/>
            <a:ext cx="185738" cy="550854"/>
            <a:chOff x="3444152" y="4496864"/>
            <a:chExt cx="185738" cy="550854"/>
          </a:xfrm>
        </p:grpSpPr>
        <p:cxnSp>
          <p:nvCxnSpPr>
            <p:cNvPr id="103" name="Straight Connector 102">
              <a:extLst>
                <a:ext uri="{FF2B5EF4-FFF2-40B4-BE49-F238E27FC236}">
                  <a16:creationId xmlns:a16="http://schemas.microsoft.com/office/drawing/2014/main" id="{7D70D2FB-B571-9047-A455-955A0F51AF8F}"/>
                </a:ext>
              </a:extLst>
            </p:cNvPr>
            <p:cNvCxnSpPr>
              <a:cxnSpLocks/>
            </p:cNvCxnSpPr>
            <p:nvPr/>
          </p:nvCxnSpPr>
          <p:spPr>
            <a:xfrm>
              <a:off x="3537021" y="4590518"/>
              <a:ext cx="0" cy="457200"/>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104" name="Oval 103">
              <a:extLst>
                <a:ext uri="{FF2B5EF4-FFF2-40B4-BE49-F238E27FC236}">
                  <a16:creationId xmlns:a16="http://schemas.microsoft.com/office/drawing/2014/main" id="{6176230A-C839-A94F-A3F1-9D37DF752798}"/>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3A303468-6DEB-2643-B63E-4548F20AAAD1}"/>
              </a:ext>
            </a:extLst>
          </p:cNvPr>
          <p:cNvGrpSpPr/>
          <p:nvPr/>
        </p:nvGrpSpPr>
        <p:grpSpPr>
          <a:xfrm>
            <a:off x="5072974" y="4240207"/>
            <a:ext cx="185738" cy="550855"/>
            <a:chOff x="3444152" y="4496864"/>
            <a:chExt cx="185738" cy="550855"/>
          </a:xfrm>
        </p:grpSpPr>
        <p:cxnSp>
          <p:nvCxnSpPr>
            <p:cNvPr id="106" name="Straight Connector 105">
              <a:extLst>
                <a:ext uri="{FF2B5EF4-FFF2-40B4-BE49-F238E27FC236}">
                  <a16:creationId xmlns:a16="http://schemas.microsoft.com/office/drawing/2014/main" id="{FD2CFEA2-564F-E34F-8D17-73E43776E21D}"/>
                </a:ext>
              </a:extLst>
            </p:cNvPr>
            <p:cNvCxnSpPr>
              <a:cxnSpLocks/>
            </p:cNvCxnSpPr>
            <p:nvPr/>
          </p:nvCxnSpPr>
          <p:spPr>
            <a:xfrm>
              <a:off x="3537021" y="4590519"/>
              <a:ext cx="0" cy="457200"/>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107" name="Oval 106">
              <a:extLst>
                <a:ext uri="{FF2B5EF4-FFF2-40B4-BE49-F238E27FC236}">
                  <a16:creationId xmlns:a16="http://schemas.microsoft.com/office/drawing/2014/main" id="{0D610E81-C6D4-4B47-95F8-02EAED820F37}"/>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1604AC30-1C5F-4446-B372-E604C5A5343E}"/>
              </a:ext>
            </a:extLst>
          </p:cNvPr>
          <p:cNvGrpSpPr/>
          <p:nvPr/>
        </p:nvGrpSpPr>
        <p:grpSpPr>
          <a:xfrm>
            <a:off x="9616791" y="4237986"/>
            <a:ext cx="185738" cy="550855"/>
            <a:chOff x="3444152" y="4496864"/>
            <a:chExt cx="185738" cy="550855"/>
          </a:xfrm>
        </p:grpSpPr>
        <p:cxnSp>
          <p:nvCxnSpPr>
            <p:cNvPr id="109" name="Straight Connector 108">
              <a:extLst>
                <a:ext uri="{FF2B5EF4-FFF2-40B4-BE49-F238E27FC236}">
                  <a16:creationId xmlns:a16="http://schemas.microsoft.com/office/drawing/2014/main" id="{2A789123-5F3E-974C-A062-A62091FD3A71}"/>
                </a:ext>
              </a:extLst>
            </p:cNvPr>
            <p:cNvCxnSpPr>
              <a:cxnSpLocks/>
            </p:cNvCxnSpPr>
            <p:nvPr/>
          </p:nvCxnSpPr>
          <p:spPr>
            <a:xfrm>
              <a:off x="3537021" y="4590519"/>
              <a:ext cx="6351" cy="457200"/>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110" name="Oval 109">
              <a:extLst>
                <a:ext uri="{FF2B5EF4-FFF2-40B4-BE49-F238E27FC236}">
                  <a16:creationId xmlns:a16="http://schemas.microsoft.com/office/drawing/2014/main" id="{A092B630-0B66-4D4B-9729-60CDFA5C93E0}"/>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692C90B-30EE-6F4C-B5EB-4B610F16BE93}"/>
              </a:ext>
            </a:extLst>
          </p:cNvPr>
          <p:cNvGrpSpPr/>
          <p:nvPr/>
        </p:nvGrpSpPr>
        <p:grpSpPr>
          <a:xfrm>
            <a:off x="8114169" y="4237986"/>
            <a:ext cx="185738" cy="550855"/>
            <a:chOff x="3444152" y="4496864"/>
            <a:chExt cx="185738" cy="550855"/>
          </a:xfrm>
        </p:grpSpPr>
        <p:cxnSp>
          <p:nvCxnSpPr>
            <p:cNvPr id="112" name="Straight Connector 111">
              <a:extLst>
                <a:ext uri="{FF2B5EF4-FFF2-40B4-BE49-F238E27FC236}">
                  <a16:creationId xmlns:a16="http://schemas.microsoft.com/office/drawing/2014/main" id="{C8D1F293-6C91-9E4D-B916-B548D0E63234}"/>
                </a:ext>
              </a:extLst>
            </p:cNvPr>
            <p:cNvCxnSpPr>
              <a:cxnSpLocks/>
            </p:cNvCxnSpPr>
            <p:nvPr/>
          </p:nvCxnSpPr>
          <p:spPr>
            <a:xfrm>
              <a:off x="3537021" y="4590519"/>
              <a:ext cx="0" cy="457200"/>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113" name="Oval 112">
              <a:extLst>
                <a:ext uri="{FF2B5EF4-FFF2-40B4-BE49-F238E27FC236}">
                  <a16:creationId xmlns:a16="http://schemas.microsoft.com/office/drawing/2014/main" id="{E4F0B15E-043A-E343-9C32-34E4C17CC03B}"/>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DFF3800C-B76D-7943-AF9E-FD35B97CBFA3}"/>
              </a:ext>
            </a:extLst>
          </p:cNvPr>
          <p:cNvGrpSpPr/>
          <p:nvPr/>
        </p:nvGrpSpPr>
        <p:grpSpPr>
          <a:xfrm>
            <a:off x="6565005" y="4240207"/>
            <a:ext cx="185738" cy="550855"/>
            <a:chOff x="3444152" y="4496864"/>
            <a:chExt cx="185738" cy="550855"/>
          </a:xfrm>
        </p:grpSpPr>
        <p:cxnSp>
          <p:nvCxnSpPr>
            <p:cNvPr id="115" name="Straight Connector 114">
              <a:extLst>
                <a:ext uri="{FF2B5EF4-FFF2-40B4-BE49-F238E27FC236}">
                  <a16:creationId xmlns:a16="http://schemas.microsoft.com/office/drawing/2014/main" id="{756C6F32-7269-8841-B475-FE1ADD08D27D}"/>
                </a:ext>
              </a:extLst>
            </p:cNvPr>
            <p:cNvCxnSpPr>
              <a:cxnSpLocks/>
            </p:cNvCxnSpPr>
            <p:nvPr/>
          </p:nvCxnSpPr>
          <p:spPr>
            <a:xfrm>
              <a:off x="3537021" y="4590519"/>
              <a:ext cx="6351" cy="457200"/>
            </a:xfrm>
            <a:prstGeom prst="line">
              <a:avLst/>
            </a:prstGeom>
            <a:ln w="19050">
              <a:solidFill>
                <a:srgbClr val="F2B75F"/>
              </a:solidFill>
              <a:headEnd type="oval" w="med" len="med"/>
              <a:tailEnd w="lg" len="med"/>
            </a:ln>
          </p:spPr>
          <p:style>
            <a:lnRef idx="1">
              <a:schemeClr val="accent2"/>
            </a:lnRef>
            <a:fillRef idx="0">
              <a:schemeClr val="accent2"/>
            </a:fillRef>
            <a:effectRef idx="0">
              <a:schemeClr val="accent2"/>
            </a:effectRef>
            <a:fontRef idx="minor">
              <a:schemeClr val="tx1"/>
            </a:fontRef>
          </p:style>
        </p:cxnSp>
        <p:sp>
          <p:nvSpPr>
            <p:cNvPr id="116" name="Oval 115">
              <a:extLst>
                <a:ext uri="{FF2B5EF4-FFF2-40B4-BE49-F238E27FC236}">
                  <a16:creationId xmlns:a16="http://schemas.microsoft.com/office/drawing/2014/main" id="{A95695FB-2152-4D4C-996C-A8AE075A98DB}"/>
                </a:ext>
              </a:extLst>
            </p:cNvPr>
            <p:cNvSpPr/>
            <p:nvPr/>
          </p:nvSpPr>
          <p:spPr>
            <a:xfrm>
              <a:off x="3444152" y="4496864"/>
              <a:ext cx="185738" cy="18573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DA3E6B4F-2A5B-E94B-BDA9-C3FED720C3E2}"/>
              </a:ext>
            </a:extLst>
          </p:cNvPr>
          <p:cNvSpPr/>
          <p:nvPr/>
        </p:nvSpPr>
        <p:spPr>
          <a:xfrm>
            <a:off x="3635562" y="4781536"/>
            <a:ext cx="6096000" cy="338554"/>
          </a:xfrm>
          <a:prstGeom prst="rect">
            <a:avLst/>
          </a:prstGeom>
        </p:spPr>
        <p:txBody>
          <a:bodyPr>
            <a:spAutoFit/>
          </a:bodyPr>
          <a:lstStyle/>
          <a:p>
            <a:pPr algn="ctr" defTabSz="609570" fontAlgn="base">
              <a:spcBef>
                <a:spcPct val="0"/>
              </a:spcBef>
              <a:spcAft>
                <a:spcPct val="0"/>
              </a:spcAft>
            </a:pPr>
            <a:r>
              <a:rPr lang="en-US" sz="1600" kern="0"/>
              <a:t>Hybrid Operations &amp; Full Stack Observability</a:t>
            </a:r>
          </a:p>
        </p:txBody>
      </p:sp>
      <p:cxnSp>
        <p:nvCxnSpPr>
          <p:cNvPr id="118" name="Straight Connector 117">
            <a:extLst>
              <a:ext uri="{FF2B5EF4-FFF2-40B4-BE49-F238E27FC236}">
                <a16:creationId xmlns:a16="http://schemas.microsoft.com/office/drawing/2014/main" id="{C6283D23-94FB-0449-BB7B-8AF4D946A7AE}"/>
              </a:ext>
            </a:extLst>
          </p:cNvPr>
          <p:cNvCxnSpPr>
            <a:cxnSpLocks/>
          </p:cNvCxnSpPr>
          <p:nvPr/>
        </p:nvCxnSpPr>
        <p:spPr>
          <a:xfrm>
            <a:off x="3671589" y="4781537"/>
            <a:ext cx="6035040" cy="0"/>
          </a:xfrm>
          <a:prstGeom prst="line">
            <a:avLst/>
          </a:prstGeom>
          <a:ln w="19050">
            <a:solidFill>
              <a:srgbClr val="F2B75F"/>
            </a:solidFill>
            <a:headEnd type="none" w="med" len="med"/>
            <a:tailEnd w="lg" len="med"/>
          </a:ln>
        </p:spPr>
        <p:style>
          <a:lnRef idx="1">
            <a:schemeClr val="accent2"/>
          </a:lnRef>
          <a:fillRef idx="0">
            <a:schemeClr val="accent2"/>
          </a:fillRef>
          <a:effectRef idx="0">
            <a:schemeClr val="accent2"/>
          </a:effectRef>
          <a:fontRef idx="minor">
            <a:schemeClr val="tx1"/>
          </a:fontRef>
        </p:style>
      </p:cxnSp>
      <p:sp>
        <p:nvSpPr>
          <p:cNvPr id="120" name="TextBox 119">
            <a:extLst>
              <a:ext uri="{FF2B5EF4-FFF2-40B4-BE49-F238E27FC236}">
                <a16:creationId xmlns:a16="http://schemas.microsoft.com/office/drawing/2014/main" id="{605CB2A7-92A8-014A-B2CE-1361DD1F4799}"/>
              </a:ext>
            </a:extLst>
          </p:cNvPr>
          <p:cNvSpPr txBox="1"/>
          <p:nvPr/>
        </p:nvSpPr>
        <p:spPr>
          <a:xfrm>
            <a:off x="4049679" y="5197724"/>
            <a:ext cx="2120849" cy="10348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400"/>
              <a:t>Discoverability</a:t>
            </a:r>
          </a:p>
          <a:p>
            <a:pPr marL="171450" indent="-171450">
              <a:lnSpc>
                <a:spcPct val="150000"/>
              </a:lnSpc>
              <a:buFont typeface="Arial" panose="020B0604020202020204" pitchFamily="34" charset="0"/>
              <a:buChar char="•"/>
            </a:pPr>
            <a:r>
              <a:rPr lang="en-US" sz="1400"/>
              <a:t>Connectivity </a:t>
            </a:r>
            <a:endParaRPr lang="en-US" sz="2000"/>
          </a:p>
          <a:p>
            <a:pPr marL="171450" indent="-171450">
              <a:lnSpc>
                <a:spcPct val="150000"/>
              </a:lnSpc>
              <a:buFont typeface="Arial" panose="020B0604020202020204" pitchFamily="34" charset="0"/>
              <a:buChar char="•"/>
            </a:pPr>
            <a:r>
              <a:rPr lang="en-US" sz="1400"/>
              <a:t>Consistency</a:t>
            </a:r>
          </a:p>
        </p:txBody>
      </p:sp>
      <p:sp>
        <p:nvSpPr>
          <p:cNvPr id="122" name="TextBox 121">
            <a:extLst>
              <a:ext uri="{FF2B5EF4-FFF2-40B4-BE49-F238E27FC236}">
                <a16:creationId xmlns:a16="http://schemas.microsoft.com/office/drawing/2014/main" id="{F4D8696B-246B-1047-8FFC-9E5DC62882EF}"/>
              </a:ext>
            </a:extLst>
          </p:cNvPr>
          <p:cNvSpPr txBox="1"/>
          <p:nvPr/>
        </p:nvSpPr>
        <p:spPr>
          <a:xfrm>
            <a:off x="7487244" y="5197724"/>
            <a:ext cx="3507555" cy="10348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400"/>
              <a:t>API Driven, Security, Identity</a:t>
            </a:r>
          </a:p>
          <a:p>
            <a:pPr marL="171450" indent="-171450">
              <a:lnSpc>
                <a:spcPct val="150000"/>
              </a:lnSpc>
              <a:buFont typeface="Arial" panose="020B0604020202020204" pitchFamily="34" charset="0"/>
              <a:buChar char="•"/>
            </a:pPr>
            <a:r>
              <a:rPr lang="en-US" sz="1400"/>
              <a:t>Code, to deploy, to runtime</a:t>
            </a:r>
            <a:endParaRPr lang="en-US" sz="2000"/>
          </a:p>
          <a:p>
            <a:pPr marL="171450" indent="-171450">
              <a:lnSpc>
                <a:spcPct val="150000"/>
              </a:lnSpc>
              <a:buFont typeface="Arial" panose="020B0604020202020204" pitchFamily="34" charset="0"/>
              <a:buChar char="•"/>
            </a:pPr>
            <a:r>
              <a:rPr lang="en-US" sz="1400"/>
              <a:t>Real-time governance &amp; compliance</a:t>
            </a:r>
          </a:p>
        </p:txBody>
      </p:sp>
    </p:spTree>
    <p:extLst>
      <p:ext uri="{BB962C8B-B14F-4D97-AF65-F5344CB8AC3E}">
        <p14:creationId xmlns:p14="http://schemas.microsoft.com/office/powerpoint/2010/main" val="276590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C81AE5F-792F-47B9-AAA4-AC9A37EAD428}"/>
              </a:ext>
            </a:extLst>
          </p:cNvPr>
          <p:cNvGrpSpPr/>
          <p:nvPr/>
        </p:nvGrpSpPr>
        <p:grpSpPr>
          <a:xfrm>
            <a:off x="1828800" y="1726753"/>
            <a:ext cx="8534400" cy="1772892"/>
            <a:chOff x="1371600" y="1295064"/>
            <a:chExt cx="6400800" cy="1329669"/>
          </a:xfrm>
        </p:grpSpPr>
        <p:sp>
          <p:nvSpPr>
            <p:cNvPr id="15" name="Trapezoid 14">
              <a:extLst>
                <a:ext uri="{FF2B5EF4-FFF2-40B4-BE49-F238E27FC236}">
                  <a16:creationId xmlns:a16="http://schemas.microsoft.com/office/drawing/2014/main" id="{5B3125D6-5D98-45BF-8794-4D2554D4908C}"/>
                </a:ext>
              </a:extLst>
            </p:cNvPr>
            <p:cNvSpPr/>
            <p:nvPr/>
          </p:nvSpPr>
          <p:spPr>
            <a:xfrm>
              <a:off x="1371600" y="1295064"/>
              <a:ext cx="6400800" cy="1329669"/>
            </a:xfrm>
            <a:prstGeom prst="trapezoid">
              <a:avLst>
                <a:gd name="adj" fmla="val 120991"/>
              </a:avLst>
            </a:prstGeom>
            <a:gradFill flip="none" rotWithShape="1">
              <a:gsLst>
                <a:gs pos="15000">
                  <a:schemeClr val="accent1">
                    <a:lumMod val="40000"/>
                    <a:lumOff val="60000"/>
                  </a:schemeClr>
                </a:gs>
                <a:gs pos="0">
                  <a:schemeClr val="accent1">
                    <a:lumMod val="40000"/>
                    <a:lumOff val="60000"/>
                    <a:alpha val="0"/>
                  </a:schemeClr>
                </a:gs>
                <a:gs pos="85000">
                  <a:schemeClr val="accent2">
                    <a:lumMod val="40000"/>
                    <a:lumOff val="60000"/>
                  </a:schemeClr>
                </a:gs>
                <a:gs pos="100000">
                  <a:schemeClr val="accent2">
                    <a:lumMod val="40000"/>
                    <a:lumOff val="60000"/>
                    <a:alpha val="0"/>
                  </a:schemeClr>
                </a:gs>
              </a:gsLst>
              <a:lin ang="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18" name="Trapezoid 117">
              <a:extLst>
                <a:ext uri="{FF2B5EF4-FFF2-40B4-BE49-F238E27FC236}">
                  <a16:creationId xmlns:a16="http://schemas.microsoft.com/office/drawing/2014/main" id="{035EA529-7CD4-4DE1-93DD-82EB74D8E43D}"/>
                </a:ext>
              </a:extLst>
            </p:cNvPr>
            <p:cNvSpPr/>
            <p:nvPr/>
          </p:nvSpPr>
          <p:spPr>
            <a:xfrm>
              <a:off x="1371600" y="1295064"/>
              <a:ext cx="6400800" cy="1329669"/>
            </a:xfrm>
            <a:prstGeom prst="trapezoid">
              <a:avLst>
                <a:gd name="adj" fmla="val 120274"/>
              </a:avLst>
            </a:prstGeom>
            <a:gradFill flip="none" rotWithShape="1">
              <a:gsLst>
                <a:gs pos="50000">
                  <a:schemeClr val="bg2">
                    <a:alpha val="0"/>
                  </a:schemeClr>
                </a:gs>
                <a:gs pos="0">
                  <a:schemeClr val="bg2">
                    <a:alpha val="95000"/>
                  </a:schemeClr>
                </a:gs>
                <a:gs pos="100000">
                  <a:schemeClr val="bg2"/>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D274D"/>
                </a:solidFill>
                <a:effectLst/>
                <a:uLnTx/>
                <a:uFillTx/>
                <a:latin typeface="CiscoSansTT ExtraLight"/>
                <a:ea typeface="+mn-ea"/>
                <a:cs typeface="+mn-cs"/>
              </a:endParaRPr>
            </a:p>
          </p:txBody>
        </p:sp>
      </p:grpSp>
      <p:grpSp>
        <p:nvGrpSpPr>
          <p:cNvPr id="13" name="Group 12">
            <a:extLst>
              <a:ext uri="{FF2B5EF4-FFF2-40B4-BE49-F238E27FC236}">
                <a16:creationId xmlns:a16="http://schemas.microsoft.com/office/drawing/2014/main" id="{E10E0201-1A3C-4F4A-AECB-377C05C8B75B}"/>
              </a:ext>
            </a:extLst>
          </p:cNvPr>
          <p:cNvGrpSpPr/>
          <p:nvPr/>
        </p:nvGrpSpPr>
        <p:grpSpPr>
          <a:xfrm>
            <a:off x="302112" y="3430996"/>
            <a:ext cx="11587776" cy="2719859"/>
            <a:chOff x="219833" y="2620872"/>
            <a:chExt cx="8690832" cy="2039894"/>
          </a:xfrm>
        </p:grpSpPr>
        <p:sp>
          <p:nvSpPr>
            <p:cNvPr id="95" name="Freeform: Shape 94">
              <a:extLst>
                <a:ext uri="{FF2B5EF4-FFF2-40B4-BE49-F238E27FC236}">
                  <a16:creationId xmlns:a16="http://schemas.microsoft.com/office/drawing/2014/main" id="{20B43E0E-BA4B-4C23-B8AE-BF6B0CD1B355}"/>
                </a:ext>
              </a:extLst>
            </p:cNvPr>
            <p:cNvSpPr/>
            <p:nvPr/>
          </p:nvSpPr>
          <p:spPr>
            <a:xfrm flipH="1">
              <a:off x="219833" y="2620872"/>
              <a:ext cx="4145625" cy="2039894"/>
            </a:xfrm>
            <a:custGeom>
              <a:avLst/>
              <a:gdLst>
                <a:gd name="connsiteX0" fmla="*/ 3964071 w 4301286"/>
                <a:gd name="connsiteY0" fmla="*/ 1219131 h 2116489"/>
                <a:gd name="connsiteX1" fmla="*/ 3992766 w 4301286"/>
                <a:gd name="connsiteY1" fmla="*/ 1058245 h 2116489"/>
                <a:gd name="connsiteX2" fmla="*/ 3573040 w 4301286"/>
                <a:gd name="connsiteY2" fmla="*/ 607778 h 2116489"/>
                <a:gd name="connsiteX3" fmla="*/ 3598148 w 4301286"/>
                <a:gd name="connsiteY3" fmla="*/ 457618 h 2116489"/>
                <a:gd name="connsiteX4" fmla="*/ 3160487 w 4301286"/>
                <a:gd name="connsiteY4" fmla="*/ 3576 h 2116489"/>
                <a:gd name="connsiteX5" fmla="*/ 3160487 w 4301286"/>
                <a:gd name="connsiteY5" fmla="*/ 0 h 2116489"/>
                <a:gd name="connsiteX6" fmla="*/ 2618794 w 4301286"/>
                <a:gd name="connsiteY6" fmla="*/ 0 h 2116489"/>
                <a:gd name="connsiteX7" fmla="*/ 2618794 w 4301286"/>
                <a:gd name="connsiteY7" fmla="*/ 3576 h 2116489"/>
                <a:gd name="connsiteX8" fmla="*/ 2611620 w 4301286"/>
                <a:gd name="connsiteY8" fmla="*/ 0 h 2116489"/>
                <a:gd name="connsiteX9" fmla="*/ 2152437 w 4301286"/>
                <a:gd name="connsiteY9" fmla="*/ 457618 h 2116489"/>
                <a:gd name="connsiteX10" fmla="*/ 2177546 w 4301286"/>
                <a:gd name="connsiteY10" fmla="*/ 604202 h 2116489"/>
                <a:gd name="connsiteX11" fmla="*/ 1409842 w 4301286"/>
                <a:gd name="connsiteY11" fmla="*/ 604202 h 2116489"/>
                <a:gd name="connsiteX12" fmla="*/ 950659 w 4301286"/>
                <a:gd name="connsiteY12" fmla="*/ 1058245 h 2116489"/>
                <a:gd name="connsiteX13" fmla="*/ 975768 w 4301286"/>
                <a:gd name="connsiteY13" fmla="*/ 1201252 h 2116489"/>
                <a:gd name="connsiteX14" fmla="*/ 459183 w 4301286"/>
                <a:gd name="connsiteY14" fmla="*/ 1201252 h 2116489"/>
                <a:gd name="connsiteX15" fmla="*/ 0 w 4301286"/>
                <a:gd name="connsiteY15" fmla="*/ 1658871 h 2116489"/>
                <a:gd name="connsiteX16" fmla="*/ 459183 w 4301286"/>
                <a:gd name="connsiteY16" fmla="*/ 2116489 h 2116489"/>
                <a:gd name="connsiteX17" fmla="*/ 3842104 w 4301286"/>
                <a:gd name="connsiteY17" fmla="*/ 2116489 h 2116489"/>
                <a:gd name="connsiteX18" fmla="*/ 4301287 w 4301286"/>
                <a:gd name="connsiteY18" fmla="*/ 1658871 h 2116489"/>
                <a:gd name="connsiteX19" fmla="*/ 3964071 w 4301286"/>
                <a:gd name="connsiteY19" fmla="*/ 1219131 h 2116489"/>
                <a:gd name="connsiteX20" fmla="*/ 3964071 w 4301286"/>
                <a:gd name="connsiteY20" fmla="*/ 1219131 h 21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1286" h="2116489">
                  <a:moveTo>
                    <a:pt x="3964071" y="1219131"/>
                  </a:moveTo>
                  <a:cubicBezTo>
                    <a:pt x="3982006" y="1169082"/>
                    <a:pt x="3992766" y="1115445"/>
                    <a:pt x="3992766" y="1058245"/>
                  </a:cubicBezTo>
                  <a:cubicBezTo>
                    <a:pt x="3992766" y="822278"/>
                    <a:pt x="3809811" y="629221"/>
                    <a:pt x="3573040" y="607778"/>
                  </a:cubicBezTo>
                  <a:cubicBezTo>
                    <a:pt x="3590974" y="561304"/>
                    <a:pt x="3598148" y="511244"/>
                    <a:pt x="3598148" y="457618"/>
                  </a:cubicBezTo>
                  <a:cubicBezTo>
                    <a:pt x="3598148" y="214501"/>
                    <a:pt x="3404432" y="14303"/>
                    <a:pt x="3160487" y="3576"/>
                  </a:cubicBezTo>
                  <a:cubicBezTo>
                    <a:pt x="3160487" y="0"/>
                    <a:pt x="3160487" y="0"/>
                    <a:pt x="3160487" y="0"/>
                  </a:cubicBezTo>
                  <a:cubicBezTo>
                    <a:pt x="2618794" y="0"/>
                    <a:pt x="2618794" y="0"/>
                    <a:pt x="2618794" y="0"/>
                  </a:cubicBezTo>
                  <a:cubicBezTo>
                    <a:pt x="2618794" y="3576"/>
                    <a:pt x="2618794" y="3576"/>
                    <a:pt x="2618794" y="3576"/>
                  </a:cubicBezTo>
                  <a:cubicBezTo>
                    <a:pt x="2615207" y="3576"/>
                    <a:pt x="2615207" y="0"/>
                    <a:pt x="2611620" y="0"/>
                  </a:cubicBezTo>
                  <a:cubicBezTo>
                    <a:pt x="2356914" y="0"/>
                    <a:pt x="2152437" y="207360"/>
                    <a:pt x="2152437" y="457618"/>
                  </a:cubicBezTo>
                  <a:cubicBezTo>
                    <a:pt x="2152437" y="511244"/>
                    <a:pt x="2163198" y="557728"/>
                    <a:pt x="2177546" y="604202"/>
                  </a:cubicBezTo>
                  <a:cubicBezTo>
                    <a:pt x="1409842" y="604202"/>
                    <a:pt x="1409842" y="604202"/>
                    <a:pt x="1409842" y="604202"/>
                  </a:cubicBezTo>
                  <a:cubicBezTo>
                    <a:pt x="1155137" y="604202"/>
                    <a:pt x="950659" y="807987"/>
                    <a:pt x="950659" y="1058245"/>
                  </a:cubicBezTo>
                  <a:cubicBezTo>
                    <a:pt x="950659" y="1108294"/>
                    <a:pt x="957833" y="1158344"/>
                    <a:pt x="975768" y="1201252"/>
                  </a:cubicBezTo>
                  <a:cubicBezTo>
                    <a:pt x="459183" y="1201252"/>
                    <a:pt x="459183" y="1201252"/>
                    <a:pt x="459183" y="1201252"/>
                  </a:cubicBezTo>
                  <a:cubicBezTo>
                    <a:pt x="204477" y="1201252"/>
                    <a:pt x="0" y="1408613"/>
                    <a:pt x="0" y="1658871"/>
                  </a:cubicBezTo>
                  <a:cubicBezTo>
                    <a:pt x="0" y="1912705"/>
                    <a:pt x="204477" y="2116489"/>
                    <a:pt x="459183" y="2116489"/>
                  </a:cubicBezTo>
                  <a:cubicBezTo>
                    <a:pt x="3842104" y="2116489"/>
                    <a:pt x="3842104" y="2116489"/>
                    <a:pt x="3842104" y="2116489"/>
                  </a:cubicBezTo>
                  <a:cubicBezTo>
                    <a:pt x="4096810" y="2116489"/>
                    <a:pt x="4301287" y="1912705"/>
                    <a:pt x="4301287" y="1658871"/>
                  </a:cubicBezTo>
                  <a:cubicBezTo>
                    <a:pt x="4301298" y="1447935"/>
                    <a:pt x="4157799" y="1272756"/>
                    <a:pt x="3964071" y="1219131"/>
                  </a:cubicBezTo>
                  <a:lnTo>
                    <a:pt x="3964071" y="1219131"/>
                  </a:lnTo>
                  <a:close/>
                </a:path>
              </a:pathLst>
            </a:custGeom>
            <a:solidFill>
              <a:schemeClr val="accent1">
                <a:lumMod val="40000"/>
                <a:lumOff val="60000"/>
              </a:schemeClr>
            </a:solidFill>
            <a:ln w="1116" cap="flat">
              <a:noFill/>
              <a:prstDash val="solid"/>
              <a:miter/>
            </a:ln>
            <a:effectLst>
              <a:glow rad="127000">
                <a:schemeClr val="accent1">
                  <a:alpha val="60000"/>
                </a:schemeClr>
              </a:glow>
              <a:softEdge rad="63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94" name="Freeform: Shape 93">
              <a:extLst>
                <a:ext uri="{FF2B5EF4-FFF2-40B4-BE49-F238E27FC236}">
                  <a16:creationId xmlns:a16="http://schemas.microsoft.com/office/drawing/2014/main" id="{E1AA6E78-E1C4-4F3B-9C5F-DC25D16778B5}"/>
                </a:ext>
              </a:extLst>
            </p:cNvPr>
            <p:cNvSpPr/>
            <p:nvPr/>
          </p:nvSpPr>
          <p:spPr>
            <a:xfrm>
              <a:off x="4765040" y="2620872"/>
              <a:ext cx="4145625" cy="2039894"/>
            </a:xfrm>
            <a:custGeom>
              <a:avLst/>
              <a:gdLst>
                <a:gd name="connsiteX0" fmla="*/ 3964071 w 4301286"/>
                <a:gd name="connsiteY0" fmla="*/ 1219131 h 2116489"/>
                <a:gd name="connsiteX1" fmla="*/ 3992766 w 4301286"/>
                <a:gd name="connsiteY1" fmla="*/ 1058245 h 2116489"/>
                <a:gd name="connsiteX2" fmla="*/ 3573040 w 4301286"/>
                <a:gd name="connsiteY2" fmla="*/ 607778 h 2116489"/>
                <a:gd name="connsiteX3" fmla="*/ 3598148 w 4301286"/>
                <a:gd name="connsiteY3" fmla="*/ 457618 h 2116489"/>
                <a:gd name="connsiteX4" fmla="*/ 3160487 w 4301286"/>
                <a:gd name="connsiteY4" fmla="*/ 3576 h 2116489"/>
                <a:gd name="connsiteX5" fmla="*/ 3160487 w 4301286"/>
                <a:gd name="connsiteY5" fmla="*/ 0 h 2116489"/>
                <a:gd name="connsiteX6" fmla="*/ 2618794 w 4301286"/>
                <a:gd name="connsiteY6" fmla="*/ 0 h 2116489"/>
                <a:gd name="connsiteX7" fmla="*/ 2618794 w 4301286"/>
                <a:gd name="connsiteY7" fmla="*/ 3576 h 2116489"/>
                <a:gd name="connsiteX8" fmla="*/ 2611620 w 4301286"/>
                <a:gd name="connsiteY8" fmla="*/ 0 h 2116489"/>
                <a:gd name="connsiteX9" fmla="*/ 2152437 w 4301286"/>
                <a:gd name="connsiteY9" fmla="*/ 457618 h 2116489"/>
                <a:gd name="connsiteX10" fmla="*/ 2177546 w 4301286"/>
                <a:gd name="connsiteY10" fmla="*/ 604202 h 2116489"/>
                <a:gd name="connsiteX11" fmla="*/ 1409842 w 4301286"/>
                <a:gd name="connsiteY11" fmla="*/ 604202 h 2116489"/>
                <a:gd name="connsiteX12" fmla="*/ 950659 w 4301286"/>
                <a:gd name="connsiteY12" fmla="*/ 1058245 h 2116489"/>
                <a:gd name="connsiteX13" fmla="*/ 975768 w 4301286"/>
                <a:gd name="connsiteY13" fmla="*/ 1201252 h 2116489"/>
                <a:gd name="connsiteX14" fmla="*/ 459183 w 4301286"/>
                <a:gd name="connsiteY14" fmla="*/ 1201252 h 2116489"/>
                <a:gd name="connsiteX15" fmla="*/ 0 w 4301286"/>
                <a:gd name="connsiteY15" fmla="*/ 1658871 h 2116489"/>
                <a:gd name="connsiteX16" fmla="*/ 459183 w 4301286"/>
                <a:gd name="connsiteY16" fmla="*/ 2116489 h 2116489"/>
                <a:gd name="connsiteX17" fmla="*/ 3842104 w 4301286"/>
                <a:gd name="connsiteY17" fmla="*/ 2116489 h 2116489"/>
                <a:gd name="connsiteX18" fmla="*/ 4301287 w 4301286"/>
                <a:gd name="connsiteY18" fmla="*/ 1658871 h 2116489"/>
                <a:gd name="connsiteX19" fmla="*/ 3964071 w 4301286"/>
                <a:gd name="connsiteY19" fmla="*/ 1219131 h 2116489"/>
                <a:gd name="connsiteX20" fmla="*/ 3964071 w 4301286"/>
                <a:gd name="connsiteY20" fmla="*/ 1219131 h 21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1286" h="2116489">
                  <a:moveTo>
                    <a:pt x="3964071" y="1219131"/>
                  </a:moveTo>
                  <a:cubicBezTo>
                    <a:pt x="3982006" y="1169082"/>
                    <a:pt x="3992766" y="1115445"/>
                    <a:pt x="3992766" y="1058245"/>
                  </a:cubicBezTo>
                  <a:cubicBezTo>
                    <a:pt x="3992766" y="822278"/>
                    <a:pt x="3809811" y="629221"/>
                    <a:pt x="3573040" y="607778"/>
                  </a:cubicBezTo>
                  <a:cubicBezTo>
                    <a:pt x="3590974" y="561304"/>
                    <a:pt x="3598148" y="511244"/>
                    <a:pt x="3598148" y="457618"/>
                  </a:cubicBezTo>
                  <a:cubicBezTo>
                    <a:pt x="3598148" y="214501"/>
                    <a:pt x="3404432" y="14303"/>
                    <a:pt x="3160487" y="3576"/>
                  </a:cubicBezTo>
                  <a:cubicBezTo>
                    <a:pt x="3160487" y="0"/>
                    <a:pt x="3160487" y="0"/>
                    <a:pt x="3160487" y="0"/>
                  </a:cubicBezTo>
                  <a:cubicBezTo>
                    <a:pt x="2618794" y="0"/>
                    <a:pt x="2618794" y="0"/>
                    <a:pt x="2618794" y="0"/>
                  </a:cubicBezTo>
                  <a:cubicBezTo>
                    <a:pt x="2618794" y="3576"/>
                    <a:pt x="2618794" y="3576"/>
                    <a:pt x="2618794" y="3576"/>
                  </a:cubicBezTo>
                  <a:cubicBezTo>
                    <a:pt x="2615207" y="3576"/>
                    <a:pt x="2615207" y="0"/>
                    <a:pt x="2611620" y="0"/>
                  </a:cubicBezTo>
                  <a:cubicBezTo>
                    <a:pt x="2356914" y="0"/>
                    <a:pt x="2152437" y="207360"/>
                    <a:pt x="2152437" y="457618"/>
                  </a:cubicBezTo>
                  <a:cubicBezTo>
                    <a:pt x="2152437" y="511244"/>
                    <a:pt x="2163198" y="557728"/>
                    <a:pt x="2177546" y="604202"/>
                  </a:cubicBezTo>
                  <a:cubicBezTo>
                    <a:pt x="1409842" y="604202"/>
                    <a:pt x="1409842" y="604202"/>
                    <a:pt x="1409842" y="604202"/>
                  </a:cubicBezTo>
                  <a:cubicBezTo>
                    <a:pt x="1155137" y="604202"/>
                    <a:pt x="950659" y="807987"/>
                    <a:pt x="950659" y="1058245"/>
                  </a:cubicBezTo>
                  <a:cubicBezTo>
                    <a:pt x="950659" y="1108294"/>
                    <a:pt x="957833" y="1158344"/>
                    <a:pt x="975768" y="1201252"/>
                  </a:cubicBezTo>
                  <a:cubicBezTo>
                    <a:pt x="459183" y="1201252"/>
                    <a:pt x="459183" y="1201252"/>
                    <a:pt x="459183" y="1201252"/>
                  </a:cubicBezTo>
                  <a:cubicBezTo>
                    <a:pt x="204477" y="1201252"/>
                    <a:pt x="0" y="1408613"/>
                    <a:pt x="0" y="1658871"/>
                  </a:cubicBezTo>
                  <a:cubicBezTo>
                    <a:pt x="0" y="1912705"/>
                    <a:pt x="204477" y="2116489"/>
                    <a:pt x="459183" y="2116489"/>
                  </a:cubicBezTo>
                  <a:cubicBezTo>
                    <a:pt x="3842104" y="2116489"/>
                    <a:pt x="3842104" y="2116489"/>
                    <a:pt x="3842104" y="2116489"/>
                  </a:cubicBezTo>
                  <a:cubicBezTo>
                    <a:pt x="4096810" y="2116489"/>
                    <a:pt x="4301287" y="1912705"/>
                    <a:pt x="4301287" y="1658871"/>
                  </a:cubicBezTo>
                  <a:cubicBezTo>
                    <a:pt x="4301298" y="1447935"/>
                    <a:pt x="4157799" y="1272756"/>
                    <a:pt x="3964071" y="1219131"/>
                  </a:cubicBezTo>
                  <a:lnTo>
                    <a:pt x="3964071" y="1219131"/>
                  </a:lnTo>
                  <a:close/>
                </a:path>
              </a:pathLst>
            </a:custGeom>
            <a:solidFill>
              <a:srgbClr val="C7E5B7"/>
            </a:solidFill>
            <a:ln w="1116" cap="flat">
              <a:noFill/>
              <a:prstDash val="solid"/>
              <a:miter/>
            </a:ln>
            <a:effectLst>
              <a:glow rad="127000">
                <a:schemeClr val="accent2">
                  <a:alpha val="60000"/>
                </a:schemeClr>
              </a:glow>
              <a:softEdge rad="63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iscoSansTT ExtraLight"/>
                <a:ea typeface="+mn-ea"/>
                <a:cs typeface="+mn-cs"/>
              </a:endParaRPr>
            </a:p>
          </p:txBody>
        </p:sp>
      </p:grpSp>
      <p:sp>
        <p:nvSpPr>
          <p:cNvPr id="4" name="Title 1">
            <a:extLst>
              <a:ext uri="{FF2B5EF4-FFF2-40B4-BE49-F238E27FC236}">
                <a16:creationId xmlns:a16="http://schemas.microsoft.com/office/drawing/2014/main" id="{8CFE2559-0A2C-B842-9B49-4C1EFDBA5D11}"/>
              </a:ext>
            </a:extLst>
          </p:cNvPr>
          <p:cNvSpPr>
            <a:spLocks noGrp="1" noChangeAspect="1"/>
          </p:cNvSpPr>
          <p:nvPr>
            <p:ph type="title"/>
          </p:nvPr>
        </p:nvSpPr>
        <p:spPr/>
        <p:txBody>
          <a:bodyPr/>
          <a:lstStyle/>
          <a:p>
            <a:r>
              <a:rPr lang="en-US"/>
              <a:t>Operations Complexity of Managing Multiple-Domains</a:t>
            </a:r>
          </a:p>
        </p:txBody>
      </p:sp>
      <p:grpSp>
        <p:nvGrpSpPr>
          <p:cNvPr id="8" name="Group 7">
            <a:extLst>
              <a:ext uri="{FF2B5EF4-FFF2-40B4-BE49-F238E27FC236}">
                <a16:creationId xmlns:a16="http://schemas.microsoft.com/office/drawing/2014/main" id="{D5DF031D-8DC3-48B4-ADEC-ED33537C5906}"/>
              </a:ext>
            </a:extLst>
          </p:cNvPr>
          <p:cNvGrpSpPr/>
          <p:nvPr/>
        </p:nvGrpSpPr>
        <p:grpSpPr>
          <a:xfrm>
            <a:off x="1385882" y="3652370"/>
            <a:ext cx="1415348" cy="1561967"/>
            <a:chOff x="927304" y="3285228"/>
            <a:chExt cx="1061511" cy="1171475"/>
          </a:xfrm>
        </p:grpSpPr>
        <p:sp>
          <p:nvSpPr>
            <p:cNvPr id="96" name="TextBox 95">
              <a:extLst>
                <a:ext uri="{FF2B5EF4-FFF2-40B4-BE49-F238E27FC236}">
                  <a16:creationId xmlns:a16="http://schemas.microsoft.com/office/drawing/2014/main" id="{76428CF5-9642-4A1D-BAD4-7508384AB0A5}"/>
                </a:ext>
              </a:extLst>
            </p:cNvPr>
            <p:cNvSpPr txBox="1"/>
            <p:nvPr/>
          </p:nvSpPr>
          <p:spPr>
            <a:xfrm>
              <a:off x="947929" y="3285228"/>
              <a:ext cx="1020260" cy="37707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BCEB">
                      <a:lumMod val="50000"/>
                    </a:srgbClr>
                  </a:solidFill>
                  <a:effectLst/>
                  <a:uLnTx/>
                  <a:uFillTx/>
                  <a:latin typeface="CiscoSansTT" panose="020B0503020201020303" pitchFamily="34" charset="0"/>
                  <a:ea typeface="+mn-ea"/>
                  <a:cs typeface="CiscoSansTT" panose="020B0503020201020303" pitchFamily="34" charset="0"/>
                </a:rPr>
                <a:t>Private</a:t>
              </a:r>
            </a:p>
          </p:txBody>
        </p:sp>
        <p:grpSp>
          <p:nvGrpSpPr>
            <p:cNvPr id="102" name="Group 101">
              <a:extLst>
                <a:ext uri="{FF2B5EF4-FFF2-40B4-BE49-F238E27FC236}">
                  <a16:creationId xmlns:a16="http://schemas.microsoft.com/office/drawing/2014/main" id="{BCF17DF3-3B83-457D-92FF-A0F9B2594118}"/>
                </a:ext>
              </a:extLst>
            </p:cNvPr>
            <p:cNvGrpSpPr>
              <a:grpSpLocks noChangeAspect="1"/>
            </p:cNvGrpSpPr>
            <p:nvPr/>
          </p:nvGrpSpPr>
          <p:grpSpPr>
            <a:xfrm>
              <a:off x="927304" y="3725183"/>
              <a:ext cx="1061511" cy="731520"/>
              <a:chOff x="2327993" y="3326304"/>
              <a:chExt cx="1135225" cy="786157"/>
            </a:xfrm>
          </p:grpSpPr>
          <p:sp>
            <p:nvSpPr>
              <p:cNvPr id="103" name="Rounded Rectangle 61">
                <a:extLst>
                  <a:ext uri="{FF2B5EF4-FFF2-40B4-BE49-F238E27FC236}">
                    <a16:creationId xmlns:a16="http://schemas.microsoft.com/office/drawing/2014/main" id="{B9463711-F242-4615-A271-0D90039E234E}"/>
                  </a:ext>
                </a:extLst>
              </p:cNvPr>
              <p:cNvSpPr/>
              <p:nvPr/>
            </p:nvSpPr>
            <p:spPr>
              <a:xfrm>
                <a:off x="2618556" y="3871883"/>
                <a:ext cx="214304" cy="216979"/>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04" name="Freeform: Shape 28">
                <a:extLst>
                  <a:ext uri="{FF2B5EF4-FFF2-40B4-BE49-F238E27FC236}">
                    <a16:creationId xmlns:a16="http://schemas.microsoft.com/office/drawing/2014/main" id="{78FFC7FA-B99A-4619-B1C5-6306C265379E}"/>
                  </a:ext>
                </a:extLst>
              </p:cNvPr>
              <p:cNvSpPr/>
              <p:nvPr/>
            </p:nvSpPr>
            <p:spPr>
              <a:xfrm>
                <a:off x="3032839" y="3478972"/>
                <a:ext cx="315067" cy="613245"/>
              </a:xfrm>
              <a:custGeom>
                <a:avLst/>
                <a:gdLst/>
                <a:ahLst/>
                <a:cxnLst>
                  <a:cxn ang="3cd4">
                    <a:pos x="hc" y="t"/>
                  </a:cxn>
                  <a:cxn ang="cd2">
                    <a:pos x="l" y="vc"/>
                  </a:cxn>
                  <a:cxn ang="cd4">
                    <a:pos x="hc" y="b"/>
                  </a:cxn>
                  <a:cxn ang="0">
                    <a:pos x="r" y="vc"/>
                  </a:cxn>
                </a:cxnLst>
                <a:rect l="l" t="t" r="r" b="b"/>
                <a:pathLst>
                  <a:path w="2818" h="5484">
                    <a:moveTo>
                      <a:pt x="2818" y="0"/>
                    </a:moveTo>
                    <a:lnTo>
                      <a:pt x="0" y="0"/>
                    </a:lnTo>
                    <a:lnTo>
                      <a:pt x="0" y="5484"/>
                    </a:lnTo>
                    <a:lnTo>
                      <a:pt x="2818" y="5484"/>
                    </a:lnTo>
                    <a:close/>
                  </a:path>
                </a:pathLst>
              </a:custGeom>
              <a:solidFill>
                <a:schemeClr val="tx2"/>
              </a:solidFill>
              <a:ln cap="flat">
                <a:noFill/>
                <a:prstDash val="solid"/>
              </a:ln>
            </p:spPr>
            <p:txBody>
              <a:bodyPr vert="horz" wrap="none" lIns="120000" tIns="60000" rIns="120000" bIns="60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8"/>
                  <a:ea typeface="Arial Unicode MS" pitchFamily="2"/>
                  <a:cs typeface="Arial Unicode MS" pitchFamily="2"/>
                </a:endParaRPr>
              </a:p>
            </p:txBody>
          </p:sp>
          <p:sp>
            <p:nvSpPr>
              <p:cNvPr id="105" name="Freeform: Shape 104">
                <a:extLst>
                  <a:ext uri="{FF2B5EF4-FFF2-40B4-BE49-F238E27FC236}">
                    <a16:creationId xmlns:a16="http://schemas.microsoft.com/office/drawing/2014/main" id="{C100A8F5-2EDB-4CD3-A53E-0F7894DB2004}"/>
                  </a:ext>
                </a:extLst>
              </p:cNvPr>
              <p:cNvSpPr/>
              <p:nvPr/>
            </p:nvSpPr>
            <p:spPr>
              <a:xfrm>
                <a:off x="3087083" y="3543282"/>
                <a:ext cx="203222" cy="328600"/>
              </a:xfrm>
              <a:custGeom>
                <a:avLst/>
                <a:gdLst>
                  <a:gd name="connsiteX0" fmla="*/ 145708 w 203222"/>
                  <a:gd name="connsiteY0" fmla="*/ 254111 h 328600"/>
                  <a:gd name="connsiteX1" fmla="*/ 183009 w 203222"/>
                  <a:gd name="connsiteY1" fmla="*/ 254111 h 328600"/>
                  <a:gd name="connsiteX2" fmla="*/ 203222 w 203222"/>
                  <a:gd name="connsiteY2" fmla="*/ 271086 h 328600"/>
                  <a:gd name="connsiteX3" fmla="*/ 203222 w 203222"/>
                  <a:gd name="connsiteY3" fmla="*/ 308275 h 328600"/>
                  <a:gd name="connsiteX4" fmla="*/ 183009 w 203222"/>
                  <a:gd name="connsiteY4" fmla="*/ 328600 h 328600"/>
                  <a:gd name="connsiteX5" fmla="*/ 145708 w 203222"/>
                  <a:gd name="connsiteY5" fmla="*/ 328600 h 328600"/>
                  <a:gd name="connsiteX6" fmla="*/ 128845 w 203222"/>
                  <a:gd name="connsiteY6" fmla="*/ 308275 h 328600"/>
                  <a:gd name="connsiteX7" fmla="*/ 128845 w 203222"/>
                  <a:gd name="connsiteY7" fmla="*/ 271086 h 328600"/>
                  <a:gd name="connsiteX8" fmla="*/ 145708 w 203222"/>
                  <a:gd name="connsiteY8" fmla="*/ 254111 h 328600"/>
                  <a:gd name="connsiteX9" fmla="*/ 20325 w 203222"/>
                  <a:gd name="connsiteY9" fmla="*/ 254111 h 328600"/>
                  <a:gd name="connsiteX10" fmla="*/ 54164 w 203222"/>
                  <a:gd name="connsiteY10" fmla="*/ 254111 h 328600"/>
                  <a:gd name="connsiteX11" fmla="*/ 74489 w 203222"/>
                  <a:gd name="connsiteY11" fmla="*/ 271086 h 328600"/>
                  <a:gd name="connsiteX12" fmla="*/ 74489 w 203222"/>
                  <a:gd name="connsiteY12" fmla="*/ 308275 h 328600"/>
                  <a:gd name="connsiteX13" fmla="*/ 54164 w 203222"/>
                  <a:gd name="connsiteY13" fmla="*/ 328600 h 328600"/>
                  <a:gd name="connsiteX14" fmla="*/ 20325 w 203222"/>
                  <a:gd name="connsiteY14" fmla="*/ 328600 h 328600"/>
                  <a:gd name="connsiteX15" fmla="*/ 0 w 203222"/>
                  <a:gd name="connsiteY15" fmla="*/ 308275 h 328600"/>
                  <a:gd name="connsiteX16" fmla="*/ 0 w 203222"/>
                  <a:gd name="connsiteY16" fmla="*/ 271086 h 328600"/>
                  <a:gd name="connsiteX17" fmla="*/ 20325 w 203222"/>
                  <a:gd name="connsiteY17" fmla="*/ 254111 h 328600"/>
                  <a:gd name="connsiteX18" fmla="*/ 145708 w 203222"/>
                  <a:gd name="connsiteY18" fmla="*/ 125378 h 328600"/>
                  <a:gd name="connsiteX19" fmla="*/ 183009 w 203222"/>
                  <a:gd name="connsiteY19" fmla="*/ 125378 h 328600"/>
                  <a:gd name="connsiteX20" fmla="*/ 203222 w 203222"/>
                  <a:gd name="connsiteY20" fmla="*/ 145703 h 328600"/>
                  <a:gd name="connsiteX21" fmla="*/ 203222 w 203222"/>
                  <a:gd name="connsiteY21" fmla="*/ 182892 h 328600"/>
                  <a:gd name="connsiteX22" fmla="*/ 183009 w 203222"/>
                  <a:gd name="connsiteY22" fmla="*/ 199755 h 328600"/>
                  <a:gd name="connsiteX23" fmla="*/ 145708 w 203222"/>
                  <a:gd name="connsiteY23" fmla="*/ 199755 h 328600"/>
                  <a:gd name="connsiteX24" fmla="*/ 128845 w 203222"/>
                  <a:gd name="connsiteY24" fmla="*/ 182892 h 328600"/>
                  <a:gd name="connsiteX25" fmla="*/ 128845 w 203222"/>
                  <a:gd name="connsiteY25" fmla="*/ 145703 h 328600"/>
                  <a:gd name="connsiteX26" fmla="*/ 145708 w 203222"/>
                  <a:gd name="connsiteY26" fmla="*/ 125378 h 328600"/>
                  <a:gd name="connsiteX27" fmla="*/ 20325 w 203222"/>
                  <a:gd name="connsiteY27" fmla="*/ 125378 h 328600"/>
                  <a:gd name="connsiteX28" fmla="*/ 54164 w 203222"/>
                  <a:gd name="connsiteY28" fmla="*/ 125378 h 328600"/>
                  <a:gd name="connsiteX29" fmla="*/ 74489 w 203222"/>
                  <a:gd name="connsiteY29" fmla="*/ 145703 h 328600"/>
                  <a:gd name="connsiteX30" fmla="*/ 74489 w 203222"/>
                  <a:gd name="connsiteY30" fmla="*/ 182892 h 328600"/>
                  <a:gd name="connsiteX31" fmla="*/ 54164 w 203222"/>
                  <a:gd name="connsiteY31" fmla="*/ 199755 h 328600"/>
                  <a:gd name="connsiteX32" fmla="*/ 20325 w 203222"/>
                  <a:gd name="connsiteY32" fmla="*/ 199755 h 328600"/>
                  <a:gd name="connsiteX33" fmla="*/ 0 w 203222"/>
                  <a:gd name="connsiteY33" fmla="*/ 182892 h 328600"/>
                  <a:gd name="connsiteX34" fmla="*/ 0 w 203222"/>
                  <a:gd name="connsiteY34" fmla="*/ 145703 h 328600"/>
                  <a:gd name="connsiteX35" fmla="*/ 20325 w 203222"/>
                  <a:gd name="connsiteY35" fmla="*/ 125378 h 328600"/>
                  <a:gd name="connsiteX36" fmla="*/ 145708 w 203222"/>
                  <a:gd name="connsiteY36" fmla="*/ 0 h 328600"/>
                  <a:gd name="connsiteX37" fmla="*/ 183009 w 203222"/>
                  <a:gd name="connsiteY37" fmla="*/ 0 h 328600"/>
                  <a:gd name="connsiteX38" fmla="*/ 203222 w 203222"/>
                  <a:gd name="connsiteY38" fmla="*/ 16975 h 328600"/>
                  <a:gd name="connsiteX39" fmla="*/ 203222 w 203222"/>
                  <a:gd name="connsiteY39" fmla="*/ 54052 h 328600"/>
                  <a:gd name="connsiteX40" fmla="*/ 183009 w 203222"/>
                  <a:gd name="connsiteY40" fmla="*/ 74489 h 328600"/>
                  <a:gd name="connsiteX41" fmla="*/ 145708 w 203222"/>
                  <a:gd name="connsiteY41" fmla="*/ 74489 h 328600"/>
                  <a:gd name="connsiteX42" fmla="*/ 128845 w 203222"/>
                  <a:gd name="connsiteY42" fmla="*/ 54052 h 328600"/>
                  <a:gd name="connsiteX43" fmla="*/ 128845 w 203222"/>
                  <a:gd name="connsiteY43" fmla="*/ 16975 h 328600"/>
                  <a:gd name="connsiteX44" fmla="*/ 145708 w 203222"/>
                  <a:gd name="connsiteY44" fmla="*/ 0 h 328600"/>
                  <a:gd name="connsiteX45" fmla="*/ 20325 w 203222"/>
                  <a:gd name="connsiteY45" fmla="*/ 0 h 328600"/>
                  <a:gd name="connsiteX46" fmla="*/ 54164 w 203222"/>
                  <a:gd name="connsiteY46" fmla="*/ 0 h 328600"/>
                  <a:gd name="connsiteX47" fmla="*/ 74489 w 203222"/>
                  <a:gd name="connsiteY47" fmla="*/ 16975 h 328600"/>
                  <a:gd name="connsiteX48" fmla="*/ 74489 w 203222"/>
                  <a:gd name="connsiteY48" fmla="*/ 54052 h 328600"/>
                  <a:gd name="connsiteX49" fmla="*/ 54164 w 203222"/>
                  <a:gd name="connsiteY49" fmla="*/ 74489 h 328600"/>
                  <a:gd name="connsiteX50" fmla="*/ 20325 w 203222"/>
                  <a:gd name="connsiteY50" fmla="*/ 74489 h 328600"/>
                  <a:gd name="connsiteX51" fmla="*/ 0 w 203222"/>
                  <a:gd name="connsiteY51" fmla="*/ 54052 h 328600"/>
                  <a:gd name="connsiteX52" fmla="*/ 0 w 203222"/>
                  <a:gd name="connsiteY52" fmla="*/ 16975 h 328600"/>
                  <a:gd name="connsiteX53" fmla="*/ 20325 w 203222"/>
                  <a:gd name="connsiteY53" fmla="*/ 0 h 3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3222" h="328600">
                    <a:moveTo>
                      <a:pt x="145708" y="254111"/>
                    </a:moveTo>
                    <a:cubicBezTo>
                      <a:pt x="183009" y="254111"/>
                      <a:pt x="183009" y="254111"/>
                      <a:pt x="183009" y="254111"/>
                    </a:cubicBezTo>
                    <a:cubicBezTo>
                      <a:pt x="193060" y="254111"/>
                      <a:pt x="203222" y="260923"/>
                      <a:pt x="203222" y="271086"/>
                    </a:cubicBezTo>
                    <a:cubicBezTo>
                      <a:pt x="203222" y="308275"/>
                      <a:pt x="203222" y="308275"/>
                      <a:pt x="203222" y="308275"/>
                    </a:cubicBezTo>
                    <a:cubicBezTo>
                      <a:pt x="203222" y="318437"/>
                      <a:pt x="193060" y="328600"/>
                      <a:pt x="183009" y="328600"/>
                    </a:cubicBezTo>
                    <a:cubicBezTo>
                      <a:pt x="145708" y="328600"/>
                      <a:pt x="145708" y="328600"/>
                      <a:pt x="145708" y="328600"/>
                    </a:cubicBezTo>
                    <a:cubicBezTo>
                      <a:pt x="135546" y="328600"/>
                      <a:pt x="128845" y="318437"/>
                      <a:pt x="128845" y="308275"/>
                    </a:cubicBezTo>
                    <a:cubicBezTo>
                      <a:pt x="128845" y="271086"/>
                      <a:pt x="128845" y="271086"/>
                      <a:pt x="128845" y="271086"/>
                    </a:cubicBezTo>
                    <a:cubicBezTo>
                      <a:pt x="128845" y="260923"/>
                      <a:pt x="135546" y="254111"/>
                      <a:pt x="145708" y="254111"/>
                    </a:cubicBezTo>
                    <a:close/>
                    <a:moveTo>
                      <a:pt x="20325" y="254111"/>
                    </a:moveTo>
                    <a:cubicBezTo>
                      <a:pt x="54164" y="254111"/>
                      <a:pt x="54164" y="254111"/>
                      <a:pt x="54164" y="254111"/>
                    </a:cubicBezTo>
                    <a:cubicBezTo>
                      <a:pt x="67677" y="254111"/>
                      <a:pt x="74489" y="260923"/>
                      <a:pt x="74489" y="271086"/>
                    </a:cubicBezTo>
                    <a:cubicBezTo>
                      <a:pt x="74489" y="308275"/>
                      <a:pt x="74489" y="308275"/>
                      <a:pt x="74489" y="308275"/>
                    </a:cubicBezTo>
                    <a:cubicBezTo>
                      <a:pt x="74489" y="318437"/>
                      <a:pt x="67677" y="328600"/>
                      <a:pt x="54164" y="328600"/>
                    </a:cubicBezTo>
                    <a:cubicBezTo>
                      <a:pt x="20325" y="328600"/>
                      <a:pt x="20325" y="328600"/>
                      <a:pt x="20325" y="328600"/>
                    </a:cubicBezTo>
                    <a:cubicBezTo>
                      <a:pt x="10163" y="328600"/>
                      <a:pt x="0" y="318437"/>
                      <a:pt x="0" y="308275"/>
                    </a:cubicBezTo>
                    <a:cubicBezTo>
                      <a:pt x="0" y="271086"/>
                      <a:pt x="0" y="271086"/>
                      <a:pt x="0" y="271086"/>
                    </a:cubicBezTo>
                    <a:cubicBezTo>
                      <a:pt x="0" y="260923"/>
                      <a:pt x="10163" y="254111"/>
                      <a:pt x="20325" y="254111"/>
                    </a:cubicBezTo>
                    <a:close/>
                    <a:moveTo>
                      <a:pt x="145708" y="125378"/>
                    </a:moveTo>
                    <a:cubicBezTo>
                      <a:pt x="183009" y="125378"/>
                      <a:pt x="183009" y="125378"/>
                      <a:pt x="183009" y="125378"/>
                    </a:cubicBezTo>
                    <a:cubicBezTo>
                      <a:pt x="193060" y="125378"/>
                      <a:pt x="203222" y="135541"/>
                      <a:pt x="203222" y="145703"/>
                    </a:cubicBezTo>
                    <a:cubicBezTo>
                      <a:pt x="203222" y="182892"/>
                      <a:pt x="203222" y="182892"/>
                      <a:pt x="203222" y="182892"/>
                    </a:cubicBezTo>
                    <a:cubicBezTo>
                      <a:pt x="203222" y="193054"/>
                      <a:pt x="193060" y="199755"/>
                      <a:pt x="183009" y="199755"/>
                    </a:cubicBezTo>
                    <a:cubicBezTo>
                      <a:pt x="145708" y="199755"/>
                      <a:pt x="145708" y="199755"/>
                      <a:pt x="145708" y="199755"/>
                    </a:cubicBezTo>
                    <a:cubicBezTo>
                      <a:pt x="135546" y="199755"/>
                      <a:pt x="128845" y="193054"/>
                      <a:pt x="128845" y="182892"/>
                    </a:cubicBezTo>
                    <a:cubicBezTo>
                      <a:pt x="128845" y="145703"/>
                      <a:pt x="128845" y="145703"/>
                      <a:pt x="128845" y="145703"/>
                    </a:cubicBezTo>
                    <a:cubicBezTo>
                      <a:pt x="128845" y="135541"/>
                      <a:pt x="135546" y="125378"/>
                      <a:pt x="145708" y="125378"/>
                    </a:cubicBezTo>
                    <a:close/>
                    <a:moveTo>
                      <a:pt x="20325" y="125378"/>
                    </a:moveTo>
                    <a:cubicBezTo>
                      <a:pt x="54164" y="125378"/>
                      <a:pt x="54164" y="125378"/>
                      <a:pt x="54164" y="125378"/>
                    </a:cubicBezTo>
                    <a:cubicBezTo>
                      <a:pt x="67677" y="125378"/>
                      <a:pt x="74489" y="135541"/>
                      <a:pt x="74489" y="145703"/>
                    </a:cubicBezTo>
                    <a:cubicBezTo>
                      <a:pt x="74489" y="182892"/>
                      <a:pt x="74489" y="182892"/>
                      <a:pt x="74489" y="182892"/>
                    </a:cubicBezTo>
                    <a:cubicBezTo>
                      <a:pt x="74489" y="193054"/>
                      <a:pt x="67677" y="199755"/>
                      <a:pt x="54164" y="199755"/>
                    </a:cubicBezTo>
                    <a:cubicBezTo>
                      <a:pt x="20325" y="199755"/>
                      <a:pt x="20325" y="199755"/>
                      <a:pt x="20325" y="199755"/>
                    </a:cubicBezTo>
                    <a:cubicBezTo>
                      <a:pt x="10163" y="199755"/>
                      <a:pt x="0" y="193054"/>
                      <a:pt x="0" y="182892"/>
                    </a:cubicBezTo>
                    <a:cubicBezTo>
                      <a:pt x="0" y="145703"/>
                      <a:pt x="0" y="145703"/>
                      <a:pt x="0" y="145703"/>
                    </a:cubicBezTo>
                    <a:cubicBezTo>
                      <a:pt x="0" y="135541"/>
                      <a:pt x="10163" y="125378"/>
                      <a:pt x="20325" y="125378"/>
                    </a:cubicBezTo>
                    <a:close/>
                    <a:moveTo>
                      <a:pt x="145708" y="0"/>
                    </a:moveTo>
                    <a:cubicBezTo>
                      <a:pt x="183009" y="0"/>
                      <a:pt x="183009" y="0"/>
                      <a:pt x="183009" y="0"/>
                    </a:cubicBezTo>
                    <a:cubicBezTo>
                      <a:pt x="193060" y="0"/>
                      <a:pt x="203222" y="6812"/>
                      <a:pt x="203222" y="16975"/>
                    </a:cubicBezTo>
                    <a:cubicBezTo>
                      <a:pt x="203222" y="54052"/>
                      <a:pt x="203222" y="54052"/>
                      <a:pt x="203222" y="54052"/>
                    </a:cubicBezTo>
                    <a:cubicBezTo>
                      <a:pt x="203222" y="64215"/>
                      <a:pt x="193060" y="74489"/>
                      <a:pt x="183009" y="74489"/>
                    </a:cubicBezTo>
                    <a:cubicBezTo>
                      <a:pt x="145708" y="74489"/>
                      <a:pt x="145708" y="74489"/>
                      <a:pt x="145708" y="74489"/>
                    </a:cubicBezTo>
                    <a:cubicBezTo>
                      <a:pt x="135546" y="74489"/>
                      <a:pt x="128845" y="64215"/>
                      <a:pt x="128845" y="54052"/>
                    </a:cubicBezTo>
                    <a:cubicBezTo>
                      <a:pt x="128845" y="16975"/>
                      <a:pt x="128845" y="16975"/>
                      <a:pt x="128845" y="16975"/>
                    </a:cubicBezTo>
                    <a:cubicBezTo>
                      <a:pt x="128845" y="6812"/>
                      <a:pt x="135546" y="0"/>
                      <a:pt x="145708" y="0"/>
                    </a:cubicBezTo>
                    <a:close/>
                    <a:moveTo>
                      <a:pt x="20325" y="0"/>
                    </a:moveTo>
                    <a:cubicBezTo>
                      <a:pt x="54164" y="0"/>
                      <a:pt x="54164" y="0"/>
                      <a:pt x="54164" y="0"/>
                    </a:cubicBezTo>
                    <a:cubicBezTo>
                      <a:pt x="67677" y="0"/>
                      <a:pt x="74489" y="6812"/>
                      <a:pt x="74489" y="16975"/>
                    </a:cubicBezTo>
                    <a:cubicBezTo>
                      <a:pt x="74489" y="54052"/>
                      <a:pt x="74489" y="54052"/>
                      <a:pt x="74489" y="54052"/>
                    </a:cubicBezTo>
                    <a:cubicBezTo>
                      <a:pt x="74489" y="64215"/>
                      <a:pt x="67677" y="74489"/>
                      <a:pt x="54164" y="74489"/>
                    </a:cubicBezTo>
                    <a:cubicBezTo>
                      <a:pt x="20325" y="74489"/>
                      <a:pt x="20325" y="74489"/>
                      <a:pt x="20325" y="74489"/>
                    </a:cubicBezTo>
                    <a:cubicBezTo>
                      <a:pt x="10163" y="74489"/>
                      <a:pt x="0" y="64215"/>
                      <a:pt x="0" y="54052"/>
                    </a:cubicBezTo>
                    <a:cubicBezTo>
                      <a:pt x="0" y="16975"/>
                      <a:pt x="0" y="16975"/>
                      <a:pt x="0" y="16975"/>
                    </a:cubicBezTo>
                    <a:cubicBezTo>
                      <a:pt x="0" y="6812"/>
                      <a:pt x="10163" y="0"/>
                      <a:pt x="20325" y="0"/>
                    </a:cubicBezTo>
                    <a:close/>
                  </a:path>
                </a:pathLst>
              </a:custGeom>
              <a:solidFill>
                <a:schemeClr val="tx2">
                  <a:lumMod val="20000"/>
                  <a:lumOff val="80000"/>
                </a:schemeClr>
              </a:solidFill>
              <a:ln cap="flat">
                <a:noFill/>
                <a:prstDash val="solid"/>
              </a:ln>
            </p:spPr>
            <p:txBody>
              <a:bodyPr vert="horz" wrap="square" lIns="120000" tIns="60000" rIns="120000" bIns="60000" anchor="ctr" anchorCtr="1" compatLnSpc="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8"/>
                  <a:ea typeface="Arial Unicode MS" pitchFamily="2"/>
                  <a:cs typeface="Arial Unicode MS" pitchFamily="2"/>
                </a:endParaRPr>
              </a:p>
            </p:txBody>
          </p:sp>
          <p:sp>
            <p:nvSpPr>
              <p:cNvPr id="106" name="Freeform: Shape 35">
                <a:extLst>
                  <a:ext uri="{FF2B5EF4-FFF2-40B4-BE49-F238E27FC236}">
                    <a16:creationId xmlns:a16="http://schemas.microsoft.com/office/drawing/2014/main" id="{8BEF1FB1-6288-45EF-9F9C-822A5307415D}"/>
                  </a:ext>
                </a:extLst>
              </p:cNvPr>
              <p:cNvSpPr/>
              <p:nvPr/>
            </p:nvSpPr>
            <p:spPr>
              <a:xfrm>
                <a:off x="2446549" y="3326304"/>
                <a:ext cx="552402" cy="762558"/>
              </a:xfrm>
              <a:custGeom>
                <a:avLst/>
                <a:gdLst/>
                <a:ahLst/>
                <a:cxnLst>
                  <a:cxn ang="3cd4">
                    <a:pos x="hc" y="t"/>
                  </a:cxn>
                  <a:cxn ang="cd2">
                    <a:pos x="l" y="vc"/>
                  </a:cxn>
                  <a:cxn ang="cd4">
                    <a:pos x="hc" y="b"/>
                  </a:cxn>
                  <a:cxn ang="0">
                    <a:pos x="r" y="vc"/>
                  </a:cxn>
                </a:cxnLst>
                <a:rect l="l" t="t" r="r" b="b"/>
                <a:pathLst>
                  <a:path w="4940" h="6819">
                    <a:moveTo>
                      <a:pt x="2121" y="5485"/>
                    </a:moveTo>
                    <a:cubicBezTo>
                      <a:pt x="2818" y="5485"/>
                      <a:pt x="2818" y="5485"/>
                      <a:pt x="2818" y="5485"/>
                    </a:cubicBezTo>
                    <a:cubicBezTo>
                      <a:pt x="2879" y="5485"/>
                      <a:pt x="2939" y="5546"/>
                      <a:pt x="2939" y="5637"/>
                    </a:cubicBezTo>
                    <a:cubicBezTo>
                      <a:pt x="2939" y="6819"/>
                      <a:pt x="2939" y="6819"/>
                      <a:pt x="2939" y="6819"/>
                    </a:cubicBezTo>
                    <a:cubicBezTo>
                      <a:pt x="4940" y="6819"/>
                      <a:pt x="4940" y="6819"/>
                      <a:pt x="4940" y="6819"/>
                    </a:cubicBezTo>
                    <a:cubicBezTo>
                      <a:pt x="4940" y="0"/>
                      <a:pt x="4940" y="0"/>
                      <a:pt x="4940" y="0"/>
                    </a:cubicBezTo>
                    <a:cubicBezTo>
                      <a:pt x="0" y="0"/>
                      <a:pt x="0" y="0"/>
                      <a:pt x="0" y="0"/>
                    </a:cubicBezTo>
                    <a:cubicBezTo>
                      <a:pt x="0" y="6819"/>
                      <a:pt x="0" y="6819"/>
                      <a:pt x="0" y="6819"/>
                    </a:cubicBezTo>
                    <a:cubicBezTo>
                      <a:pt x="1970" y="6819"/>
                      <a:pt x="1970" y="6819"/>
                      <a:pt x="1970" y="6819"/>
                    </a:cubicBezTo>
                    <a:cubicBezTo>
                      <a:pt x="1970" y="5637"/>
                      <a:pt x="1970" y="5637"/>
                      <a:pt x="1970" y="5637"/>
                    </a:cubicBezTo>
                    <a:cubicBezTo>
                      <a:pt x="1970" y="5546"/>
                      <a:pt x="2031" y="5485"/>
                      <a:pt x="2121" y="5485"/>
                    </a:cubicBezTo>
                    <a:close/>
                  </a:path>
                </a:pathLst>
              </a:custGeom>
              <a:solidFill>
                <a:schemeClr val="tx2"/>
              </a:solidFill>
              <a:ln cap="flat">
                <a:noFill/>
                <a:prstDash val="solid"/>
              </a:ln>
            </p:spPr>
            <p:txBody>
              <a:bodyPr vert="horz" wrap="none" lIns="120000" tIns="60000" rIns="120000" bIns="60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8"/>
                  <a:ea typeface="Arial Unicode MS" pitchFamily="2"/>
                  <a:cs typeface="Arial Unicode MS" pitchFamily="2"/>
                </a:endParaRPr>
              </a:p>
            </p:txBody>
          </p:sp>
          <p:sp>
            <p:nvSpPr>
              <p:cNvPr id="107" name="Freeform: Shape 106">
                <a:extLst>
                  <a:ext uri="{FF2B5EF4-FFF2-40B4-BE49-F238E27FC236}">
                    <a16:creationId xmlns:a16="http://schemas.microsoft.com/office/drawing/2014/main" id="{FB348CBF-E426-452C-B12A-769575C2CD4D}"/>
                  </a:ext>
                </a:extLst>
              </p:cNvPr>
              <p:cNvSpPr/>
              <p:nvPr/>
            </p:nvSpPr>
            <p:spPr>
              <a:xfrm>
                <a:off x="2517681" y="3407615"/>
                <a:ext cx="406668" cy="406667"/>
              </a:xfrm>
              <a:custGeom>
                <a:avLst/>
                <a:gdLst>
                  <a:gd name="connsiteX0" fmla="*/ 335510 w 406668"/>
                  <a:gd name="connsiteY0" fmla="*/ 315290 h 406667"/>
                  <a:gd name="connsiteX1" fmla="*/ 389688 w 406668"/>
                  <a:gd name="connsiteY1" fmla="*/ 315290 h 406667"/>
                  <a:gd name="connsiteX2" fmla="*/ 406668 w 406668"/>
                  <a:gd name="connsiteY2" fmla="*/ 335509 h 406667"/>
                  <a:gd name="connsiteX3" fmla="*/ 406668 w 406668"/>
                  <a:gd name="connsiteY3" fmla="*/ 389688 h 406667"/>
                  <a:gd name="connsiteX4" fmla="*/ 389688 w 406668"/>
                  <a:gd name="connsiteY4" fmla="*/ 406667 h 406667"/>
                  <a:gd name="connsiteX5" fmla="*/ 335510 w 406668"/>
                  <a:gd name="connsiteY5" fmla="*/ 406667 h 406667"/>
                  <a:gd name="connsiteX6" fmla="*/ 315179 w 406668"/>
                  <a:gd name="connsiteY6" fmla="*/ 389688 h 406667"/>
                  <a:gd name="connsiteX7" fmla="*/ 315179 w 406668"/>
                  <a:gd name="connsiteY7" fmla="*/ 335509 h 406667"/>
                  <a:gd name="connsiteX8" fmla="*/ 335510 w 406668"/>
                  <a:gd name="connsiteY8" fmla="*/ 315290 h 406667"/>
                  <a:gd name="connsiteX9" fmla="*/ 176243 w 406668"/>
                  <a:gd name="connsiteY9" fmla="*/ 315290 h 406667"/>
                  <a:gd name="connsiteX10" fmla="*/ 230424 w 406668"/>
                  <a:gd name="connsiteY10" fmla="*/ 315290 h 406667"/>
                  <a:gd name="connsiteX11" fmla="*/ 250756 w 406668"/>
                  <a:gd name="connsiteY11" fmla="*/ 335509 h 406667"/>
                  <a:gd name="connsiteX12" fmla="*/ 250756 w 406668"/>
                  <a:gd name="connsiteY12" fmla="*/ 389688 h 406667"/>
                  <a:gd name="connsiteX13" fmla="*/ 230424 w 406668"/>
                  <a:gd name="connsiteY13" fmla="*/ 406667 h 406667"/>
                  <a:gd name="connsiteX14" fmla="*/ 176243 w 406668"/>
                  <a:gd name="connsiteY14" fmla="*/ 406667 h 406667"/>
                  <a:gd name="connsiteX15" fmla="*/ 156023 w 406668"/>
                  <a:gd name="connsiteY15" fmla="*/ 389688 h 406667"/>
                  <a:gd name="connsiteX16" fmla="*/ 156023 w 406668"/>
                  <a:gd name="connsiteY16" fmla="*/ 335509 h 406667"/>
                  <a:gd name="connsiteX17" fmla="*/ 176243 w 406668"/>
                  <a:gd name="connsiteY17" fmla="*/ 315290 h 406667"/>
                  <a:gd name="connsiteX18" fmla="*/ 16980 w 406668"/>
                  <a:gd name="connsiteY18" fmla="*/ 315290 h 406667"/>
                  <a:gd name="connsiteX19" fmla="*/ 74621 w 406668"/>
                  <a:gd name="connsiteY19" fmla="*/ 315290 h 406667"/>
                  <a:gd name="connsiteX20" fmla="*/ 91489 w 406668"/>
                  <a:gd name="connsiteY20" fmla="*/ 335509 h 406667"/>
                  <a:gd name="connsiteX21" fmla="*/ 91489 w 406668"/>
                  <a:gd name="connsiteY21" fmla="*/ 389688 h 406667"/>
                  <a:gd name="connsiteX22" fmla="*/ 74621 w 406668"/>
                  <a:gd name="connsiteY22" fmla="*/ 406667 h 406667"/>
                  <a:gd name="connsiteX23" fmla="*/ 16980 w 406668"/>
                  <a:gd name="connsiteY23" fmla="*/ 406667 h 406667"/>
                  <a:gd name="connsiteX24" fmla="*/ 0 w 406668"/>
                  <a:gd name="connsiteY24" fmla="*/ 389688 h 406667"/>
                  <a:gd name="connsiteX25" fmla="*/ 0 w 406668"/>
                  <a:gd name="connsiteY25" fmla="*/ 335509 h 406667"/>
                  <a:gd name="connsiteX26" fmla="*/ 16980 w 406668"/>
                  <a:gd name="connsiteY26" fmla="*/ 315290 h 406667"/>
                  <a:gd name="connsiteX27" fmla="*/ 335510 w 406668"/>
                  <a:gd name="connsiteY27" fmla="*/ 156024 h 406667"/>
                  <a:gd name="connsiteX28" fmla="*/ 389688 w 406668"/>
                  <a:gd name="connsiteY28" fmla="*/ 156024 h 406667"/>
                  <a:gd name="connsiteX29" fmla="*/ 406668 w 406668"/>
                  <a:gd name="connsiteY29" fmla="*/ 176244 h 406667"/>
                  <a:gd name="connsiteX30" fmla="*/ 406668 w 406668"/>
                  <a:gd name="connsiteY30" fmla="*/ 230425 h 406667"/>
                  <a:gd name="connsiteX31" fmla="*/ 389688 w 406668"/>
                  <a:gd name="connsiteY31" fmla="*/ 250757 h 406667"/>
                  <a:gd name="connsiteX32" fmla="*/ 335510 w 406668"/>
                  <a:gd name="connsiteY32" fmla="*/ 250757 h 406667"/>
                  <a:gd name="connsiteX33" fmla="*/ 315179 w 406668"/>
                  <a:gd name="connsiteY33" fmla="*/ 230425 h 406667"/>
                  <a:gd name="connsiteX34" fmla="*/ 315179 w 406668"/>
                  <a:gd name="connsiteY34" fmla="*/ 176244 h 406667"/>
                  <a:gd name="connsiteX35" fmla="*/ 335510 w 406668"/>
                  <a:gd name="connsiteY35" fmla="*/ 156024 h 406667"/>
                  <a:gd name="connsiteX36" fmla="*/ 176243 w 406668"/>
                  <a:gd name="connsiteY36" fmla="*/ 156024 h 406667"/>
                  <a:gd name="connsiteX37" fmla="*/ 230424 w 406668"/>
                  <a:gd name="connsiteY37" fmla="*/ 156024 h 406667"/>
                  <a:gd name="connsiteX38" fmla="*/ 250756 w 406668"/>
                  <a:gd name="connsiteY38" fmla="*/ 176244 h 406667"/>
                  <a:gd name="connsiteX39" fmla="*/ 250756 w 406668"/>
                  <a:gd name="connsiteY39" fmla="*/ 230425 h 406667"/>
                  <a:gd name="connsiteX40" fmla="*/ 230424 w 406668"/>
                  <a:gd name="connsiteY40" fmla="*/ 250757 h 406667"/>
                  <a:gd name="connsiteX41" fmla="*/ 176243 w 406668"/>
                  <a:gd name="connsiteY41" fmla="*/ 250757 h 406667"/>
                  <a:gd name="connsiteX42" fmla="*/ 156023 w 406668"/>
                  <a:gd name="connsiteY42" fmla="*/ 230425 h 406667"/>
                  <a:gd name="connsiteX43" fmla="*/ 156023 w 406668"/>
                  <a:gd name="connsiteY43" fmla="*/ 176244 h 406667"/>
                  <a:gd name="connsiteX44" fmla="*/ 176243 w 406668"/>
                  <a:gd name="connsiteY44" fmla="*/ 156024 h 406667"/>
                  <a:gd name="connsiteX45" fmla="*/ 16980 w 406668"/>
                  <a:gd name="connsiteY45" fmla="*/ 156024 h 406667"/>
                  <a:gd name="connsiteX46" fmla="*/ 74621 w 406668"/>
                  <a:gd name="connsiteY46" fmla="*/ 156024 h 406667"/>
                  <a:gd name="connsiteX47" fmla="*/ 91489 w 406668"/>
                  <a:gd name="connsiteY47" fmla="*/ 176244 h 406667"/>
                  <a:gd name="connsiteX48" fmla="*/ 91489 w 406668"/>
                  <a:gd name="connsiteY48" fmla="*/ 230425 h 406667"/>
                  <a:gd name="connsiteX49" fmla="*/ 74621 w 406668"/>
                  <a:gd name="connsiteY49" fmla="*/ 250757 h 406667"/>
                  <a:gd name="connsiteX50" fmla="*/ 16980 w 406668"/>
                  <a:gd name="connsiteY50" fmla="*/ 250757 h 406667"/>
                  <a:gd name="connsiteX51" fmla="*/ 0 w 406668"/>
                  <a:gd name="connsiteY51" fmla="*/ 230425 h 406667"/>
                  <a:gd name="connsiteX52" fmla="*/ 0 w 406668"/>
                  <a:gd name="connsiteY52" fmla="*/ 176244 h 406667"/>
                  <a:gd name="connsiteX53" fmla="*/ 16980 w 406668"/>
                  <a:gd name="connsiteY53" fmla="*/ 156024 h 406667"/>
                  <a:gd name="connsiteX54" fmla="*/ 335510 w 406668"/>
                  <a:gd name="connsiteY54" fmla="*/ 0 h 406667"/>
                  <a:gd name="connsiteX55" fmla="*/ 389688 w 406668"/>
                  <a:gd name="connsiteY55" fmla="*/ 0 h 406667"/>
                  <a:gd name="connsiteX56" fmla="*/ 406668 w 406668"/>
                  <a:gd name="connsiteY56" fmla="*/ 17091 h 406667"/>
                  <a:gd name="connsiteX57" fmla="*/ 406668 w 406668"/>
                  <a:gd name="connsiteY57" fmla="*/ 71270 h 406667"/>
                  <a:gd name="connsiteX58" fmla="*/ 389688 w 406668"/>
                  <a:gd name="connsiteY58" fmla="*/ 91489 h 406667"/>
                  <a:gd name="connsiteX59" fmla="*/ 335510 w 406668"/>
                  <a:gd name="connsiteY59" fmla="*/ 91489 h 406667"/>
                  <a:gd name="connsiteX60" fmla="*/ 315179 w 406668"/>
                  <a:gd name="connsiteY60" fmla="*/ 71270 h 406667"/>
                  <a:gd name="connsiteX61" fmla="*/ 315179 w 406668"/>
                  <a:gd name="connsiteY61" fmla="*/ 17091 h 406667"/>
                  <a:gd name="connsiteX62" fmla="*/ 335510 w 406668"/>
                  <a:gd name="connsiteY62" fmla="*/ 0 h 406667"/>
                  <a:gd name="connsiteX63" fmla="*/ 176243 w 406668"/>
                  <a:gd name="connsiteY63" fmla="*/ 0 h 406667"/>
                  <a:gd name="connsiteX64" fmla="*/ 230424 w 406668"/>
                  <a:gd name="connsiteY64" fmla="*/ 0 h 406667"/>
                  <a:gd name="connsiteX65" fmla="*/ 250756 w 406668"/>
                  <a:gd name="connsiteY65" fmla="*/ 17091 h 406667"/>
                  <a:gd name="connsiteX66" fmla="*/ 250756 w 406668"/>
                  <a:gd name="connsiteY66" fmla="*/ 71270 h 406667"/>
                  <a:gd name="connsiteX67" fmla="*/ 230424 w 406668"/>
                  <a:gd name="connsiteY67" fmla="*/ 91489 h 406667"/>
                  <a:gd name="connsiteX68" fmla="*/ 176243 w 406668"/>
                  <a:gd name="connsiteY68" fmla="*/ 91489 h 406667"/>
                  <a:gd name="connsiteX69" fmla="*/ 156023 w 406668"/>
                  <a:gd name="connsiteY69" fmla="*/ 71270 h 406667"/>
                  <a:gd name="connsiteX70" fmla="*/ 156023 w 406668"/>
                  <a:gd name="connsiteY70" fmla="*/ 17091 h 406667"/>
                  <a:gd name="connsiteX71" fmla="*/ 176243 w 406668"/>
                  <a:gd name="connsiteY71" fmla="*/ 0 h 406667"/>
                  <a:gd name="connsiteX72" fmla="*/ 16980 w 406668"/>
                  <a:gd name="connsiteY72" fmla="*/ 0 h 406667"/>
                  <a:gd name="connsiteX73" fmla="*/ 74621 w 406668"/>
                  <a:gd name="connsiteY73" fmla="*/ 0 h 406667"/>
                  <a:gd name="connsiteX74" fmla="*/ 91489 w 406668"/>
                  <a:gd name="connsiteY74" fmla="*/ 17091 h 406667"/>
                  <a:gd name="connsiteX75" fmla="*/ 91489 w 406668"/>
                  <a:gd name="connsiteY75" fmla="*/ 71270 h 406667"/>
                  <a:gd name="connsiteX76" fmla="*/ 74621 w 406668"/>
                  <a:gd name="connsiteY76" fmla="*/ 91489 h 406667"/>
                  <a:gd name="connsiteX77" fmla="*/ 16980 w 406668"/>
                  <a:gd name="connsiteY77" fmla="*/ 91489 h 406667"/>
                  <a:gd name="connsiteX78" fmla="*/ 0 w 406668"/>
                  <a:gd name="connsiteY78" fmla="*/ 71270 h 406667"/>
                  <a:gd name="connsiteX79" fmla="*/ 0 w 406668"/>
                  <a:gd name="connsiteY79" fmla="*/ 17091 h 406667"/>
                  <a:gd name="connsiteX80" fmla="*/ 16980 w 406668"/>
                  <a:gd name="connsiteY80" fmla="*/ 0 h 40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6668" h="406667">
                    <a:moveTo>
                      <a:pt x="335510" y="315290"/>
                    </a:moveTo>
                    <a:cubicBezTo>
                      <a:pt x="389688" y="315290"/>
                      <a:pt x="389688" y="315290"/>
                      <a:pt x="389688" y="315290"/>
                    </a:cubicBezTo>
                    <a:cubicBezTo>
                      <a:pt x="399854" y="315290"/>
                      <a:pt x="406668" y="325344"/>
                      <a:pt x="406668" y="335509"/>
                    </a:cubicBezTo>
                    <a:cubicBezTo>
                      <a:pt x="406668" y="389688"/>
                      <a:pt x="406668" y="389688"/>
                      <a:pt x="406668" y="389688"/>
                    </a:cubicBezTo>
                    <a:cubicBezTo>
                      <a:pt x="406668" y="399853"/>
                      <a:pt x="399854" y="406667"/>
                      <a:pt x="389688" y="406667"/>
                    </a:cubicBezTo>
                    <a:cubicBezTo>
                      <a:pt x="335510" y="406667"/>
                      <a:pt x="335510" y="406667"/>
                      <a:pt x="335510" y="406667"/>
                    </a:cubicBezTo>
                    <a:cubicBezTo>
                      <a:pt x="325345" y="406667"/>
                      <a:pt x="315179" y="399853"/>
                      <a:pt x="315179" y="389688"/>
                    </a:cubicBezTo>
                    <a:cubicBezTo>
                      <a:pt x="315179" y="335509"/>
                      <a:pt x="315179" y="335509"/>
                      <a:pt x="315179" y="335509"/>
                    </a:cubicBezTo>
                    <a:cubicBezTo>
                      <a:pt x="315179" y="325344"/>
                      <a:pt x="325345" y="315290"/>
                      <a:pt x="335510" y="315290"/>
                    </a:cubicBezTo>
                    <a:close/>
                    <a:moveTo>
                      <a:pt x="176243" y="315290"/>
                    </a:moveTo>
                    <a:cubicBezTo>
                      <a:pt x="230424" y="315290"/>
                      <a:pt x="230424" y="315290"/>
                      <a:pt x="230424" y="315290"/>
                    </a:cubicBezTo>
                    <a:cubicBezTo>
                      <a:pt x="240590" y="315290"/>
                      <a:pt x="250756" y="325344"/>
                      <a:pt x="250756" y="335509"/>
                    </a:cubicBezTo>
                    <a:cubicBezTo>
                      <a:pt x="250756" y="389688"/>
                      <a:pt x="250756" y="389688"/>
                      <a:pt x="250756" y="389688"/>
                    </a:cubicBezTo>
                    <a:cubicBezTo>
                      <a:pt x="250756" y="399853"/>
                      <a:pt x="240590" y="406667"/>
                      <a:pt x="230424" y="406667"/>
                    </a:cubicBezTo>
                    <a:cubicBezTo>
                      <a:pt x="176243" y="406667"/>
                      <a:pt x="176243" y="406667"/>
                      <a:pt x="176243" y="406667"/>
                    </a:cubicBezTo>
                    <a:cubicBezTo>
                      <a:pt x="166077" y="406667"/>
                      <a:pt x="156023" y="399853"/>
                      <a:pt x="156023" y="389688"/>
                    </a:cubicBezTo>
                    <a:cubicBezTo>
                      <a:pt x="156023" y="335509"/>
                      <a:pt x="156023" y="335509"/>
                      <a:pt x="156023" y="335509"/>
                    </a:cubicBezTo>
                    <a:cubicBezTo>
                      <a:pt x="156023" y="325344"/>
                      <a:pt x="166077" y="315290"/>
                      <a:pt x="176243" y="315290"/>
                    </a:cubicBezTo>
                    <a:close/>
                    <a:moveTo>
                      <a:pt x="16980" y="315290"/>
                    </a:moveTo>
                    <a:cubicBezTo>
                      <a:pt x="74621" y="315290"/>
                      <a:pt x="74621" y="315290"/>
                      <a:pt x="74621" y="315290"/>
                    </a:cubicBezTo>
                    <a:cubicBezTo>
                      <a:pt x="84675" y="315290"/>
                      <a:pt x="91489" y="325344"/>
                      <a:pt x="91489" y="335509"/>
                    </a:cubicBezTo>
                    <a:cubicBezTo>
                      <a:pt x="91489" y="389688"/>
                      <a:pt x="91489" y="389688"/>
                      <a:pt x="91489" y="389688"/>
                    </a:cubicBezTo>
                    <a:cubicBezTo>
                      <a:pt x="91489" y="399853"/>
                      <a:pt x="84675" y="406667"/>
                      <a:pt x="74621" y="406667"/>
                    </a:cubicBezTo>
                    <a:cubicBezTo>
                      <a:pt x="16980" y="406667"/>
                      <a:pt x="16980" y="406667"/>
                      <a:pt x="16980" y="406667"/>
                    </a:cubicBezTo>
                    <a:cubicBezTo>
                      <a:pt x="6926" y="406667"/>
                      <a:pt x="0" y="399853"/>
                      <a:pt x="0" y="389688"/>
                    </a:cubicBezTo>
                    <a:cubicBezTo>
                      <a:pt x="0" y="335509"/>
                      <a:pt x="0" y="335509"/>
                      <a:pt x="0" y="335509"/>
                    </a:cubicBezTo>
                    <a:cubicBezTo>
                      <a:pt x="0" y="325344"/>
                      <a:pt x="6926" y="315290"/>
                      <a:pt x="16980" y="315290"/>
                    </a:cubicBezTo>
                    <a:close/>
                    <a:moveTo>
                      <a:pt x="335510" y="156024"/>
                    </a:moveTo>
                    <a:cubicBezTo>
                      <a:pt x="389688" y="156024"/>
                      <a:pt x="389688" y="156024"/>
                      <a:pt x="389688" y="156024"/>
                    </a:cubicBezTo>
                    <a:cubicBezTo>
                      <a:pt x="399854" y="156024"/>
                      <a:pt x="406668" y="166190"/>
                      <a:pt x="406668" y="176244"/>
                    </a:cubicBezTo>
                    <a:cubicBezTo>
                      <a:pt x="406668" y="230425"/>
                      <a:pt x="406668" y="230425"/>
                      <a:pt x="406668" y="230425"/>
                    </a:cubicBezTo>
                    <a:cubicBezTo>
                      <a:pt x="406668" y="240591"/>
                      <a:pt x="399854" y="250757"/>
                      <a:pt x="389688" y="250757"/>
                    </a:cubicBezTo>
                    <a:cubicBezTo>
                      <a:pt x="335510" y="250757"/>
                      <a:pt x="335510" y="250757"/>
                      <a:pt x="335510" y="250757"/>
                    </a:cubicBezTo>
                    <a:cubicBezTo>
                      <a:pt x="325345" y="250757"/>
                      <a:pt x="315179" y="240591"/>
                      <a:pt x="315179" y="230425"/>
                    </a:cubicBezTo>
                    <a:cubicBezTo>
                      <a:pt x="315179" y="176244"/>
                      <a:pt x="315179" y="176244"/>
                      <a:pt x="315179" y="176244"/>
                    </a:cubicBezTo>
                    <a:cubicBezTo>
                      <a:pt x="315179" y="166190"/>
                      <a:pt x="325345" y="156024"/>
                      <a:pt x="335510" y="156024"/>
                    </a:cubicBezTo>
                    <a:close/>
                    <a:moveTo>
                      <a:pt x="176243" y="156024"/>
                    </a:moveTo>
                    <a:cubicBezTo>
                      <a:pt x="230424" y="156024"/>
                      <a:pt x="230424" y="156024"/>
                      <a:pt x="230424" y="156024"/>
                    </a:cubicBezTo>
                    <a:cubicBezTo>
                      <a:pt x="240590" y="156024"/>
                      <a:pt x="250756" y="166190"/>
                      <a:pt x="250756" y="176244"/>
                    </a:cubicBezTo>
                    <a:cubicBezTo>
                      <a:pt x="250756" y="230425"/>
                      <a:pt x="250756" y="230425"/>
                      <a:pt x="250756" y="230425"/>
                    </a:cubicBezTo>
                    <a:cubicBezTo>
                      <a:pt x="250756" y="240591"/>
                      <a:pt x="240590" y="250757"/>
                      <a:pt x="230424" y="250757"/>
                    </a:cubicBezTo>
                    <a:cubicBezTo>
                      <a:pt x="176243" y="250757"/>
                      <a:pt x="176243" y="250757"/>
                      <a:pt x="176243" y="250757"/>
                    </a:cubicBezTo>
                    <a:cubicBezTo>
                      <a:pt x="166077" y="250757"/>
                      <a:pt x="156023" y="240591"/>
                      <a:pt x="156023" y="230425"/>
                    </a:cubicBezTo>
                    <a:cubicBezTo>
                      <a:pt x="156023" y="176244"/>
                      <a:pt x="156023" y="176244"/>
                      <a:pt x="156023" y="176244"/>
                    </a:cubicBezTo>
                    <a:cubicBezTo>
                      <a:pt x="156023" y="166190"/>
                      <a:pt x="166077" y="156024"/>
                      <a:pt x="176243" y="156024"/>
                    </a:cubicBezTo>
                    <a:close/>
                    <a:moveTo>
                      <a:pt x="16980" y="156024"/>
                    </a:moveTo>
                    <a:cubicBezTo>
                      <a:pt x="74621" y="156024"/>
                      <a:pt x="74621" y="156024"/>
                      <a:pt x="74621" y="156024"/>
                    </a:cubicBezTo>
                    <a:cubicBezTo>
                      <a:pt x="84675" y="156024"/>
                      <a:pt x="91489" y="166190"/>
                      <a:pt x="91489" y="176244"/>
                    </a:cubicBezTo>
                    <a:cubicBezTo>
                      <a:pt x="91489" y="230425"/>
                      <a:pt x="91489" y="230425"/>
                      <a:pt x="91489" y="230425"/>
                    </a:cubicBezTo>
                    <a:cubicBezTo>
                      <a:pt x="91489" y="240591"/>
                      <a:pt x="84675" y="250757"/>
                      <a:pt x="74621" y="250757"/>
                    </a:cubicBezTo>
                    <a:cubicBezTo>
                      <a:pt x="16980" y="250757"/>
                      <a:pt x="16980" y="250757"/>
                      <a:pt x="16980" y="250757"/>
                    </a:cubicBezTo>
                    <a:cubicBezTo>
                      <a:pt x="6926" y="250757"/>
                      <a:pt x="0" y="240591"/>
                      <a:pt x="0" y="230425"/>
                    </a:cubicBezTo>
                    <a:cubicBezTo>
                      <a:pt x="0" y="176244"/>
                      <a:pt x="0" y="176244"/>
                      <a:pt x="0" y="176244"/>
                    </a:cubicBezTo>
                    <a:cubicBezTo>
                      <a:pt x="0" y="166190"/>
                      <a:pt x="6926" y="156024"/>
                      <a:pt x="16980" y="156024"/>
                    </a:cubicBezTo>
                    <a:close/>
                    <a:moveTo>
                      <a:pt x="335510" y="0"/>
                    </a:moveTo>
                    <a:cubicBezTo>
                      <a:pt x="389688" y="0"/>
                      <a:pt x="389688" y="0"/>
                      <a:pt x="389688" y="0"/>
                    </a:cubicBezTo>
                    <a:cubicBezTo>
                      <a:pt x="399854" y="0"/>
                      <a:pt x="406668" y="6926"/>
                      <a:pt x="406668" y="17091"/>
                    </a:cubicBezTo>
                    <a:cubicBezTo>
                      <a:pt x="406668" y="71270"/>
                      <a:pt x="406668" y="71270"/>
                      <a:pt x="406668" y="71270"/>
                    </a:cubicBezTo>
                    <a:cubicBezTo>
                      <a:pt x="406668" y="81324"/>
                      <a:pt x="399854" y="91489"/>
                      <a:pt x="389688" y="91489"/>
                    </a:cubicBezTo>
                    <a:cubicBezTo>
                      <a:pt x="335510" y="91489"/>
                      <a:pt x="335510" y="91489"/>
                      <a:pt x="335510" y="91489"/>
                    </a:cubicBezTo>
                    <a:cubicBezTo>
                      <a:pt x="325345" y="91489"/>
                      <a:pt x="315179" y="81324"/>
                      <a:pt x="315179" y="71270"/>
                    </a:cubicBezTo>
                    <a:cubicBezTo>
                      <a:pt x="315179" y="17091"/>
                      <a:pt x="315179" y="17091"/>
                      <a:pt x="315179" y="17091"/>
                    </a:cubicBezTo>
                    <a:cubicBezTo>
                      <a:pt x="315179" y="6926"/>
                      <a:pt x="325345" y="0"/>
                      <a:pt x="335510" y="0"/>
                    </a:cubicBezTo>
                    <a:close/>
                    <a:moveTo>
                      <a:pt x="176243" y="0"/>
                    </a:moveTo>
                    <a:cubicBezTo>
                      <a:pt x="230424" y="0"/>
                      <a:pt x="230424" y="0"/>
                      <a:pt x="230424" y="0"/>
                    </a:cubicBezTo>
                    <a:cubicBezTo>
                      <a:pt x="240590" y="0"/>
                      <a:pt x="250756" y="6926"/>
                      <a:pt x="250756" y="17091"/>
                    </a:cubicBezTo>
                    <a:cubicBezTo>
                      <a:pt x="250756" y="71270"/>
                      <a:pt x="250756" y="71270"/>
                      <a:pt x="250756" y="71270"/>
                    </a:cubicBezTo>
                    <a:cubicBezTo>
                      <a:pt x="250756" y="81324"/>
                      <a:pt x="240590" y="91489"/>
                      <a:pt x="230424" y="91489"/>
                    </a:cubicBezTo>
                    <a:cubicBezTo>
                      <a:pt x="176243" y="91489"/>
                      <a:pt x="176243" y="91489"/>
                      <a:pt x="176243" y="91489"/>
                    </a:cubicBezTo>
                    <a:cubicBezTo>
                      <a:pt x="166077" y="91489"/>
                      <a:pt x="156023" y="81324"/>
                      <a:pt x="156023" y="71270"/>
                    </a:cubicBezTo>
                    <a:cubicBezTo>
                      <a:pt x="156023" y="17091"/>
                      <a:pt x="156023" y="17091"/>
                      <a:pt x="156023" y="17091"/>
                    </a:cubicBezTo>
                    <a:cubicBezTo>
                      <a:pt x="156023" y="6926"/>
                      <a:pt x="166077" y="0"/>
                      <a:pt x="176243" y="0"/>
                    </a:cubicBezTo>
                    <a:close/>
                    <a:moveTo>
                      <a:pt x="16980" y="0"/>
                    </a:moveTo>
                    <a:cubicBezTo>
                      <a:pt x="74621" y="0"/>
                      <a:pt x="74621" y="0"/>
                      <a:pt x="74621" y="0"/>
                    </a:cubicBezTo>
                    <a:cubicBezTo>
                      <a:pt x="84675" y="0"/>
                      <a:pt x="91489" y="6926"/>
                      <a:pt x="91489" y="17091"/>
                    </a:cubicBezTo>
                    <a:cubicBezTo>
                      <a:pt x="91489" y="71270"/>
                      <a:pt x="91489" y="71270"/>
                      <a:pt x="91489" y="71270"/>
                    </a:cubicBezTo>
                    <a:cubicBezTo>
                      <a:pt x="91489" y="81324"/>
                      <a:pt x="84675" y="91489"/>
                      <a:pt x="74621" y="91489"/>
                    </a:cubicBezTo>
                    <a:cubicBezTo>
                      <a:pt x="16980" y="91489"/>
                      <a:pt x="16980" y="91489"/>
                      <a:pt x="16980" y="91489"/>
                    </a:cubicBezTo>
                    <a:cubicBezTo>
                      <a:pt x="6926" y="91489"/>
                      <a:pt x="0" y="81324"/>
                      <a:pt x="0" y="71270"/>
                    </a:cubicBezTo>
                    <a:cubicBezTo>
                      <a:pt x="0" y="17091"/>
                      <a:pt x="0" y="17091"/>
                      <a:pt x="0" y="17091"/>
                    </a:cubicBezTo>
                    <a:cubicBezTo>
                      <a:pt x="0" y="6926"/>
                      <a:pt x="6926" y="0"/>
                      <a:pt x="16980" y="0"/>
                    </a:cubicBezTo>
                    <a:close/>
                  </a:path>
                </a:pathLst>
              </a:custGeom>
              <a:solidFill>
                <a:schemeClr val="accent2"/>
              </a:solidFill>
              <a:ln cap="flat">
                <a:noFill/>
                <a:prstDash val="solid"/>
              </a:ln>
            </p:spPr>
            <p:txBody>
              <a:bodyPr vert="horz" wrap="square" lIns="120000" tIns="60000" rIns="120000" bIns="60000" anchor="ctr" anchorCtr="1" compatLnSpc="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8"/>
                  <a:ea typeface="Arial Unicode MS" pitchFamily="2"/>
                  <a:cs typeface="Arial Unicode MS" pitchFamily="2"/>
                </a:endParaRPr>
              </a:p>
            </p:txBody>
          </p:sp>
          <p:sp>
            <p:nvSpPr>
              <p:cNvPr id="108" name="Freeform: Shape 45">
                <a:extLst>
                  <a:ext uri="{FF2B5EF4-FFF2-40B4-BE49-F238E27FC236}">
                    <a16:creationId xmlns:a16="http://schemas.microsoft.com/office/drawing/2014/main" id="{90B14F82-FF44-4444-AC9E-84F441E236FB}"/>
                  </a:ext>
                </a:extLst>
              </p:cNvPr>
              <p:cNvSpPr/>
              <p:nvPr/>
            </p:nvSpPr>
            <p:spPr>
              <a:xfrm>
                <a:off x="2327993" y="4071861"/>
                <a:ext cx="1135225" cy="40600"/>
              </a:xfrm>
              <a:custGeom>
                <a:avLst/>
                <a:gdLst/>
                <a:ahLst/>
                <a:cxnLst>
                  <a:cxn ang="3cd4">
                    <a:pos x="hc" y="t"/>
                  </a:cxn>
                  <a:cxn ang="cd2">
                    <a:pos x="l" y="vc"/>
                  </a:cxn>
                  <a:cxn ang="cd4">
                    <a:pos x="hc" y="b"/>
                  </a:cxn>
                  <a:cxn ang="0">
                    <a:pos x="r" y="vc"/>
                  </a:cxn>
                </a:cxnLst>
                <a:rect l="l" t="t" r="r" b="b"/>
                <a:pathLst>
                  <a:path w="10151" h="364">
                    <a:moveTo>
                      <a:pt x="0" y="183"/>
                    </a:moveTo>
                    <a:cubicBezTo>
                      <a:pt x="0" y="274"/>
                      <a:pt x="91" y="364"/>
                      <a:pt x="182" y="364"/>
                    </a:cubicBezTo>
                    <a:cubicBezTo>
                      <a:pt x="9968" y="364"/>
                      <a:pt x="9968" y="364"/>
                      <a:pt x="9968" y="364"/>
                    </a:cubicBezTo>
                    <a:cubicBezTo>
                      <a:pt x="10059" y="364"/>
                      <a:pt x="10151" y="274"/>
                      <a:pt x="10151" y="183"/>
                    </a:cubicBezTo>
                    <a:cubicBezTo>
                      <a:pt x="10151" y="92"/>
                      <a:pt x="10059" y="0"/>
                      <a:pt x="9968" y="0"/>
                    </a:cubicBezTo>
                    <a:cubicBezTo>
                      <a:pt x="182" y="0"/>
                      <a:pt x="182" y="0"/>
                      <a:pt x="182" y="0"/>
                    </a:cubicBezTo>
                    <a:cubicBezTo>
                      <a:pt x="91" y="0"/>
                      <a:pt x="0" y="92"/>
                      <a:pt x="0" y="183"/>
                    </a:cubicBezTo>
                    <a:close/>
                  </a:path>
                </a:pathLst>
              </a:custGeom>
              <a:solidFill>
                <a:schemeClr val="accent1"/>
              </a:solidFill>
              <a:ln cap="flat">
                <a:noFill/>
                <a:prstDash val="solid"/>
              </a:ln>
            </p:spPr>
            <p:txBody>
              <a:bodyPr vert="horz" wrap="none" lIns="120000" tIns="60000" rIns="120000" bIns="60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8"/>
                  <a:ea typeface="Arial Unicode MS" pitchFamily="2"/>
                  <a:cs typeface="Arial Unicode MS" pitchFamily="2"/>
                </a:endParaRPr>
              </a:p>
            </p:txBody>
          </p:sp>
        </p:grpSp>
      </p:grpSp>
      <p:grpSp>
        <p:nvGrpSpPr>
          <p:cNvPr id="9" name="Group 8">
            <a:extLst>
              <a:ext uri="{FF2B5EF4-FFF2-40B4-BE49-F238E27FC236}">
                <a16:creationId xmlns:a16="http://schemas.microsoft.com/office/drawing/2014/main" id="{0379F2FC-65D8-4789-8D86-728B579D097A}"/>
              </a:ext>
            </a:extLst>
          </p:cNvPr>
          <p:cNvGrpSpPr/>
          <p:nvPr/>
        </p:nvGrpSpPr>
        <p:grpSpPr>
          <a:xfrm>
            <a:off x="9418272" y="3653202"/>
            <a:ext cx="1360347" cy="1592447"/>
            <a:chOff x="7224919" y="3285228"/>
            <a:chExt cx="1020260" cy="1194335"/>
          </a:xfrm>
        </p:grpSpPr>
        <p:sp>
          <p:nvSpPr>
            <p:cNvPr id="97" name="TextBox 96">
              <a:extLst>
                <a:ext uri="{FF2B5EF4-FFF2-40B4-BE49-F238E27FC236}">
                  <a16:creationId xmlns:a16="http://schemas.microsoft.com/office/drawing/2014/main" id="{8AC0BB47-4EC0-405D-8E77-F28C37EA185C}"/>
                </a:ext>
              </a:extLst>
            </p:cNvPr>
            <p:cNvSpPr txBox="1"/>
            <p:nvPr/>
          </p:nvSpPr>
          <p:spPr>
            <a:xfrm>
              <a:off x="7224919" y="3285228"/>
              <a:ext cx="1020260" cy="377074"/>
            </a:xfrm>
            <a:prstGeom prst="rect">
              <a:avLst/>
            </a:prstGeom>
            <a:noFill/>
          </p:spPr>
          <p:txBody>
            <a:bodyPr wrap="square" rtlCol="0">
              <a:spAutoFit/>
            </a:bodyPr>
            <a:lstStyle>
              <a:defPPr>
                <a:defRPr lang="en-US"/>
              </a:defPPr>
              <a:lvl1pPr algn="ctr">
                <a:defRPr sz="2400">
                  <a:latin typeface="Calibri" panose="020F0502020204030204" pitchFamily="34" charset="0"/>
                  <a:cs typeface="Calibri" panose="020F0502020204030204"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6EBE4A">
                      <a:lumMod val="50000"/>
                    </a:srgbClr>
                  </a:solidFill>
                  <a:effectLst/>
                  <a:uLnTx/>
                  <a:uFillTx/>
                  <a:latin typeface="CiscoSansTT" panose="020B0503020201020303" pitchFamily="34" charset="0"/>
                  <a:ea typeface="+mn-ea"/>
                  <a:cs typeface="CiscoSansTT" panose="020B0503020201020303" pitchFamily="34" charset="0"/>
                </a:rPr>
                <a:t>Public</a:t>
              </a:r>
            </a:p>
          </p:txBody>
        </p:sp>
        <p:pic>
          <p:nvPicPr>
            <p:cNvPr id="3" name="Picture 2" descr="Shape&#10;&#10;Description automatically generated">
              <a:extLst>
                <a:ext uri="{FF2B5EF4-FFF2-40B4-BE49-F238E27FC236}">
                  <a16:creationId xmlns:a16="http://schemas.microsoft.com/office/drawing/2014/main" id="{3A7681C8-5DCC-483B-B62B-D10E1C0D9B09}"/>
                </a:ext>
              </a:extLst>
            </p:cNvPr>
            <p:cNvPicPr>
              <a:picLocks noChangeAspect="1"/>
            </p:cNvPicPr>
            <p:nvPr/>
          </p:nvPicPr>
          <p:blipFill>
            <a:blip r:embed="rId3">
              <a:duotone>
                <a:schemeClr val="accent2">
                  <a:shade val="45000"/>
                  <a:satMod val="135000"/>
                </a:schemeClr>
                <a:prstClr val="white"/>
              </a:duotone>
            </a:blip>
            <a:stretch>
              <a:fillRect/>
            </a:stretch>
          </p:blipFill>
          <p:spPr>
            <a:xfrm>
              <a:off x="7346429" y="3702323"/>
              <a:ext cx="777240" cy="777240"/>
            </a:xfrm>
            <a:prstGeom prst="rect">
              <a:avLst/>
            </a:prstGeom>
          </p:spPr>
        </p:pic>
      </p:grpSp>
      <p:grpSp>
        <p:nvGrpSpPr>
          <p:cNvPr id="82" name="Group 81">
            <a:extLst>
              <a:ext uri="{FF2B5EF4-FFF2-40B4-BE49-F238E27FC236}">
                <a16:creationId xmlns:a16="http://schemas.microsoft.com/office/drawing/2014/main" id="{04642071-FE33-4833-99CE-B926BD22C0DD}"/>
              </a:ext>
            </a:extLst>
          </p:cNvPr>
          <p:cNvGrpSpPr/>
          <p:nvPr/>
        </p:nvGrpSpPr>
        <p:grpSpPr>
          <a:xfrm>
            <a:off x="7370305" y="1472900"/>
            <a:ext cx="915824" cy="900957"/>
            <a:chOff x="5265628" y="1290602"/>
            <a:chExt cx="846500" cy="841791"/>
          </a:xfrm>
        </p:grpSpPr>
        <p:pic>
          <p:nvPicPr>
            <p:cNvPr id="83" name="Picture 82" descr="A group of people posing for the camera&#10;&#10;Description automatically generated">
              <a:extLst>
                <a:ext uri="{FF2B5EF4-FFF2-40B4-BE49-F238E27FC236}">
                  <a16:creationId xmlns:a16="http://schemas.microsoft.com/office/drawing/2014/main" id="{01875AA0-4ACD-4D56-81C6-CEFFEC93E75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444" b="92353" l="72158" r="96439">
                          <a14:foregroundMark x1="80068" y1="81051" x2="80352" y2="81961"/>
                          <a14:foregroundMark x1="80352" y1="81961" x2="81210" y2="83137"/>
                          <a14:foregroundMark x1="91163" y1="81438" x2="90519" y2="80980"/>
                          <a14:foregroundMark x1="87259" y1="78693" x2="88674" y2="79608"/>
                          <a14:foregroundMark x1="77385" y1="80605" x2="76019" y2="81438"/>
                          <a14:foregroundMark x1="80738" y1="78562" x2="79069" y2="79579"/>
                          <a14:foregroundMark x1="79151" y1="79542" x2="78722" y2="79935"/>
                          <a14:foregroundMark x1="78807" y1="79673" x2="77735" y2="80458"/>
                          <a14:foregroundMark x1="78893" y1="87386" x2="84256" y2="87974"/>
                          <a14:foregroundMark x1="84256" y1="87974" x2="85071" y2="88889"/>
                          <a14:foregroundMark x1="85071" y1="88889" x2="85028" y2="90915"/>
                          <a14:foregroundMark x1="85028" y1="90915" x2="84642" y2="92353"/>
                          <a14:foregroundMark x1="84642" y1="92353" x2="84513" y2="92353"/>
                          <a14:backgroundMark x1="78207" y1="57843" x2="76920" y2="60392"/>
                          <a14:backgroundMark x1="76920" y1="60392" x2="76662" y2="62614"/>
                          <a14:backgroundMark x1="77949" y1="65556" x2="78679" y2="75359"/>
                          <a14:backgroundMark x1="78679" y1="75359" x2="78078" y2="76797"/>
                          <a14:backgroundMark x1="78078" y1="76797" x2="72887" y2="80654"/>
                          <a14:backgroundMark x1="73445" y1="82680" x2="73445" y2="82614"/>
                          <a14:backgroundMark x1="94852" y1="83725" x2="90476" y2="73399"/>
                          <a14:backgroundMark x1="90476" y1="73399" x2="90476" y2="59281"/>
                          <a14:backgroundMark x1="90476" y1="59281" x2="88631" y2="56144"/>
                          <a14:backgroundMark x1="88631" y1="56144" x2="86915" y2="55817"/>
                          <a14:backgroundMark x1="86915" y1="55817" x2="86015" y2="56144"/>
                          <a14:backgroundMark x1="85929" y1="59412" x2="85929" y2="59477"/>
                          <a14:backgroundMark x1="86186" y1="59477" x2="86186" y2="59477"/>
                          <a14:backgroundMark x1="86100" y1="59608" x2="86100" y2="59608"/>
                          <a14:backgroundMark x1="86701" y1="59804" x2="86701" y2="59804"/>
                          <a14:backgroundMark x1="87945" y1="61176" x2="87945" y2="61176"/>
                          <a14:backgroundMark x1="88417" y1="61699" x2="88417" y2="61699"/>
                          <a14:backgroundMark x1="88589" y1="65098" x2="88589" y2="65098"/>
                          <a14:backgroundMark x1="81853" y1="60000" x2="81853" y2="60000"/>
                          <a14:backgroundMark x1="90862" y1="80915" x2="90862" y2="80980"/>
                          <a14:backgroundMark x1="90691" y1="80850" x2="90734" y2="80915"/>
                          <a14:backgroundMark x1="77524" y1="80096" x2="77220" y2="80327"/>
                          <a14:backgroundMark x1="80395" y1="61895" x2="80266" y2="62026"/>
                        </a14:backgroundRemoval>
                      </a14:imgEffect>
                    </a14:imgLayer>
                  </a14:imgProps>
                </a:ext>
                <a:ext uri="{28A0092B-C50C-407E-A947-70E740481C1C}">
                  <a14:useLocalDpi xmlns:a14="http://schemas.microsoft.com/office/drawing/2010/main" val="0"/>
                </a:ext>
              </a:extLst>
            </a:blip>
            <a:srcRect l="71155" t="51987" r="2490" b="7415"/>
            <a:stretch/>
          </p:blipFill>
          <p:spPr>
            <a:xfrm>
              <a:off x="5304996" y="1290602"/>
              <a:ext cx="783382" cy="783382"/>
            </a:xfrm>
            <a:prstGeom prst="ellipse">
              <a:avLst/>
            </a:prstGeom>
            <a:solidFill>
              <a:schemeClr val="bg2"/>
            </a:solidFill>
            <a:ln w="28575">
              <a:solidFill>
                <a:schemeClr val="accent2">
                  <a:lumMod val="75000"/>
                </a:schemeClr>
              </a:solidFill>
            </a:ln>
          </p:spPr>
        </p:pic>
        <p:sp>
          <p:nvSpPr>
            <p:cNvPr id="84" name="Rounded Rectangle 13">
              <a:extLst>
                <a:ext uri="{FF2B5EF4-FFF2-40B4-BE49-F238E27FC236}">
                  <a16:creationId xmlns:a16="http://schemas.microsoft.com/office/drawing/2014/main" id="{9F32791F-5C62-4F90-96FC-F553F7A66ED1}"/>
                </a:ext>
              </a:extLst>
            </p:cNvPr>
            <p:cNvSpPr/>
            <p:nvPr/>
          </p:nvSpPr>
          <p:spPr>
            <a:xfrm>
              <a:off x="5265628" y="1923166"/>
              <a:ext cx="846500" cy="209227"/>
            </a:xfrm>
            <a:prstGeom prst="roundRect">
              <a:avLst>
                <a:gd name="adj" fmla="val 50000"/>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D274D"/>
                  </a:solidFill>
                  <a:effectLst/>
                  <a:uLnTx/>
                  <a:uFillTx/>
                  <a:latin typeface="CiscoSansTT ExtraLight"/>
                  <a:ea typeface="+mn-ea"/>
                  <a:cs typeface="+mn-cs"/>
                </a:rPr>
                <a:t>DevOps</a:t>
              </a:r>
            </a:p>
          </p:txBody>
        </p:sp>
      </p:grpSp>
      <p:grpSp>
        <p:nvGrpSpPr>
          <p:cNvPr id="85" name="Group 84">
            <a:extLst>
              <a:ext uri="{FF2B5EF4-FFF2-40B4-BE49-F238E27FC236}">
                <a16:creationId xmlns:a16="http://schemas.microsoft.com/office/drawing/2014/main" id="{989A68C5-7EC0-43D1-A0E3-F8278DB29651}"/>
              </a:ext>
            </a:extLst>
          </p:cNvPr>
          <p:cNvGrpSpPr/>
          <p:nvPr/>
        </p:nvGrpSpPr>
        <p:grpSpPr>
          <a:xfrm>
            <a:off x="5629854" y="1483860"/>
            <a:ext cx="909097" cy="916813"/>
            <a:chOff x="3156386" y="1276749"/>
            <a:chExt cx="846500" cy="853685"/>
          </a:xfrm>
        </p:grpSpPr>
        <p:pic>
          <p:nvPicPr>
            <p:cNvPr id="86" name="Picture 85">
              <a:extLst>
                <a:ext uri="{FF2B5EF4-FFF2-40B4-BE49-F238E27FC236}">
                  <a16:creationId xmlns:a16="http://schemas.microsoft.com/office/drawing/2014/main" id="{04FDE366-72B3-45B1-BB25-FAD7FA78152C}"/>
                </a:ext>
              </a:extLst>
            </p:cNvPr>
            <p:cNvPicPr>
              <a:picLocks noChangeAspect="1"/>
            </p:cNvPicPr>
            <p:nvPr/>
          </p:nvPicPr>
          <p:blipFill rotWithShape="1">
            <a:blip r:embed="rId6"/>
            <a:srcRect l="25846" t="-3817" r="24708" b="29350"/>
            <a:stretch/>
          </p:blipFill>
          <p:spPr>
            <a:xfrm>
              <a:off x="3186018" y="1276749"/>
              <a:ext cx="783393" cy="786384"/>
            </a:xfrm>
            <a:prstGeom prst="ellipse">
              <a:avLst/>
            </a:prstGeom>
            <a:solidFill>
              <a:schemeClr val="bg2"/>
            </a:solidFill>
            <a:ln w="28575">
              <a:solidFill>
                <a:schemeClr val="accent4"/>
              </a:solidFill>
            </a:ln>
          </p:spPr>
        </p:pic>
        <p:sp>
          <p:nvSpPr>
            <p:cNvPr id="87" name="Rounded Rectangle 12">
              <a:extLst>
                <a:ext uri="{FF2B5EF4-FFF2-40B4-BE49-F238E27FC236}">
                  <a16:creationId xmlns:a16="http://schemas.microsoft.com/office/drawing/2014/main" id="{421F3F69-DE9E-46A1-A4D8-551B3679B7FB}"/>
                </a:ext>
              </a:extLst>
            </p:cNvPr>
            <p:cNvSpPr/>
            <p:nvPr/>
          </p:nvSpPr>
          <p:spPr>
            <a:xfrm>
              <a:off x="3156386" y="1921207"/>
              <a:ext cx="846500" cy="209227"/>
            </a:xfrm>
            <a:prstGeom prst="roundRect">
              <a:avLst>
                <a:gd name="adj"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D274D"/>
                  </a:solidFill>
                  <a:effectLst/>
                  <a:uLnTx/>
                  <a:uFillTx/>
                  <a:latin typeface="CiscoSansTT ExtraLight"/>
                  <a:ea typeface="+mn-ea"/>
                  <a:cs typeface="+mn-cs"/>
                </a:rPr>
                <a:t>IT Ops</a:t>
              </a:r>
            </a:p>
          </p:txBody>
        </p:sp>
      </p:grpSp>
      <p:grpSp>
        <p:nvGrpSpPr>
          <p:cNvPr id="88" name="Group 87">
            <a:extLst>
              <a:ext uri="{FF2B5EF4-FFF2-40B4-BE49-F238E27FC236}">
                <a16:creationId xmlns:a16="http://schemas.microsoft.com/office/drawing/2014/main" id="{86D6AEEC-9649-4B5B-BAC5-D5565F42C28A}"/>
              </a:ext>
            </a:extLst>
          </p:cNvPr>
          <p:cNvGrpSpPr>
            <a:grpSpLocks noChangeAspect="1"/>
          </p:cNvGrpSpPr>
          <p:nvPr/>
        </p:nvGrpSpPr>
        <p:grpSpPr>
          <a:xfrm>
            <a:off x="3880281" y="1500204"/>
            <a:ext cx="975360" cy="900469"/>
            <a:chOff x="7694893" y="2852581"/>
            <a:chExt cx="846500" cy="791147"/>
          </a:xfrm>
        </p:grpSpPr>
        <p:pic>
          <p:nvPicPr>
            <p:cNvPr id="89" name="Picture 88" descr="A group of people posing for the camera&#10;&#10;Description automatically generated">
              <a:extLst>
                <a:ext uri="{FF2B5EF4-FFF2-40B4-BE49-F238E27FC236}">
                  <a16:creationId xmlns:a16="http://schemas.microsoft.com/office/drawing/2014/main" id="{84836F21-9CB9-40E4-82DB-F3DDD8287966}"/>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59216" b="95359" l="41055" r="62462">
                          <a14:foregroundMark x1="55985" y1="82810" x2="55856" y2="83203"/>
                          <a14:foregroundMark x1="56800" y1="83987" x2="57014" y2="84118"/>
                          <a14:foregroundMark x1="58945" y1="85229" x2="59030" y2="85556"/>
                          <a14:foregroundMark x1="60146" y1="87124" x2="60360" y2="87647"/>
                          <a14:foregroundMark x1="56242" y1="92222" x2="54955" y2="92614"/>
                          <a14:foregroundMark x1="50579" y1="91373" x2="54097" y2="92092"/>
                          <a14:foregroundMark x1="50837" y1="93399" x2="53325" y2="94314"/>
                          <a14:foregroundMark x1="52038" y1="94771" x2="51780" y2="95359"/>
                          <a14:foregroundMark x1="46332" y1="83268" x2="46075" y2="83856"/>
                          <a14:foregroundMark x1="46289" y1="83137" x2="45903" y2="83333"/>
                          <a14:foregroundMark x1="46246" y1="83660" x2="45689" y2="83399"/>
                          <a14:foregroundMark x1="45774" y1="83464" x2="47233" y2="83791"/>
                          <a14:foregroundMark x1="60232" y1="86536" x2="60232" y2="86144"/>
                          <a14:foregroundMark x1="60232" y1="86863" x2="59374" y2="84248"/>
                          <a14:foregroundMark x1="58859" y1="84052" x2="58001" y2="83399"/>
                          <a14:foregroundMark x1="60746" y1="86732" x2="60618" y2="85490"/>
                          <a14:foregroundMark x1="60103" y1="86144" x2="60232" y2="85359"/>
                          <a14:foregroundMark x1="56027" y1="81373" x2="55727" y2="80654"/>
                          <a14:foregroundMark x1="56542" y1="82810" x2="55598" y2="80065"/>
                          <a14:foregroundMark x1="55727" y1="82092" x2="55598" y2="80065"/>
                          <a14:foregroundMark x1="55556" y1="80261" x2="55427" y2="79608"/>
                          <a14:foregroundMark x1="49035" y1="78824" x2="48177" y2="79739"/>
                          <a14:foregroundMark x1="46332" y1="82288" x2="44788" y2="83007"/>
                          <a14:foregroundMark x1="44788" y1="83007" x2="44187" y2="83791"/>
                          <a14:foregroundMark x1="54940" y1="79115" x2="55641" y2="79412"/>
                          <a14:foregroundMark x1="55641" y1="79412" x2="55684" y2="79542"/>
                          <a14:foregroundMark x1="55684" y1="79739" x2="54569" y2="78758"/>
                          <a14:foregroundMark x1="55598" y1="79281" x2="54912" y2="78758"/>
                          <a14:foregroundMark x1="58687" y1="83529" x2="58001" y2="82876"/>
                          <a14:foregroundMark x1="58344" y1="83072" x2="57443" y2="82353"/>
                          <a14:foregroundMark x1="59417" y1="84248" x2="58902" y2="83987"/>
                          <a14:foregroundMark x1="61004" y1="85882" x2="60575" y2="85098"/>
                          <a14:foregroundMark x1="60789" y1="85556" x2="60661" y2="84967"/>
                          <a14:foregroundMark x1="60918" y1="85490" x2="60661" y2="84902"/>
                          <a14:foregroundMark x1="60704" y1="84967" x2="60017" y2="84575"/>
                          <a14:foregroundMark x1="60618" y1="84967" x2="59417" y2="84183"/>
                          <a14:foregroundMark x1="60403" y1="84706" x2="58687" y2="83660"/>
                          <a14:foregroundMark x1="61090" y1="86013" x2="61304" y2="87190"/>
                          <a14:foregroundMark x1="61733" y1="88954" x2="61433" y2="89216"/>
                          <a14:foregroundMark x1="61604" y1="89150" x2="60232" y2="91176"/>
                          <a14:foregroundMark x1="60961" y1="90261" x2="60704" y2="90588"/>
                          <a14:backgroundMark x1="41870" y1="88954" x2="41870" y2="89085"/>
                          <a14:backgroundMark x1="54397" y1="78039" x2="54826" y2="78235"/>
                          <a14:backgroundMark x1="54655" y1="78431" x2="54311" y2="78431"/>
                          <a14:backgroundMark x1="47962" y1="75817" x2="47962" y2="75948"/>
                          <a14:backgroundMark x1="48649" y1="77582" x2="48692" y2="77712"/>
                          <a14:backgroundMark x1="48734" y1="77778" x2="48820" y2="78039"/>
                          <a14:backgroundMark x1="48820" y1="78824" x2="48777" y2="78889"/>
                          <a14:backgroundMark x1="56242" y1="73333" x2="56199" y2="73595"/>
                          <a14:backgroundMark x1="56714" y1="69608" x2="56757" y2="69869"/>
                          <a14:backgroundMark x1="56414" y1="72745" x2="56414" y2="73007"/>
                          <a14:backgroundMark x1="56628" y1="72288" x2="56671" y2="72614"/>
                          <a14:backgroundMark x1="54955" y1="76275" x2="54955" y2="76928"/>
                        </a14:backgroundRemoval>
                      </a14:imgEffect>
                    </a14:imgLayer>
                  </a14:imgProps>
                </a:ext>
                <a:ext uri="{28A0092B-C50C-407E-A947-70E740481C1C}">
                  <a14:useLocalDpi xmlns:a14="http://schemas.microsoft.com/office/drawing/2010/main" val="0"/>
                </a:ext>
              </a:extLst>
            </a:blip>
            <a:srcRect l="38484" t="54711" r="34760" b="4281"/>
            <a:stretch/>
          </p:blipFill>
          <p:spPr>
            <a:xfrm>
              <a:off x="7777748" y="2852581"/>
              <a:ext cx="680790" cy="680790"/>
            </a:xfrm>
            <a:prstGeom prst="ellipse">
              <a:avLst/>
            </a:prstGeom>
            <a:solidFill>
              <a:schemeClr val="bg2"/>
            </a:solidFill>
            <a:ln w="28575">
              <a:solidFill>
                <a:srgbClr val="00BCEB"/>
              </a:solidFill>
            </a:ln>
          </p:spPr>
        </p:pic>
        <p:sp>
          <p:nvSpPr>
            <p:cNvPr id="90" name="Rounded Rectangle 12">
              <a:extLst>
                <a:ext uri="{FF2B5EF4-FFF2-40B4-BE49-F238E27FC236}">
                  <a16:creationId xmlns:a16="http://schemas.microsoft.com/office/drawing/2014/main" id="{80C38345-C56E-4160-94C9-0A6CA1767C42}"/>
                </a:ext>
              </a:extLst>
            </p:cNvPr>
            <p:cNvSpPr/>
            <p:nvPr/>
          </p:nvSpPr>
          <p:spPr>
            <a:xfrm>
              <a:off x="7694893" y="3434501"/>
              <a:ext cx="846500" cy="209227"/>
            </a:xfrm>
            <a:prstGeom prst="roundRect">
              <a:avLst>
                <a:gd name="adj" fmla="val 50000"/>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iscoSansTT ExtraLight"/>
                  <a:ea typeface="+mn-ea"/>
                  <a:cs typeface="+mn-cs"/>
                </a:rPr>
                <a:t>LOBs</a:t>
              </a:r>
            </a:p>
          </p:txBody>
        </p:sp>
      </p:grpSp>
      <p:pic>
        <p:nvPicPr>
          <p:cNvPr id="5" name="Picture 4" descr="Icon&#10;&#10;Description automatically generated">
            <a:extLst>
              <a:ext uri="{FF2B5EF4-FFF2-40B4-BE49-F238E27FC236}">
                <a16:creationId xmlns:a16="http://schemas.microsoft.com/office/drawing/2014/main" id="{5430C0F4-0D2C-4A62-861C-356FBB237580}"/>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3255696" y="5311836"/>
            <a:ext cx="487680" cy="498861"/>
          </a:xfrm>
          <a:prstGeom prst="rect">
            <a:avLst/>
          </a:prstGeom>
        </p:spPr>
      </p:pic>
      <p:pic>
        <p:nvPicPr>
          <p:cNvPr id="11" name="Picture 10" descr="A picture containing night, star, dark, night sky&#10;&#10;Description automatically generated">
            <a:extLst>
              <a:ext uri="{FF2B5EF4-FFF2-40B4-BE49-F238E27FC236}">
                <a16:creationId xmlns:a16="http://schemas.microsoft.com/office/drawing/2014/main" id="{3351FD00-01D3-43F2-BD31-34B007248950}"/>
              </a:ext>
            </a:extLst>
          </p:cNvPr>
          <p:cNvPicPr>
            <a:picLocks noChangeAspect="1"/>
          </p:cNvPicPr>
          <p:nvPr/>
        </p:nvPicPr>
        <p:blipFill>
          <a:blip r:embed="rId10">
            <a:duotone>
              <a:schemeClr val="accent1">
                <a:shade val="45000"/>
                <a:satMod val="135000"/>
              </a:schemeClr>
              <a:prstClr val="white"/>
            </a:duotone>
          </a:blip>
          <a:stretch>
            <a:fillRect/>
          </a:stretch>
        </p:blipFill>
        <p:spPr>
          <a:xfrm>
            <a:off x="3120107" y="4744739"/>
            <a:ext cx="770535" cy="426720"/>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9BB9BD6A-6636-4612-8DBF-6242372564A8}"/>
              </a:ext>
            </a:extLst>
          </p:cNvPr>
          <p:cNvPicPr>
            <a:picLocks noChangeAspect="1"/>
          </p:cNvPicPr>
          <p:nvPr/>
        </p:nvPicPr>
        <p:blipFill>
          <a:blip r:embed="rId11">
            <a:duotone>
              <a:schemeClr val="accent1">
                <a:shade val="45000"/>
                <a:satMod val="135000"/>
              </a:schemeClr>
              <a:prstClr val="white"/>
            </a:duotone>
          </a:blip>
          <a:stretch>
            <a:fillRect/>
          </a:stretch>
        </p:blipFill>
        <p:spPr>
          <a:xfrm>
            <a:off x="1701437" y="5437327"/>
            <a:ext cx="609600" cy="6096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756B1537-427F-48CB-BDAA-6EDDBBAB5669}"/>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421265" y="5445260"/>
            <a:ext cx="481081" cy="488841"/>
          </a:xfrm>
          <a:prstGeom prst="rect">
            <a:avLst/>
          </a:prstGeom>
        </p:spPr>
      </p:pic>
      <p:grpSp>
        <p:nvGrpSpPr>
          <p:cNvPr id="40" name="Group 39">
            <a:extLst>
              <a:ext uri="{FF2B5EF4-FFF2-40B4-BE49-F238E27FC236}">
                <a16:creationId xmlns:a16="http://schemas.microsoft.com/office/drawing/2014/main" id="{38E998AF-7D25-4A81-887A-B0A92478A067}"/>
              </a:ext>
            </a:extLst>
          </p:cNvPr>
          <p:cNvGrpSpPr/>
          <p:nvPr/>
        </p:nvGrpSpPr>
        <p:grpSpPr>
          <a:xfrm>
            <a:off x="7445100" y="5296217"/>
            <a:ext cx="748361" cy="727716"/>
            <a:chOff x="5663336" y="3982101"/>
            <a:chExt cx="561271" cy="545787"/>
          </a:xfrm>
        </p:grpSpPr>
        <p:pic>
          <p:nvPicPr>
            <p:cNvPr id="7" name="Picture 6" descr="Shape&#10;&#10;Description automatically generated">
              <a:extLst>
                <a:ext uri="{FF2B5EF4-FFF2-40B4-BE49-F238E27FC236}">
                  <a16:creationId xmlns:a16="http://schemas.microsoft.com/office/drawing/2014/main" id="{4E3C7214-F82F-40E0-B18B-146A13691F98}"/>
                </a:ext>
              </a:extLst>
            </p:cNvPr>
            <p:cNvPicPr>
              <a:picLocks noChangeAspect="1"/>
            </p:cNvPicPr>
            <p:nvPr/>
          </p:nvPicPr>
          <p:blipFill>
            <a:blip r:embed="rId14">
              <a:duotone>
                <a:prstClr val="black"/>
                <a:schemeClr val="accent2">
                  <a:tint val="45000"/>
                  <a:satMod val="400000"/>
                </a:schemeClr>
              </a:duotone>
            </a:blip>
            <a:stretch>
              <a:fillRect/>
            </a:stretch>
          </p:blipFill>
          <p:spPr>
            <a:xfrm>
              <a:off x="5858847" y="3982101"/>
              <a:ext cx="365760" cy="405018"/>
            </a:xfrm>
            <a:prstGeom prst="rect">
              <a:avLst/>
            </a:prstGeom>
          </p:spPr>
        </p:pic>
        <p:pic>
          <p:nvPicPr>
            <p:cNvPr id="29" name="Picture 28" descr="Icon&#10;&#10;Description automatically generated">
              <a:extLst>
                <a:ext uri="{FF2B5EF4-FFF2-40B4-BE49-F238E27FC236}">
                  <a16:creationId xmlns:a16="http://schemas.microsoft.com/office/drawing/2014/main" id="{C322F8F1-6BE9-42EF-90A8-9623D064D770}"/>
                </a:ext>
              </a:extLst>
            </p:cNvPr>
            <p:cNvPicPr>
              <a:picLocks noChangeAspect="1"/>
            </p:cNvPicPr>
            <p:nvPr/>
          </p:nvPicPr>
          <p:blipFill>
            <a:blip r:embed="rId15">
              <a:duotone>
                <a:prstClr val="black"/>
                <a:schemeClr val="accent2">
                  <a:tint val="45000"/>
                  <a:satMod val="400000"/>
                </a:schemeClr>
              </a:duotone>
            </a:blip>
            <a:stretch>
              <a:fillRect/>
            </a:stretch>
          </p:blipFill>
          <p:spPr>
            <a:xfrm>
              <a:off x="5663336" y="4149753"/>
              <a:ext cx="365760" cy="378135"/>
            </a:xfrm>
            <a:prstGeom prst="rect">
              <a:avLst/>
            </a:prstGeom>
          </p:spPr>
        </p:pic>
      </p:grpSp>
      <p:pic>
        <p:nvPicPr>
          <p:cNvPr id="35" name="Picture 34" descr="A picture containing brass knucks, weapon, wheel&#10;&#10;Description automatically generated">
            <a:extLst>
              <a:ext uri="{FF2B5EF4-FFF2-40B4-BE49-F238E27FC236}">
                <a16:creationId xmlns:a16="http://schemas.microsoft.com/office/drawing/2014/main" id="{99AAA8A5-3D2A-4159-8EBA-7B2412F079C3}"/>
              </a:ext>
            </a:extLst>
          </p:cNvPr>
          <p:cNvPicPr>
            <a:picLocks noChangeAspect="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35000"/>
                    </a14:imgEffect>
                  </a14:imgLayer>
                </a14:imgProps>
              </a:ext>
            </a:extLst>
          </a:blip>
          <a:stretch>
            <a:fillRect/>
          </a:stretch>
        </p:blipFill>
        <p:spPr>
          <a:xfrm>
            <a:off x="763239" y="5369448"/>
            <a:ext cx="781872" cy="473528"/>
          </a:xfrm>
          <a:prstGeom prst="rect">
            <a:avLst/>
          </a:prstGeom>
        </p:spPr>
      </p:pic>
      <p:pic>
        <p:nvPicPr>
          <p:cNvPr id="38" name="Picture 37">
            <a:extLst>
              <a:ext uri="{FF2B5EF4-FFF2-40B4-BE49-F238E27FC236}">
                <a16:creationId xmlns:a16="http://schemas.microsoft.com/office/drawing/2014/main" id="{2328ED25-EA93-453A-8D2A-CFE36AF37808}"/>
              </a:ext>
            </a:extLst>
          </p:cNvPr>
          <p:cNvPicPr>
            <a:picLocks noChangeAspect="1"/>
          </p:cNvPicPr>
          <p:nvPr/>
        </p:nvPicPr>
        <p:blipFill>
          <a:blip r:embed="rId18">
            <a:duotone>
              <a:prstClr val="black"/>
              <a:schemeClr val="accent2">
                <a:tint val="45000"/>
                <a:satMod val="400000"/>
              </a:schemeClr>
            </a:duotone>
            <a:extLst>
              <a:ext uri="{BEBA8EAE-BF5A-486C-A8C5-ECC9F3942E4B}">
                <a14:imgProps xmlns:a14="http://schemas.microsoft.com/office/drawing/2010/main">
                  <a14:imgLayer r:embed="rId19">
                    <a14:imgEffect>
                      <a14:brightnessContrast bright="20000"/>
                    </a14:imgEffect>
                  </a14:imgLayer>
                </a14:imgProps>
              </a:ext>
            </a:extLst>
          </a:blip>
          <a:stretch>
            <a:fillRect/>
          </a:stretch>
        </p:blipFill>
        <p:spPr>
          <a:xfrm>
            <a:off x="9916292" y="5425263"/>
            <a:ext cx="609600" cy="609600"/>
          </a:xfrm>
          <a:prstGeom prst="rect">
            <a:avLst/>
          </a:prstGeom>
        </p:spPr>
      </p:pic>
      <p:grpSp>
        <p:nvGrpSpPr>
          <p:cNvPr id="39" name="Group 38">
            <a:extLst>
              <a:ext uri="{FF2B5EF4-FFF2-40B4-BE49-F238E27FC236}">
                <a16:creationId xmlns:a16="http://schemas.microsoft.com/office/drawing/2014/main" id="{B1740E55-5073-4B3F-9F55-6EA683FF4843}"/>
              </a:ext>
            </a:extLst>
          </p:cNvPr>
          <p:cNvGrpSpPr>
            <a:grpSpLocks noChangeAspect="1"/>
          </p:cNvGrpSpPr>
          <p:nvPr/>
        </p:nvGrpSpPr>
        <p:grpSpPr>
          <a:xfrm>
            <a:off x="5082687" y="4972612"/>
            <a:ext cx="2129319" cy="1341120"/>
            <a:chOff x="3826098" y="3405187"/>
            <a:chExt cx="2295113" cy="1445543"/>
          </a:xfrm>
        </p:grpSpPr>
        <p:pic>
          <p:nvPicPr>
            <p:cNvPr id="19" name="Picture 18" descr="Shape&#10;&#10;Description automatically generated with low confidence">
              <a:extLst>
                <a:ext uri="{FF2B5EF4-FFF2-40B4-BE49-F238E27FC236}">
                  <a16:creationId xmlns:a16="http://schemas.microsoft.com/office/drawing/2014/main" id="{3DEB05DA-3B80-47E1-88FF-C75EBD99187D}"/>
                </a:ext>
              </a:extLst>
            </p:cNvPr>
            <p:cNvPicPr>
              <a:picLocks noChangeAspect="1"/>
            </p:cNvPicPr>
            <p:nvPr/>
          </p:nvPicPr>
          <p:blipFill>
            <a:blip r:embed="rId20">
              <a:duotone>
                <a:schemeClr val="accent1">
                  <a:shade val="45000"/>
                  <a:satMod val="135000"/>
                </a:schemeClr>
                <a:prstClr val="white"/>
              </a:duotone>
            </a:blip>
            <a:stretch>
              <a:fillRect/>
            </a:stretch>
          </p:blipFill>
          <p:spPr>
            <a:xfrm>
              <a:off x="3826098" y="3405187"/>
              <a:ext cx="1375431" cy="1375431"/>
            </a:xfrm>
            <a:prstGeom prst="rect">
              <a:avLst/>
            </a:prstGeom>
          </p:spPr>
        </p:pic>
        <p:pic>
          <p:nvPicPr>
            <p:cNvPr id="68" name="Picture 67" descr="Shape&#10;&#10;Description automatically generated with low confidence">
              <a:extLst>
                <a:ext uri="{FF2B5EF4-FFF2-40B4-BE49-F238E27FC236}">
                  <a16:creationId xmlns:a16="http://schemas.microsoft.com/office/drawing/2014/main" id="{B289492B-2EDE-4624-8648-6101E245B57A}"/>
                </a:ext>
              </a:extLst>
            </p:cNvPr>
            <p:cNvPicPr>
              <a:picLocks noChangeAspect="1"/>
            </p:cNvPicPr>
            <p:nvPr/>
          </p:nvPicPr>
          <p:blipFill>
            <a:blip r:embed="rId20">
              <a:duotone>
                <a:schemeClr val="accent2">
                  <a:shade val="45000"/>
                  <a:satMod val="135000"/>
                </a:schemeClr>
                <a:prstClr val="white"/>
              </a:duotone>
            </a:blip>
            <a:stretch>
              <a:fillRect/>
            </a:stretch>
          </p:blipFill>
          <p:spPr>
            <a:xfrm flipH="1" flipV="1">
              <a:off x="4745780" y="3475299"/>
              <a:ext cx="1375431" cy="1375431"/>
            </a:xfrm>
            <a:prstGeom prst="rect">
              <a:avLst/>
            </a:prstGeom>
          </p:spPr>
        </p:pic>
      </p:grpSp>
      <p:pic>
        <p:nvPicPr>
          <p:cNvPr id="69" name="Picture 68" descr="A picture containing text&#10;&#10;Description automatically generated">
            <a:extLst>
              <a:ext uri="{FF2B5EF4-FFF2-40B4-BE49-F238E27FC236}">
                <a16:creationId xmlns:a16="http://schemas.microsoft.com/office/drawing/2014/main" id="{EAFFBAE9-2A8C-47BE-9FAF-D7AA46D74A08}"/>
              </a:ext>
            </a:extLst>
          </p:cNvPr>
          <p:cNvPicPr>
            <a:picLocks noChangeAspect="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flipH="1">
            <a:off x="9319337" y="5435800"/>
            <a:ext cx="487680" cy="495545"/>
          </a:xfrm>
          <a:prstGeom prst="rect">
            <a:avLst/>
          </a:prstGeom>
        </p:spPr>
      </p:pic>
      <p:grpSp>
        <p:nvGrpSpPr>
          <p:cNvPr id="72" name="Group 71">
            <a:extLst>
              <a:ext uri="{FF2B5EF4-FFF2-40B4-BE49-F238E27FC236}">
                <a16:creationId xmlns:a16="http://schemas.microsoft.com/office/drawing/2014/main" id="{8E555B12-4E38-4726-9F1A-53CC307DCF85}"/>
              </a:ext>
            </a:extLst>
          </p:cNvPr>
          <p:cNvGrpSpPr/>
          <p:nvPr/>
        </p:nvGrpSpPr>
        <p:grpSpPr>
          <a:xfrm flipH="1">
            <a:off x="4030849" y="5311837"/>
            <a:ext cx="748361" cy="727716"/>
            <a:chOff x="5663336" y="3982101"/>
            <a:chExt cx="561271" cy="545787"/>
          </a:xfrm>
        </p:grpSpPr>
        <p:pic>
          <p:nvPicPr>
            <p:cNvPr id="73" name="Picture 72" descr="Shape&#10;&#10;Description automatically generated">
              <a:extLst>
                <a:ext uri="{FF2B5EF4-FFF2-40B4-BE49-F238E27FC236}">
                  <a16:creationId xmlns:a16="http://schemas.microsoft.com/office/drawing/2014/main" id="{00DBCE6D-3451-49AC-A856-E54A19A72134}"/>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rightnessContrast bright="-44000" contrast="40000"/>
                      </a14:imgEffect>
                    </a14:imgLayer>
                  </a14:imgProps>
                </a:ext>
              </a:extLst>
            </a:blip>
            <a:stretch>
              <a:fillRect/>
            </a:stretch>
          </p:blipFill>
          <p:spPr>
            <a:xfrm>
              <a:off x="5858847" y="3982101"/>
              <a:ext cx="365760" cy="405018"/>
            </a:xfrm>
            <a:prstGeom prst="rect">
              <a:avLst/>
            </a:prstGeom>
          </p:spPr>
        </p:pic>
        <p:pic>
          <p:nvPicPr>
            <p:cNvPr id="75" name="Picture 74" descr="Icon&#10;&#10;Description automatically generated">
              <a:extLst>
                <a:ext uri="{FF2B5EF4-FFF2-40B4-BE49-F238E27FC236}">
                  <a16:creationId xmlns:a16="http://schemas.microsoft.com/office/drawing/2014/main" id="{C3A620E7-F7FB-434D-90CB-B2F05A897D97}"/>
                </a:ext>
              </a:extLst>
            </p:cNvPr>
            <p:cNvPicPr>
              <a:picLocks noChangeAspect="1"/>
            </p:cNvPicPr>
            <p:nvPr/>
          </p:nvPicPr>
          <p:blipFill>
            <a:blip r:embed="rId23">
              <a:duotone>
                <a:schemeClr val="accent1">
                  <a:shade val="45000"/>
                  <a:satMod val="135000"/>
                </a:schemeClr>
                <a:prstClr val="white"/>
              </a:duotone>
              <a:extLst>
                <a:ext uri="{BEBA8EAE-BF5A-486C-A8C5-ECC9F3942E4B}">
                  <a14:imgProps xmlns:a14="http://schemas.microsoft.com/office/drawing/2010/main">
                    <a14:imgLayer r:embed="rId24">
                      <a14:imgEffect>
                        <a14:brightnessContrast bright="-43000" contrast="40000"/>
                      </a14:imgEffect>
                    </a14:imgLayer>
                  </a14:imgProps>
                </a:ext>
              </a:extLst>
            </a:blip>
            <a:stretch>
              <a:fillRect/>
            </a:stretch>
          </p:blipFill>
          <p:spPr>
            <a:xfrm>
              <a:off x="5663336" y="4149753"/>
              <a:ext cx="365760" cy="378135"/>
            </a:xfrm>
            <a:prstGeom prst="rect">
              <a:avLst/>
            </a:prstGeom>
          </p:spPr>
        </p:pic>
      </p:grpSp>
      <p:pic>
        <p:nvPicPr>
          <p:cNvPr id="77" name="Picture 76" descr="Icon&#10;&#10;Description automatically generated">
            <a:extLst>
              <a:ext uri="{FF2B5EF4-FFF2-40B4-BE49-F238E27FC236}">
                <a16:creationId xmlns:a16="http://schemas.microsoft.com/office/drawing/2014/main" id="{B12D9B46-23ED-4E28-B662-04A17C44F8AA}"/>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479691" y="5319636"/>
            <a:ext cx="487680" cy="498861"/>
          </a:xfrm>
          <a:prstGeom prst="rect">
            <a:avLst/>
          </a:prstGeom>
        </p:spPr>
      </p:pic>
      <p:pic>
        <p:nvPicPr>
          <p:cNvPr id="78" name="Picture 77" descr="A picture containing brass knucks, weapon, wheel&#10;&#10;Description automatically generated">
            <a:extLst>
              <a:ext uri="{FF2B5EF4-FFF2-40B4-BE49-F238E27FC236}">
                <a16:creationId xmlns:a16="http://schemas.microsoft.com/office/drawing/2014/main" id="{70665CAC-8354-4A00-8251-B22FBBD4D8A2}"/>
              </a:ext>
            </a:extLst>
          </p:cNvPr>
          <p:cNvPicPr>
            <a:picLocks noChangeAspect="1"/>
          </p:cNvPicPr>
          <p:nvPr/>
        </p:nvPicPr>
        <p:blipFill>
          <a:blip r:embed="rId16">
            <a:duotone>
              <a:schemeClr val="accent2">
                <a:shade val="45000"/>
                <a:satMod val="135000"/>
              </a:schemeClr>
              <a:prstClr val="white"/>
            </a:duotone>
            <a:extLst>
              <a:ext uri="{BEBA8EAE-BF5A-486C-A8C5-ECC9F3942E4B}">
                <a14:imgProps xmlns:a14="http://schemas.microsoft.com/office/drawing/2010/main">
                  <a14:imgLayer r:embed="rId17">
                    <a14:imgEffect>
                      <a14:brightnessContrast bright="-35000"/>
                    </a14:imgEffect>
                  </a14:imgLayer>
                </a14:imgProps>
              </a:ext>
            </a:extLst>
          </a:blip>
          <a:stretch>
            <a:fillRect/>
          </a:stretch>
        </p:blipFill>
        <p:spPr>
          <a:xfrm>
            <a:off x="10680975" y="5374139"/>
            <a:ext cx="781872" cy="473528"/>
          </a:xfrm>
          <a:prstGeom prst="rect">
            <a:avLst/>
          </a:prstGeom>
        </p:spPr>
      </p:pic>
      <p:pic>
        <p:nvPicPr>
          <p:cNvPr id="79" name="Picture 78" descr="A picture containing night, star, dark, night sky&#10;&#10;Description automatically generated">
            <a:extLst>
              <a:ext uri="{FF2B5EF4-FFF2-40B4-BE49-F238E27FC236}">
                <a16:creationId xmlns:a16="http://schemas.microsoft.com/office/drawing/2014/main" id="{DF4030A7-A01F-486A-8FB9-F7BEB03F4BA5}"/>
              </a:ext>
            </a:extLst>
          </p:cNvPr>
          <p:cNvPicPr>
            <a:picLocks noChangeAspect="1"/>
          </p:cNvPicPr>
          <p:nvPr/>
        </p:nvPicPr>
        <p:blipFill>
          <a:blip r:embed="rId10">
            <a:duotone>
              <a:schemeClr val="accent2">
                <a:shade val="45000"/>
                <a:satMod val="135000"/>
              </a:schemeClr>
              <a:prstClr val="white"/>
            </a:duotone>
          </a:blip>
          <a:stretch>
            <a:fillRect/>
          </a:stretch>
        </p:blipFill>
        <p:spPr>
          <a:xfrm>
            <a:off x="8330109" y="4736912"/>
            <a:ext cx="770536" cy="426720"/>
          </a:xfrm>
          <a:prstGeom prst="rect">
            <a:avLst/>
          </a:prstGeom>
        </p:spPr>
      </p:pic>
      <p:grpSp>
        <p:nvGrpSpPr>
          <p:cNvPr id="42" name="Group 41">
            <a:extLst>
              <a:ext uri="{FF2B5EF4-FFF2-40B4-BE49-F238E27FC236}">
                <a16:creationId xmlns:a16="http://schemas.microsoft.com/office/drawing/2014/main" id="{B4782FDC-6EE8-4711-960D-2AD3BBBC2829}"/>
              </a:ext>
            </a:extLst>
          </p:cNvPr>
          <p:cNvGrpSpPr/>
          <p:nvPr/>
        </p:nvGrpSpPr>
        <p:grpSpPr>
          <a:xfrm>
            <a:off x="2560320" y="2878665"/>
            <a:ext cx="7071360" cy="2050383"/>
            <a:chOff x="2034540" y="2158995"/>
            <a:chExt cx="5303520" cy="1537785"/>
          </a:xfrm>
        </p:grpSpPr>
        <p:sp>
          <p:nvSpPr>
            <p:cNvPr id="109" name="Rounded Rectangle 50">
              <a:extLst>
                <a:ext uri="{FF2B5EF4-FFF2-40B4-BE49-F238E27FC236}">
                  <a16:creationId xmlns:a16="http://schemas.microsoft.com/office/drawing/2014/main" id="{4C8C72C9-C1D8-4F2F-99ED-0C505ABB6A1C}"/>
                </a:ext>
              </a:extLst>
            </p:cNvPr>
            <p:cNvSpPr/>
            <p:nvPr/>
          </p:nvSpPr>
          <p:spPr>
            <a:xfrm rot="5400000">
              <a:off x="4515334" y="1113484"/>
              <a:ext cx="287960" cy="3629508"/>
            </a:xfrm>
            <a:prstGeom prst="roundRect">
              <a:avLst>
                <a:gd name="adj" fmla="val 50000"/>
              </a:avLst>
            </a:prstGeom>
            <a:gradFill>
              <a:gsLst>
                <a:gs pos="0">
                  <a:schemeClr val="accent2">
                    <a:lumMod val="75000"/>
                  </a:schemeClr>
                </a:gs>
                <a:gs pos="100000">
                  <a:schemeClr val="accent3"/>
                </a:gs>
              </a:gsLst>
              <a:lin ang="5400000" scaled="1"/>
            </a:gradFill>
            <a:ln>
              <a:noFill/>
            </a:ln>
            <a:effectLst>
              <a:outerShdw blurRad="25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0D274D"/>
                  </a:solidFill>
                  <a:effectLst/>
                  <a:uLnTx/>
                  <a:uFillTx/>
                  <a:latin typeface="CiscoSansTT ExtraLight"/>
                  <a:ea typeface="+mn-ea"/>
                  <a:cs typeface="+mn-cs"/>
                </a:rPr>
                <a:t>Multi-Cluster Deployments &amp; Management</a:t>
              </a:r>
            </a:p>
          </p:txBody>
        </p:sp>
        <p:sp>
          <p:nvSpPr>
            <p:cNvPr id="93" name="Rounded Rectangle 50">
              <a:extLst>
                <a:ext uri="{FF2B5EF4-FFF2-40B4-BE49-F238E27FC236}">
                  <a16:creationId xmlns:a16="http://schemas.microsoft.com/office/drawing/2014/main" id="{4967FFC1-2DFE-4D31-AA80-6144E1C396CF}"/>
                </a:ext>
              </a:extLst>
            </p:cNvPr>
            <p:cNvSpPr/>
            <p:nvPr/>
          </p:nvSpPr>
          <p:spPr>
            <a:xfrm rot="5400000">
              <a:off x="4549140" y="1734993"/>
              <a:ext cx="274320" cy="3017520"/>
            </a:xfrm>
            <a:prstGeom prst="roundRect">
              <a:avLst>
                <a:gd name="adj" fmla="val 50000"/>
              </a:avLst>
            </a:prstGeom>
            <a:gradFill>
              <a:gsLst>
                <a:gs pos="0">
                  <a:schemeClr val="accent2">
                    <a:lumMod val="75000"/>
                  </a:schemeClr>
                </a:gs>
                <a:gs pos="100000">
                  <a:schemeClr val="accent3"/>
                </a:gs>
              </a:gsLst>
              <a:lin ang="5400000" scaled="1"/>
            </a:gradFill>
            <a:ln>
              <a:noFill/>
            </a:ln>
            <a:effectLst>
              <a:outerShdw blurRad="25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0D274D"/>
                  </a:solidFill>
                  <a:effectLst/>
                  <a:uLnTx/>
                  <a:uFillTx/>
                  <a:latin typeface="CiscoSansTT ExtraLight"/>
                  <a:ea typeface="+mn-ea"/>
                  <a:cs typeface="+mn-cs"/>
                </a:rPr>
                <a:t>Hypervisors and Virtual Machines</a:t>
              </a:r>
            </a:p>
          </p:txBody>
        </p:sp>
        <p:sp>
          <p:nvSpPr>
            <p:cNvPr id="110" name="Rounded Rectangle 50">
              <a:extLst>
                <a:ext uri="{FF2B5EF4-FFF2-40B4-BE49-F238E27FC236}">
                  <a16:creationId xmlns:a16="http://schemas.microsoft.com/office/drawing/2014/main" id="{921BFC25-9B0C-4100-8256-D4820AA4845E}"/>
                </a:ext>
              </a:extLst>
            </p:cNvPr>
            <p:cNvSpPr/>
            <p:nvPr/>
          </p:nvSpPr>
          <p:spPr>
            <a:xfrm rot="5400000">
              <a:off x="4549140" y="417461"/>
              <a:ext cx="274320" cy="4389120"/>
            </a:xfrm>
            <a:prstGeom prst="roundRect">
              <a:avLst>
                <a:gd name="adj" fmla="val 50000"/>
              </a:avLst>
            </a:prstGeom>
            <a:gradFill>
              <a:gsLst>
                <a:gs pos="0">
                  <a:schemeClr val="accent2">
                    <a:lumMod val="75000"/>
                  </a:schemeClr>
                </a:gs>
                <a:gs pos="100000">
                  <a:schemeClr val="accent3"/>
                </a:gs>
              </a:gsLst>
              <a:lin ang="5400000" scaled="1"/>
            </a:gradFill>
            <a:ln>
              <a:noFill/>
            </a:ln>
            <a:effectLst>
              <a:outerShdw blurRad="25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0D274D"/>
                  </a:solidFill>
                  <a:effectLst/>
                  <a:uLnTx/>
                  <a:uFillTx/>
                  <a:latin typeface="CiscoSansTT ExtraLight"/>
                  <a:ea typeface="+mn-ea"/>
                  <a:cs typeface="+mn-cs"/>
                </a:rPr>
                <a:t>Automation, Orchestration and Optimization </a:t>
              </a:r>
              <a:endParaRPr kumimoji="0" lang="en-US" sz="2133"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12" name="Rounded Rectangle 50">
              <a:extLst>
                <a:ext uri="{FF2B5EF4-FFF2-40B4-BE49-F238E27FC236}">
                  <a16:creationId xmlns:a16="http://schemas.microsoft.com/office/drawing/2014/main" id="{DFF67746-26A9-4A0D-8894-46A1C5FE7763}"/>
                </a:ext>
              </a:extLst>
            </p:cNvPr>
            <p:cNvSpPr/>
            <p:nvPr/>
          </p:nvSpPr>
          <p:spPr>
            <a:xfrm rot="5400000">
              <a:off x="4549140" y="-355605"/>
              <a:ext cx="274320" cy="5303520"/>
            </a:xfrm>
            <a:prstGeom prst="roundRect">
              <a:avLst>
                <a:gd name="adj" fmla="val 50000"/>
              </a:avLst>
            </a:prstGeom>
            <a:gradFill>
              <a:gsLst>
                <a:gs pos="0">
                  <a:schemeClr val="accent2">
                    <a:lumMod val="75000"/>
                  </a:schemeClr>
                </a:gs>
                <a:gs pos="100000">
                  <a:schemeClr val="accent3"/>
                </a:gs>
              </a:gsLst>
              <a:lin ang="5400000" scaled="1"/>
            </a:gradFill>
            <a:ln>
              <a:noFill/>
            </a:ln>
            <a:effectLst>
              <a:outerShdw blurRad="25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0D274D"/>
                  </a:solidFill>
                  <a:effectLst/>
                  <a:uLnTx/>
                  <a:uFillTx/>
                  <a:latin typeface="CiscoSansTT ExtraLight"/>
                  <a:ea typeface="+mn-ea"/>
                  <a:cs typeface="+mn-cs"/>
                </a:rPr>
                <a:t>Unified Policy Control &amp; Governance </a:t>
              </a:r>
            </a:p>
          </p:txBody>
        </p:sp>
        <p:sp>
          <p:nvSpPr>
            <p:cNvPr id="80" name="Rounded Rectangle 50">
              <a:extLst>
                <a:ext uri="{FF2B5EF4-FFF2-40B4-BE49-F238E27FC236}">
                  <a16:creationId xmlns:a16="http://schemas.microsoft.com/office/drawing/2014/main" id="{E490F227-F3CC-487A-9C18-8B97F9108EF9}"/>
                </a:ext>
              </a:extLst>
            </p:cNvPr>
            <p:cNvSpPr/>
            <p:nvPr/>
          </p:nvSpPr>
          <p:spPr>
            <a:xfrm rot="5400000">
              <a:off x="4549140" y="2416620"/>
              <a:ext cx="274320" cy="2286000"/>
            </a:xfrm>
            <a:prstGeom prst="roundRect">
              <a:avLst>
                <a:gd name="adj" fmla="val 50000"/>
              </a:avLst>
            </a:prstGeom>
            <a:gradFill>
              <a:gsLst>
                <a:gs pos="0">
                  <a:schemeClr val="accent2">
                    <a:lumMod val="75000"/>
                  </a:schemeClr>
                </a:gs>
                <a:gs pos="100000">
                  <a:schemeClr val="accent3"/>
                </a:gs>
              </a:gsLst>
              <a:lin ang="5400000" scaled="1"/>
            </a:gradFill>
            <a:ln>
              <a:noFill/>
            </a:ln>
            <a:effectLst>
              <a:outerShdw blurRad="254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0D274D"/>
                  </a:solidFill>
                  <a:effectLst/>
                  <a:uLnTx/>
                  <a:uFillTx/>
                  <a:latin typeface="CiscoSansTT ExtraLight"/>
                  <a:ea typeface="+mn-ea"/>
                  <a:cs typeface="+mn-cs"/>
                </a:rPr>
                <a:t>Physical Infrastructure</a:t>
              </a:r>
            </a:p>
          </p:txBody>
        </p:sp>
      </p:grpSp>
      <p:pic>
        <p:nvPicPr>
          <p:cNvPr id="27" name="Picture 26" descr="Shape&#10;&#10;Description automatically generated with medium confidence">
            <a:extLst>
              <a:ext uri="{FF2B5EF4-FFF2-40B4-BE49-F238E27FC236}">
                <a16:creationId xmlns:a16="http://schemas.microsoft.com/office/drawing/2014/main" id="{D411D8AC-AE90-4217-B7D3-2ED36FED7024}"/>
              </a:ext>
            </a:extLst>
          </p:cNvPr>
          <p:cNvPicPr>
            <a:picLocks noChangeAspect="1"/>
          </p:cNvPicPr>
          <p:nvPr/>
        </p:nvPicPr>
        <p:blipFill>
          <a:blip r:embed="rId25"/>
          <a:stretch>
            <a:fillRect/>
          </a:stretch>
        </p:blipFill>
        <p:spPr>
          <a:xfrm flipH="1">
            <a:off x="9671024" y="5334354"/>
            <a:ext cx="487680" cy="403839"/>
          </a:xfrm>
          <a:prstGeom prst="rect">
            <a:avLst/>
          </a:prstGeom>
        </p:spPr>
      </p:pic>
      <p:pic>
        <p:nvPicPr>
          <p:cNvPr id="24" name="Picture 23" descr="Icon&#10;&#10;Description automatically generated">
            <a:extLst>
              <a:ext uri="{FF2B5EF4-FFF2-40B4-BE49-F238E27FC236}">
                <a16:creationId xmlns:a16="http://schemas.microsoft.com/office/drawing/2014/main" id="{922BAC03-6FD8-4BDC-BBE2-82C240C46A3A}"/>
              </a:ext>
            </a:extLst>
          </p:cNvPr>
          <p:cNvPicPr>
            <a:picLocks noChangeAspect="1"/>
          </p:cNvPicPr>
          <p:nvPr/>
        </p:nvPicPr>
        <p:blipFill>
          <a:blip r:embed="rId26">
            <a:duotone>
              <a:schemeClr val="accent1">
                <a:shade val="45000"/>
                <a:satMod val="135000"/>
              </a:schemeClr>
              <a:prstClr val="white"/>
            </a:duotone>
            <a:extLst>
              <a:ext uri="{BEBA8EAE-BF5A-486C-A8C5-ECC9F3942E4B}">
                <a14:imgProps xmlns:a14="http://schemas.microsoft.com/office/drawing/2010/main">
                  <a14:imgLayer r:embed="rId27">
                    <a14:imgEffect>
                      <a14:brightnessContrast bright="-20000" contrast="40000"/>
                    </a14:imgEffect>
                  </a14:imgLayer>
                </a14:imgProps>
              </a:ext>
            </a:extLst>
          </a:blip>
          <a:stretch>
            <a:fillRect/>
          </a:stretch>
        </p:blipFill>
        <p:spPr>
          <a:xfrm>
            <a:off x="2069703" y="5339496"/>
            <a:ext cx="487680" cy="403837"/>
          </a:xfrm>
          <a:prstGeom prst="rect">
            <a:avLst/>
          </a:prstGeom>
        </p:spPr>
      </p:pic>
    </p:spTree>
    <p:extLst>
      <p:ext uri="{BB962C8B-B14F-4D97-AF65-F5344CB8AC3E}">
        <p14:creationId xmlns:p14="http://schemas.microsoft.com/office/powerpoint/2010/main" val="3061408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FA4BA82-35AB-B84B-85D0-6530C131B5EE}"/>
              </a:ext>
            </a:extLst>
          </p:cNvPr>
          <p:cNvSpPr/>
          <p:nvPr/>
        </p:nvSpPr>
        <p:spPr>
          <a:xfrm>
            <a:off x="2911294" y="1652912"/>
            <a:ext cx="8704454" cy="740054"/>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181" indent="0">
              <a:buNone/>
            </a:pPr>
            <a:r>
              <a:rPr lang="en-US" dirty="0">
                <a:solidFill>
                  <a:schemeClr val="bg2"/>
                </a:solidFill>
              </a:rPr>
              <a:t>	A SaaS experience, life-cycle managed stack for multi-cloud and multi-cluster 	Kubernetes with observability for modern Cloud Native applications</a:t>
            </a:r>
          </a:p>
        </p:txBody>
      </p:sp>
      <p:sp>
        <p:nvSpPr>
          <p:cNvPr id="3" name="Title 2">
            <a:extLst>
              <a:ext uri="{FF2B5EF4-FFF2-40B4-BE49-F238E27FC236}">
                <a16:creationId xmlns:a16="http://schemas.microsoft.com/office/drawing/2014/main" id="{9808FBA3-F231-794D-8651-0E20DE0AA179}"/>
              </a:ext>
            </a:extLst>
          </p:cNvPr>
          <p:cNvSpPr>
            <a:spLocks noGrp="1"/>
          </p:cNvSpPr>
          <p:nvPr>
            <p:ph type="title"/>
          </p:nvPr>
        </p:nvSpPr>
        <p:spPr/>
        <p:txBody>
          <a:bodyPr/>
          <a:lstStyle/>
          <a:p>
            <a:r>
              <a:rPr lang="en-US"/>
              <a:t>Our Kubernetes Strategy</a:t>
            </a:r>
          </a:p>
        </p:txBody>
      </p:sp>
      <p:grpSp>
        <p:nvGrpSpPr>
          <p:cNvPr id="9" name="Group 31">
            <a:extLst>
              <a:ext uri="{FF2B5EF4-FFF2-40B4-BE49-F238E27FC236}">
                <a16:creationId xmlns:a16="http://schemas.microsoft.com/office/drawing/2014/main" id="{81EA38F5-2CC4-424D-965C-43D6BAEC8A1C}"/>
              </a:ext>
            </a:extLst>
          </p:cNvPr>
          <p:cNvGrpSpPr>
            <a:grpSpLocks noChangeAspect="1"/>
          </p:cNvGrpSpPr>
          <p:nvPr/>
        </p:nvGrpSpPr>
        <p:grpSpPr bwMode="auto">
          <a:xfrm>
            <a:off x="1292929" y="1430868"/>
            <a:ext cx="1268917" cy="1211914"/>
            <a:chOff x="3435" y="1827"/>
            <a:chExt cx="512" cy="489"/>
          </a:xfrm>
        </p:grpSpPr>
        <p:sp>
          <p:nvSpPr>
            <p:cNvPr id="10" name="Oval 32">
              <a:extLst>
                <a:ext uri="{FF2B5EF4-FFF2-40B4-BE49-F238E27FC236}">
                  <a16:creationId xmlns:a16="http://schemas.microsoft.com/office/drawing/2014/main" id="{B02DE7D4-07F6-974C-81BB-D36BA72C228B}"/>
                </a:ext>
              </a:extLst>
            </p:cNvPr>
            <p:cNvSpPr>
              <a:spLocks noChangeArrowheads="1"/>
            </p:cNvSpPr>
            <p:nvPr/>
          </p:nvSpPr>
          <p:spPr bwMode="auto">
            <a:xfrm>
              <a:off x="3435" y="1835"/>
              <a:ext cx="492" cy="4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3">
              <a:extLst>
                <a:ext uri="{FF2B5EF4-FFF2-40B4-BE49-F238E27FC236}">
                  <a16:creationId xmlns:a16="http://schemas.microsoft.com/office/drawing/2014/main" id="{AAC09492-0FE9-2642-B86D-540ABFBA8690}"/>
                </a:ext>
              </a:extLst>
            </p:cNvPr>
            <p:cNvSpPr>
              <a:spLocks/>
            </p:cNvSpPr>
            <p:nvPr/>
          </p:nvSpPr>
          <p:spPr bwMode="auto">
            <a:xfrm>
              <a:off x="3517" y="1913"/>
              <a:ext cx="329" cy="325"/>
            </a:xfrm>
            <a:custGeom>
              <a:avLst/>
              <a:gdLst>
                <a:gd name="T0" fmla="*/ 48 w 675"/>
                <a:gd name="T1" fmla="*/ 341 h 683"/>
                <a:gd name="T2" fmla="*/ 96 w 675"/>
                <a:gd name="T3" fmla="*/ 341 h 683"/>
                <a:gd name="T4" fmla="*/ 115 w 675"/>
                <a:gd name="T5" fmla="*/ 245 h 683"/>
                <a:gd name="T6" fmla="*/ 202 w 675"/>
                <a:gd name="T7" fmla="*/ 137 h 683"/>
                <a:gd name="T8" fmla="*/ 337 w 675"/>
                <a:gd name="T9" fmla="*/ 96 h 683"/>
                <a:gd name="T10" fmla="*/ 431 w 675"/>
                <a:gd name="T11" fmla="*/ 115 h 683"/>
                <a:gd name="T12" fmla="*/ 538 w 675"/>
                <a:gd name="T13" fmla="*/ 204 h 683"/>
                <a:gd name="T14" fmla="*/ 579 w 675"/>
                <a:gd name="T15" fmla="*/ 341 h 683"/>
                <a:gd name="T16" fmla="*/ 560 w 675"/>
                <a:gd name="T17" fmla="*/ 437 h 683"/>
                <a:gd name="T18" fmla="*/ 472 w 675"/>
                <a:gd name="T19" fmla="*/ 545 h 683"/>
                <a:gd name="T20" fmla="*/ 337 w 675"/>
                <a:gd name="T21" fmla="*/ 587 h 683"/>
                <a:gd name="T22" fmla="*/ 243 w 675"/>
                <a:gd name="T23" fmla="*/ 568 h 683"/>
                <a:gd name="T24" fmla="*/ 137 w 675"/>
                <a:gd name="T25" fmla="*/ 479 h 683"/>
                <a:gd name="T26" fmla="*/ 96 w 675"/>
                <a:gd name="T27" fmla="*/ 341 h 683"/>
                <a:gd name="T28" fmla="*/ 48 w 675"/>
                <a:gd name="T29" fmla="*/ 341 h 683"/>
                <a:gd name="T30" fmla="*/ 0 w 675"/>
                <a:gd name="T31" fmla="*/ 341 h 683"/>
                <a:gd name="T32" fmla="*/ 26 w 675"/>
                <a:gd name="T33" fmla="*/ 474 h 683"/>
                <a:gd name="T34" fmla="*/ 148 w 675"/>
                <a:gd name="T35" fmla="*/ 624 h 683"/>
                <a:gd name="T36" fmla="*/ 337 w 675"/>
                <a:gd name="T37" fmla="*/ 683 h 683"/>
                <a:gd name="T38" fmla="*/ 469 w 675"/>
                <a:gd name="T39" fmla="*/ 656 h 683"/>
                <a:gd name="T40" fmla="*/ 618 w 675"/>
                <a:gd name="T41" fmla="*/ 532 h 683"/>
                <a:gd name="T42" fmla="*/ 675 w 675"/>
                <a:gd name="T43" fmla="*/ 341 h 683"/>
                <a:gd name="T44" fmla="*/ 649 w 675"/>
                <a:gd name="T45" fmla="*/ 208 h 683"/>
                <a:gd name="T46" fmla="*/ 527 w 675"/>
                <a:gd name="T47" fmla="*/ 58 h 683"/>
                <a:gd name="T48" fmla="*/ 337 w 675"/>
                <a:gd name="T49" fmla="*/ 0 h 683"/>
                <a:gd name="T50" fmla="*/ 206 w 675"/>
                <a:gd name="T51" fmla="*/ 27 h 683"/>
                <a:gd name="T52" fmla="*/ 57 w 675"/>
                <a:gd name="T53" fmla="*/ 150 h 683"/>
                <a:gd name="T54" fmla="*/ 0 w 675"/>
                <a:gd name="T55" fmla="*/ 341 h 683"/>
                <a:gd name="T56" fmla="*/ 48 w 675"/>
                <a:gd name="T57" fmla="*/ 34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5" h="683">
                  <a:moveTo>
                    <a:pt x="48" y="341"/>
                  </a:moveTo>
                  <a:cubicBezTo>
                    <a:pt x="96" y="341"/>
                    <a:pt x="96" y="341"/>
                    <a:pt x="96" y="341"/>
                  </a:cubicBezTo>
                  <a:cubicBezTo>
                    <a:pt x="96" y="307"/>
                    <a:pt x="102" y="275"/>
                    <a:pt x="115" y="245"/>
                  </a:cubicBezTo>
                  <a:cubicBezTo>
                    <a:pt x="133" y="201"/>
                    <a:pt x="164" y="164"/>
                    <a:pt x="202" y="137"/>
                  </a:cubicBezTo>
                  <a:cubicBezTo>
                    <a:pt x="241" y="111"/>
                    <a:pt x="287" y="96"/>
                    <a:pt x="337" y="96"/>
                  </a:cubicBezTo>
                  <a:cubicBezTo>
                    <a:pt x="371" y="96"/>
                    <a:pt x="402" y="102"/>
                    <a:pt x="431" y="115"/>
                  </a:cubicBezTo>
                  <a:cubicBezTo>
                    <a:pt x="475" y="133"/>
                    <a:pt x="512" y="164"/>
                    <a:pt x="538" y="204"/>
                  </a:cubicBezTo>
                  <a:cubicBezTo>
                    <a:pt x="564" y="243"/>
                    <a:pt x="579" y="290"/>
                    <a:pt x="579" y="341"/>
                  </a:cubicBezTo>
                  <a:cubicBezTo>
                    <a:pt x="579" y="375"/>
                    <a:pt x="572" y="408"/>
                    <a:pt x="560" y="437"/>
                  </a:cubicBezTo>
                  <a:cubicBezTo>
                    <a:pt x="542" y="481"/>
                    <a:pt x="511" y="519"/>
                    <a:pt x="472" y="545"/>
                  </a:cubicBezTo>
                  <a:cubicBezTo>
                    <a:pt x="434" y="572"/>
                    <a:pt x="388" y="587"/>
                    <a:pt x="337" y="587"/>
                  </a:cubicBezTo>
                  <a:cubicBezTo>
                    <a:pt x="304" y="587"/>
                    <a:pt x="272" y="580"/>
                    <a:pt x="243" y="568"/>
                  </a:cubicBezTo>
                  <a:cubicBezTo>
                    <a:pt x="200" y="549"/>
                    <a:pt x="163" y="518"/>
                    <a:pt x="137" y="479"/>
                  </a:cubicBezTo>
                  <a:cubicBezTo>
                    <a:pt x="111" y="440"/>
                    <a:pt x="96" y="392"/>
                    <a:pt x="96" y="341"/>
                  </a:cubicBezTo>
                  <a:cubicBezTo>
                    <a:pt x="48" y="341"/>
                    <a:pt x="48" y="341"/>
                    <a:pt x="48" y="341"/>
                  </a:cubicBezTo>
                  <a:cubicBezTo>
                    <a:pt x="0" y="341"/>
                    <a:pt x="0" y="341"/>
                    <a:pt x="0" y="341"/>
                  </a:cubicBezTo>
                  <a:cubicBezTo>
                    <a:pt x="0" y="388"/>
                    <a:pt x="9" y="433"/>
                    <a:pt x="26" y="474"/>
                  </a:cubicBezTo>
                  <a:cubicBezTo>
                    <a:pt x="52" y="535"/>
                    <a:pt x="94" y="587"/>
                    <a:pt x="148" y="624"/>
                  </a:cubicBezTo>
                  <a:cubicBezTo>
                    <a:pt x="202" y="661"/>
                    <a:pt x="267" y="683"/>
                    <a:pt x="337" y="683"/>
                  </a:cubicBezTo>
                  <a:cubicBezTo>
                    <a:pt x="384" y="683"/>
                    <a:pt x="429" y="673"/>
                    <a:pt x="469" y="656"/>
                  </a:cubicBezTo>
                  <a:cubicBezTo>
                    <a:pt x="530" y="630"/>
                    <a:pt x="581" y="587"/>
                    <a:pt x="618" y="532"/>
                  </a:cubicBezTo>
                  <a:cubicBezTo>
                    <a:pt x="654" y="478"/>
                    <a:pt x="675" y="412"/>
                    <a:pt x="675" y="341"/>
                  </a:cubicBezTo>
                  <a:cubicBezTo>
                    <a:pt x="675" y="294"/>
                    <a:pt x="666" y="249"/>
                    <a:pt x="649" y="208"/>
                  </a:cubicBezTo>
                  <a:cubicBezTo>
                    <a:pt x="623" y="147"/>
                    <a:pt x="580" y="95"/>
                    <a:pt x="527" y="58"/>
                  </a:cubicBezTo>
                  <a:cubicBezTo>
                    <a:pt x="473" y="21"/>
                    <a:pt x="407" y="0"/>
                    <a:pt x="337" y="0"/>
                  </a:cubicBezTo>
                  <a:cubicBezTo>
                    <a:pt x="291" y="0"/>
                    <a:pt x="246" y="9"/>
                    <a:pt x="206" y="27"/>
                  </a:cubicBezTo>
                  <a:cubicBezTo>
                    <a:pt x="145" y="53"/>
                    <a:pt x="93" y="96"/>
                    <a:pt x="57" y="150"/>
                  </a:cubicBezTo>
                  <a:cubicBezTo>
                    <a:pt x="21" y="205"/>
                    <a:pt x="0" y="271"/>
                    <a:pt x="0" y="341"/>
                  </a:cubicBezTo>
                  <a:cubicBezTo>
                    <a:pt x="48" y="341"/>
                    <a:pt x="48" y="341"/>
                    <a:pt x="48" y="34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34">
              <a:extLst>
                <a:ext uri="{FF2B5EF4-FFF2-40B4-BE49-F238E27FC236}">
                  <a16:creationId xmlns:a16="http://schemas.microsoft.com/office/drawing/2014/main" id="{F8B815A4-CCB7-9140-9EC0-A886ED0540B6}"/>
                </a:ext>
              </a:extLst>
            </p:cNvPr>
            <p:cNvSpPr>
              <a:spLocks noChangeArrowheads="1"/>
            </p:cNvSpPr>
            <p:nvPr/>
          </p:nvSpPr>
          <p:spPr bwMode="auto">
            <a:xfrm>
              <a:off x="3633" y="2028"/>
              <a:ext cx="97" cy="9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5">
              <a:extLst>
                <a:ext uri="{FF2B5EF4-FFF2-40B4-BE49-F238E27FC236}">
                  <a16:creationId xmlns:a16="http://schemas.microsoft.com/office/drawing/2014/main" id="{54CFE6A1-72B6-4C4F-9F6B-6ADDE7A9CFA0}"/>
                </a:ext>
              </a:extLst>
            </p:cNvPr>
            <p:cNvSpPr>
              <a:spLocks/>
            </p:cNvSpPr>
            <p:nvPr/>
          </p:nvSpPr>
          <p:spPr bwMode="auto">
            <a:xfrm>
              <a:off x="3851" y="2249"/>
              <a:ext cx="1" cy="0"/>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0" y="1"/>
                    <a:pt x="1" y="0"/>
                    <a:pt x="1" y="0"/>
                  </a:cubicBezTo>
                </a:path>
              </a:pathLst>
            </a:custGeom>
            <a:solidFill>
              <a:srgbClr val="406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6">
              <a:extLst>
                <a:ext uri="{FF2B5EF4-FFF2-40B4-BE49-F238E27FC236}">
                  <a16:creationId xmlns:a16="http://schemas.microsoft.com/office/drawing/2014/main" id="{4A548387-6D85-154F-88C3-D63980716BA5}"/>
                </a:ext>
              </a:extLst>
            </p:cNvPr>
            <p:cNvSpPr>
              <a:spLocks noEditPoints="1"/>
            </p:cNvSpPr>
            <p:nvPr/>
          </p:nvSpPr>
          <p:spPr bwMode="auto">
            <a:xfrm>
              <a:off x="3710" y="2101"/>
              <a:ext cx="163" cy="148"/>
            </a:xfrm>
            <a:custGeom>
              <a:avLst/>
              <a:gdLst>
                <a:gd name="T0" fmla="*/ 208 w 333"/>
                <a:gd name="T1" fmla="*/ 155 h 312"/>
                <a:gd name="T2" fmla="*/ 171 w 333"/>
                <a:gd name="T3" fmla="*/ 197 h 312"/>
                <a:gd name="T4" fmla="*/ 289 w 333"/>
                <a:gd name="T5" fmla="*/ 312 h 312"/>
                <a:gd name="T6" fmla="*/ 290 w 333"/>
                <a:gd name="T7" fmla="*/ 311 h 312"/>
                <a:gd name="T8" fmla="*/ 333 w 333"/>
                <a:gd name="T9" fmla="*/ 261 h 312"/>
                <a:gd name="T10" fmla="*/ 208 w 333"/>
                <a:gd name="T11" fmla="*/ 155 h 312"/>
                <a:gd name="T12" fmla="*/ 25 w 333"/>
                <a:gd name="T13" fmla="*/ 0 h 312"/>
                <a:gd name="T14" fmla="*/ 0 w 333"/>
                <a:gd name="T15" fmla="*/ 28 h 312"/>
                <a:gd name="T16" fmla="*/ 103 w 333"/>
                <a:gd name="T17" fmla="*/ 129 h 312"/>
                <a:gd name="T18" fmla="*/ 135 w 333"/>
                <a:gd name="T19" fmla="*/ 93 h 312"/>
                <a:gd name="T20" fmla="*/ 25 w 333"/>
                <a:gd name="T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12">
                  <a:moveTo>
                    <a:pt x="208" y="155"/>
                  </a:moveTo>
                  <a:cubicBezTo>
                    <a:pt x="197" y="170"/>
                    <a:pt x="185" y="184"/>
                    <a:pt x="171" y="197"/>
                  </a:cubicBezTo>
                  <a:cubicBezTo>
                    <a:pt x="289" y="312"/>
                    <a:pt x="289" y="312"/>
                    <a:pt x="289" y="312"/>
                  </a:cubicBezTo>
                  <a:cubicBezTo>
                    <a:pt x="289" y="312"/>
                    <a:pt x="290" y="311"/>
                    <a:pt x="290" y="311"/>
                  </a:cubicBezTo>
                  <a:cubicBezTo>
                    <a:pt x="307" y="294"/>
                    <a:pt x="320" y="278"/>
                    <a:pt x="333" y="261"/>
                  </a:cubicBezTo>
                  <a:cubicBezTo>
                    <a:pt x="208" y="155"/>
                    <a:pt x="208" y="155"/>
                    <a:pt x="208" y="155"/>
                  </a:cubicBezTo>
                  <a:moveTo>
                    <a:pt x="25" y="0"/>
                  </a:moveTo>
                  <a:cubicBezTo>
                    <a:pt x="19" y="11"/>
                    <a:pt x="10" y="20"/>
                    <a:pt x="0" y="28"/>
                  </a:cubicBezTo>
                  <a:cubicBezTo>
                    <a:pt x="103" y="129"/>
                    <a:pt x="103" y="129"/>
                    <a:pt x="103" y="129"/>
                  </a:cubicBezTo>
                  <a:cubicBezTo>
                    <a:pt x="115" y="118"/>
                    <a:pt x="125" y="106"/>
                    <a:pt x="135" y="93"/>
                  </a:cubicBezTo>
                  <a:cubicBezTo>
                    <a:pt x="25" y="0"/>
                    <a:pt x="25" y="0"/>
                    <a:pt x="25" y="0"/>
                  </a:cubicBezTo>
                </a:path>
              </a:pathLst>
            </a:custGeom>
            <a:solidFill>
              <a:srgbClr val="003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
              <a:extLst>
                <a:ext uri="{FF2B5EF4-FFF2-40B4-BE49-F238E27FC236}">
                  <a16:creationId xmlns:a16="http://schemas.microsoft.com/office/drawing/2014/main" id="{55692F91-5009-E449-BBDA-5FC2D84D2992}"/>
                </a:ext>
              </a:extLst>
            </p:cNvPr>
            <p:cNvSpPr>
              <a:spLocks/>
            </p:cNvSpPr>
            <p:nvPr/>
          </p:nvSpPr>
          <p:spPr bwMode="auto">
            <a:xfrm>
              <a:off x="3761" y="2145"/>
              <a:ext cx="51" cy="49"/>
            </a:xfrm>
            <a:custGeom>
              <a:avLst/>
              <a:gdLst>
                <a:gd name="T0" fmla="*/ 32 w 105"/>
                <a:gd name="T1" fmla="*/ 0 h 104"/>
                <a:gd name="T2" fmla="*/ 0 w 105"/>
                <a:gd name="T3" fmla="*/ 36 h 104"/>
                <a:gd name="T4" fmla="*/ 68 w 105"/>
                <a:gd name="T5" fmla="*/ 104 h 104"/>
                <a:gd name="T6" fmla="*/ 105 w 105"/>
                <a:gd name="T7" fmla="*/ 62 h 104"/>
                <a:gd name="T8" fmla="*/ 32 w 105"/>
                <a:gd name="T9" fmla="*/ 0 h 104"/>
              </a:gdLst>
              <a:ahLst/>
              <a:cxnLst>
                <a:cxn ang="0">
                  <a:pos x="T0" y="T1"/>
                </a:cxn>
                <a:cxn ang="0">
                  <a:pos x="T2" y="T3"/>
                </a:cxn>
                <a:cxn ang="0">
                  <a:pos x="T4" y="T5"/>
                </a:cxn>
                <a:cxn ang="0">
                  <a:pos x="T6" y="T7"/>
                </a:cxn>
                <a:cxn ang="0">
                  <a:pos x="T8" y="T9"/>
                </a:cxn>
              </a:cxnLst>
              <a:rect l="0" t="0" r="r" b="b"/>
              <a:pathLst>
                <a:path w="105" h="104">
                  <a:moveTo>
                    <a:pt x="32" y="0"/>
                  </a:moveTo>
                  <a:cubicBezTo>
                    <a:pt x="22" y="13"/>
                    <a:pt x="12" y="25"/>
                    <a:pt x="0" y="36"/>
                  </a:cubicBezTo>
                  <a:cubicBezTo>
                    <a:pt x="68" y="104"/>
                    <a:pt x="68" y="104"/>
                    <a:pt x="68" y="104"/>
                  </a:cubicBezTo>
                  <a:cubicBezTo>
                    <a:pt x="82" y="91"/>
                    <a:pt x="94" y="77"/>
                    <a:pt x="105" y="62"/>
                  </a:cubicBezTo>
                  <a:cubicBezTo>
                    <a:pt x="32" y="0"/>
                    <a:pt x="32" y="0"/>
                    <a:pt x="32"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8">
              <a:extLst>
                <a:ext uri="{FF2B5EF4-FFF2-40B4-BE49-F238E27FC236}">
                  <a16:creationId xmlns:a16="http://schemas.microsoft.com/office/drawing/2014/main" id="{31DF168C-55DD-914C-BA55-0E41ED88E94D}"/>
                </a:ext>
              </a:extLst>
            </p:cNvPr>
            <p:cNvSpPr>
              <a:spLocks/>
            </p:cNvSpPr>
            <p:nvPr/>
          </p:nvSpPr>
          <p:spPr bwMode="auto">
            <a:xfrm>
              <a:off x="3675" y="2077"/>
              <a:ext cx="48" cy="37"/>
            </a:xfrm>
            <a:custGeom>
              <a:avLst/>
              <a:gdLst>
                <a:gd name="T0" fmla="*/ 38 w 97"/>
                <a:gd name="T1" fmla="*/ 0 h 78"/>
                <a:gd name="T2" fmla="*/ 0 w 97"/>
                <a:gd name="T3" fmla="*/ 8 h 78"/>
                <a:gd name="T4" fmla="*/ 72 w 97"/>
                <a:gd name="T5" fmla="*/ 78 h 78"/>
                <a:gd name="T6" fmla="*/ 97 w 97"/>
                <a:gd name="T7" fmla="*/ 50 h 78"/>
                <a:gd name="T8" fmla="*/ 38 w 97"/>
                <a:gd name="T9" fmla="*/ 0 h 78"/>
              </a:gdLst>
              <a:ahLst/>
              <a:cxnLst>
                <a:cxn ang="0">
                  <a:pos x="T0" y="T1"/>
                </a:cxn>
                <a:cxn ang="0">
                  <a:pos x="T2" y="T3"/>
                </a:cxn>
                <a:cxn ang="0">
                  <a:pos x="T4" y="T5"/>
                </a:cxn>
                <a:cxn ang="0">
                  <a:pos x="T6" y="T7"/>
                </a:cxn>
                <a:cxn ang="0">
                  <a:pos x="T8" y="T9"/>
                </a:cxn>
              </a:cxnLst>
              <a:rect l="0" t="0" r="r" b="b"/>
              <a:pathLst>
                <a:path w="97" h="78">
                  <a:moveTo>
                    <a:pt x="38" y="0"/>
                  </a:moveTo>
                  <a:cubicBezTo>
                    <a:pt x="0" y="8"/>
                    <a:pt x="0" y="8"/>
                    <a:pt x="0" y="8"/>
                  </a:cubicBezTo>
                  <a:cubicBezTo>
                    <a:pt x="72" y="78"/>
                    <a:pt x="72" y="78"/>
                    <a:pt x="72" y="78"/>
                  </a:cubicBezTo>
                  <a:cubicBezTo>
                    <a:pt x="82" y="70"/>
                    <a:pt x="91" y="61"/>
                    <a:pt x="97" y="50"/>
                  </a:cubicBezTo>
                  <a:cubicBezTo>
                    <a:pt x="38" y="0"/>
                    <a:pt x="38" y="0"/>
                    <a:pt x="38"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9">
              <a:extLst>
                <a:ext uri="{FF2B5EF4-FFF2-40B4-BE49-F238E27FC236}">
                  <a16:creationId xmlns:a16="http://schemas.microsoft.com/office/drawing/2014/main" id="{78EE8F46-EA4B-4A41-BC24-C28918C7D769}"/>
                </a:ext>
              </a:extLst>
            </p:cNvPr>
            <p:cNvSpPr>
              <a:spLocks/>
            </p:cNvSpPr>
            <p:nvPr/>
          </p:nvSpPr>
          <p:spPr bwMode="auto">
            <a:xfrm>
              <a:off x="3849" y="1867"/>
              <a:ext cx="98" cy="73"/>
            </a:xfrm>
            <a:custGeom>
              <a:avLst/>
              <a:gdLst>
                <a:gd name="T0" fmla="*/ 19 w 98"/>
                <a:gd name="T1" fmla="*/ 73 h 73"/>
                <a:gd name="T2" fmla="*/ 0 w 98"/>
                <a:gd name="T3" fmla="*/ 63 h 73"/>
                <a:gd name="T4" fmla="*/ 65 w 98"/>
                <a:gd name="T5" fmla="*/ 0 h 73"/>
                <a:gd name="T6" fmla="*/ 98 w 98"/>
                <a:gd name="T7" fmla="*/ 10 h 73"/>
                <a:gd name="T8" fmla="*/ 19 w 98"/>
                <a:gd name="T9" fmla="*/ 73 h 73"/>
              </a:gdLst>
              <a:ahLst/>
              <a:cxnLst>
                <a:cxn ang="0">
                  <a:pos x="T0" y="T1"/>
                </a:cxn>
                <a:cxn ang="0">
                  <a:pos x="T2" y="T3"/>
                </a:cxn>
                <a:cxn ang="0">
                  <a:pos x="T4" y="T5"/>
                </a:cxn>
                <a:cxn ang="0">
                  <a:pos x="T6" y="T7"/>
                </a:cxn>
                <a:cxn ang="0">
                  <a:pos x="T8" y="T9"/>
                </a:cxn>
              </a:cxnLst>
              <a:rect l="0" t="0" r="r" b="b"/>
              <a:pathLst>
                <a:path w="98" h="73">
                  <a:moveTo>
                    <a:pt x="19" y="73"/>
                  </a:moveTo>
                  <a:lnTo>
                    <a:pt x="0" y="63"/>
                  </a:lnTo>
                  <a:lnTo>
                    <a:pt x="65" y="0"/>
                  </a:lnTo>
                  <a:lnTo>
                    <a:pt x="98" y="10"/>
                  </a:lnTo>
                  <a:lnTo>
                    <a:pt x="19" y="7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0">
              <a:extLst>
                <a:ext uri="{FF2B5EF4-FFF2-40B4-BE49-F238E27FC236}">
                  <a16:creationId xmlns:a16="http://schemas.microsoft.com/office/drawing/2014/main" id="{2F26F11C-B3E2-F54B-84B8-01CADCB6D293}"/>
                </a:ext>
              </a:extLst>
            </p:cNvPr>
            <p:cNvSpPr>
              <a:spLocks/>
            </p:cNvSpPr>
            <p:nvPr/>
          </p:nvSpPr>
          <p:spPr bwMode="auto">
            <a:xfrm>
              <a:off x="3823" y="1827"/>
              <a:ext cx="73" cy="87"/>
            </a:xfrm>
            <a:custGeom>
              <a:avLst/>
              <a:gdLst>
                <a:gd name="T0" fmla="*/ 60 w 73"/>
                <a:gd name="T1" fmla="*/ 0 h 87"/>
                <a:gd name="T2" fmla="*/ 73 w 73"/>
                <a:gd name="T3" fmla="*/ 26 h 87"/>
                <a:gd name="T4" fmla="*/ 10 w 73"/>
                <a:gd name="T5" fmla="*/ 87 h 87"/>
                <a:gd name="T6" fmla="*/ 0 w 73"/>
                <a:gd name="T7" fmla="*/ 67 h 87"/>
                <a:gd name="T8" fmla="*/ 60 w 73"/>
                <a:gd name="T9" fmla="*/ 0 h 87"/>
              </a:gdLst>
              <a:ahLst/>
              <a:cxnLst>
                <a:cxn ang="0">
                  <a:pos x="T0" y="T1"/>
                </a:cxn>
                <a:cxn ang="0">
                  <a:pos x="T2" y="T3"/>
                </a:cxn>
                <a:cxn ang="0">
                  <a:pos x="T4" y="T5"/>
                </a:cxn>
                <a:cxn ang="0">
                  <a:pos x="T6" y="T7"/>
                </a:cxn>
                <a:cxn ang="0">
                  <a:pos x="T8" y="T9"/>
                </a:cxn>
              </a:cxnLst>
              <a:rect l="0" t="0" r="r" b="b"/>
              <a:pathLst>
                <a:path w="73" h="87">
                  <a:moveTo>
                    <a:pt x="60" y="0"/>
                  </a:moveTo>
                  <a:lnTo>
                    <a:pt x="73" y="26"/>
                  </a:lnTo>
                  <a:lnTo>
                    <a:pt x="10" y="87"/>
                  </a:lnTo>
                  <a:lnTo>
                    <a:pt x="0" y="67"/>
                  </a:lnTo>
                  <a:lnTo>
                    <a:pt x="6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1">
              <a:extLst>
                <a:ext uri="{FF2B5EF4-FFF2-40B4-BE49-F238E27FC236}">
                  <a16:creationId xmlns:a16="http://schemas.microsoft.com/office/drawing/2014/main" id="{7E3CF307-DEB9-1545-AAFE-98B7FDD4559A}"/>
                </a:ext>
              </a:extLst>
            </p:cNvPr>
            <p:cNvSpPr>
              <a:spLocks/>
            </p:cNvSpPr>
            <p:nvPr/>
          </p:nvSpPr>
          <p:spPr bwMode="auto">
            <a:xfrm>
              <a:off x="3672" y="1847"/>
              <a:ext cx="246" cy="240"/>
            </a:xfrm>
            <a:custGeom>
              <a:avLst/>
              <a:gdLst>
                <a:gd name="T0" fmla="*/ 10 w 503"/>
                <a:gd name="T1" fmla="*/ 494 h 504"/>
                <a:gd name="T2" fmla="*/ 10 w 503"/>
                <a:gd name="T3" fmla="*/ 494 h 504"/>
                <a:gd name="T4" fmla="*/ 40 w 503"/>
                <a:gd name="T5" fmla="*/ 494 h 504"/>
                <a:gd name="T6" fmla="*/ 494 w 503"/>
                <a:gd name="T7" fmla="*/ 44 h 504"/>
                <a:gd name="T8" fmla="*/ 494 w 503"/>
                <a:gd name="T9" fmla="*/ 10 h 504"/>
                <a:gd name="T10" fmla="*/ 459 w 503"/>
                <a:gd name="T11" fmla="*/ 10 h 504"/>
                <a:gd name="T12" fmla="*/ 14 w 503"/>
                <a:gd name="T13" fmla="*/ 463 h 504"/>
                <a:gd name="T14" fmla="*/ 10 w 503"/>
                <a:gd name="T15" fmla="*/ 494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4">
                  <a:moveTo>
                    <a:pt x="10" y="494"/>
                  </a:moveTo>
                  <a:cubicBezTo>
                    <a:pt x="10" y="494"/>
                    <a:pt x="10" y="494"/>
                    <a:pt x="10" y="494"/>
                  </a:cubicBezTo>
                  <a:cubicBezTo>
                    <a:pt x="19" y="504"/>
                    <a:pt x="31" y="504"/>
                    <a:pt x="40" y="494"/>
                  </a:cubicBezTo>
                  <a:cubicBezTo>
                    <a:pt x="494" y="44"/>
                    <a:pt x="494" y="44"/>
                    <a:pt x="494" y="44"/>
                  </a:cubicBezTo>
                  <a:cubicBezTo>
                    <a:pt x="503" y="35"/>
                    <a:pt x="503" y="19"/>
                    <a:pt x="494" y="10"/>
                  </a:cubicBezTo>
                  <a:cubicBezTo>
                    <a:pt x="484" y="0"/>
                    <a:pt x="469" y="0"/>
                    <a:pt x="459" y="10"/>
                  </a:cubicBezTo>
                  <a:cubicBezTo>
                    <a:pt x="14" y="463"/>
                    <a:pt x="14" y="463"/>
                    <a:pt x="14" y="463"/>
                  </a:cubicBezTo>
                  <a:cubicBezTo>
                    <a:pt x="4" y="473"/>
                    <a:pt x="0" y="484"/>
                    <a:pt x="10" y="49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Rounded Rectangle 41">
            <a:extLst>
              <a:ext uri="{FF2B5EF4-FFF2-40B4-BE49-F238E27FC236}">
                <a16:creationId xmlns:a16="http://schemas.microsoft.com/office/drawing/2014/main" id="{45586CAD-E5FE-4344-AAC7-D9CF6432CEAE}"/>
              </a:ext>
            </a:extLst>
          </p:cNvPr>
          <p:cNvSpPr/>
          <p:nvPr/>
        </p:nvSpPr>
        <p:spPr>
          <a:xfrm>
            <a:off x="2378447" y="2722089"/>
            <a:ext cx="9538569" cy="35522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181" indent="0">
              <a:buNone/>
            </a:pPr>
            <a:endParaRPr lang="en-US" sz="2000" dirty="0"/>
          </a:p>
          <a:p>
            <a:pPr marL="666655" lvl="1" indent="-285750">
              <a:buFont typeface="Wingdings" pitchFamily="2" charset="2"/>
              <a:buChar char="Ø"/>
            </a:pPr>
            <a:r>
              <a:rPr lang="en-US" sz="1600" dirty="0">
                <a:solidFill>
                  <a:schemeClr val="tx1"/>
                </a:solidFill>
              </a:rPr>
              <a:t>Create </a:t>
            </a:r>
            <a:r>
              <a:rPr lang="en-US" sz="1600" dirty="0">
                <a:solidFill>
                  <a:schemeClr val="accent5"/>
                </a:solidFill>
              </a:rPr>
              <a:t>prescriptive Cloud Native Solutions </a:t>
            </a:r>
            <a:r>
              <a:rPr lang="en-US" sz="1600" dirty="0">
                <a:solidFill>
                  <a:schemeClr val="tx1"/>
                </a:solidFill>
              </a:rPr>
              <a:t>focused on outcomes (i.e. financial, </a:t>
            </a:r>
            <a:r>
              <a:rPr lang="en-US" sz="1600" dirty="0" err="1">
                <a:solidFill>
                  <a:schemeClr val="tx1"/>
                </a:solidFill>
              </a:rPr>
              <a:t>health&amp;science</a:t>
            </a:r>
            <a:r>
              <a:rPr lang="en-US" sz="1600" dirty="0">
                <a:solidFill>
                  <a:schemeClr val="tx1"/>
                </a:solidFill>
              </a:rPr>
              <a:t>, retail) </a:t>
            </a:r>
          </a:p>
          <a:p>
            <a:pPr marL="666655" lvl="1" indent="-285750">
              <a:buFont typeface="Wingdings" pitchFamily="2" charset="2"/>
              <a:buChar char="Ø"/>
            </a:pPr>
            <a:endParaRPr lang="en-US" sz="1600" dirty="0">
              <a:solidFill>
                <a:schemeClr val="tx1"/>
              </a:solidFill>
            </a:endParaRPr>
          </a:p>
          <a:p>
            <a:pPr marL="666655" lvl="1" indent="-285750">
              <a:buFont typeface="Wingdings" pitchFamily="2" charset="2"/>
              <a:buChar char="Ø"/>
            </a:pPr>
            <a:r>
              <a:rPr lang="en-US" sz="1600" dirty="0">
                <a:solidFill>
                  <a:schemeClr val="tx1"/>
                </a:solidFill>
              </a:rPr>
              <a:t>Enable </a:t>
            </a:r>
            <a:r>
              <a:rPr lang="en-US" sz="1600" dirty="0">
                <a:solidFill>
                  <a:schemeClr val="accent5"/>
                </a:solidFill>
              </a:rPr>
              <a:t>fleet management </a:t>
            </a:r>
            <a:r>
              <a:rPr lang="en-US" sz="1600" dirty="0">
                <a:solidFill>
                  <a:schemeClr val="tx1"/>
                </a:solidFill>
              </a:rPr>
              <a:t>(HW, VMs, Clusters) globally (Edge to Public Cloud) at scale</a:t>
            </a:r>
          </a:p>
          <a:p>
            <a:pPr marL="666655" lvl="1" indent="-285750">
              <a:buFont typeface="Wingdings" pitchFamily="2" charset="2"/>
              <a:buChar char="Ø"/>
            </a:pPr>
            <a:endParaRPr lang="en-US" sz="1600" dirty="0">
              <a:solidFill>
                <a:schemeClr val="tx1"/>
              </a:solidFill>
            </a:endParaRPr>
          </a:p>
          <a:p>
            <a:pPr marL="666655" lvl="1" indent="-285750">
              <a:buFont typeface="Wingdings" pitchFamily="2" charset="2"/>
              <a:buChar char="Ø"/>
            </a:pPr>
            <a:r>
              <a:rPr lang="en-US" sz="1600" dirty="0">
                <a:solidFill>
                  <a:schemeClr val="tx1"/>
                </a:solidFill>
              </a:rPr>
              <a:t>Solve </a:t>
            </a:r>
            <a:r>
              <a:rPr lang="en-US" sz="1600" b="1" dirty="0">
                <a:solidFill>
                  <a:schemeClr val="accent5"/>
                </a:solidFill>
              </a:rPr>
              <a:t>multi-cloud</a:t>
            </a:r>
            <a:r>
              <a:rPr lang="en-US" sz="1600" dirty="0">
                <a:solidFill>
                  <a:schemeClr val="tx1"/>
                </a:solidFill>
              </a:rPr>
              <a:t> and </a:t>
            </a:r>
            <a:r>
              <a:rPr lang="en-US" sz="1600" b="1" dirty="0">
                <a:solidFill>
                  <a:schemeClr val="accent5"/>
                </a:solidFill>
              </a:rPr>
              <a:t>multi-cluster</a:t>
            </a:r>
            <a:r>
              <a:rPr lang="en-US" sz="1600" dirty="0">
                <a:solidFill>
                  <a:schemeClr val="tx1"/>
                </a:solidFill>
              </a:rPr>
              <a:t> Kubernetes complexities focusing on multi-tenant, multi-cluster observability, namespaces and identity</a:t>
            </a:r>
          </a:p>
          <a:p>
            <a:pPr marL="666655" lvl="1" indent="-285750">
              <a:buFont typeface="Wingdings" pitchFamily="2" charset="2"/>
              <a:buChar char="Ø"/>
            </a:pPr>
            <a:endParaRPr lang="en-US" sz="1600" dirty="0">
              <a:solidFill>
                <a:schemeClr val="tx1"/>
              </a:solidFill>
            </a:endParaRPr>
          </a:p>
          <a:p>
            <a:pPr marL="666655" lvl="1" indent="-285750">
              <a:buFont typeface="Wingdings" pitchFamily="2" charset="2"/>
              <a:buChar char="Ø"/>
            </a:pPr>
            <a:r>
              <a:rPr lang="en-US" sz="1600" dirty="0">
                <a:solidFill>
                  <a:schemeClr val="tx1"/>
                </a:solidFill>
              </a:rPr>
              <a:t>Offer top to bottom (App to HW) solutions that can be </a:t>
            </a:r>
            <a:r>
              <a:rPr lang="en-US" sz="1600" dirty="0">
                <a:solidFill>
                  <a:schemeClr val="accent5"/>
                </a:solidFill>
              </a:rPr>
              <a:t>attached to any K8s distros</a:t>
            </a:r>
            <a:r>
              <a:rPr lang="en-US" sz="1600" dirty="0">
                <a:solidFill>
                  <a:schemeClr val="tx1"/>
                </a:solidFill>
              </a:rPr>
              <a:t> delivered as add-ons via Intersight  </a:t>
            </a:r>
            <a:endParaRPr lang="en-US" sz="800" dirty="0">
              <a:solidFill>
                <a:schemeClr val="tx1"/>
              </a:solidFill>
            </a:endParaRPr>
          </a:p>
        </p:txBody>
      </p:sp>
      <p:sp>
        <p:nvSpPr>
          <p:cNvPr id="52" name="TextBox 51">
            <a:extLst>
              <a:ext uri="{FF2B5EF4-FFF2-40B4-BE49-F238E27FC236}">
                <a16:creationId xmlns:a16="http://schemas.microsoft.com/office/drawing/2014/main" id="{1C5963A0-2AE6-1C4F-88A3-5FA7DE940307}"/>
              </a:ext>
            </a:extLst>
          </p:cNvPr>
          <p:cNvSpPr txBox="1"/>
          <p:nvPr/>
        </p:nvSpPr>
        <p:spPr>
          <a:xfrm>
            <a:off x="6290717" y="2814175"/>
            <a:ext cx="922047" cy="461665"/>
          </a:xfrm>
          <a:prstGeom prst="rect">
            <a:avLst/>
          </a:prstGeom>
          <a:noFill/>
        </p:spPr>
        <p:txBody>
          <a:bodyPr wrap="none" rtlCol="0">
            <a:spAutoFit/>
          </a:bodyPr>
          <a:lstStyle/>
          <a:p>
            <a:r>
              <a:rPr lang="en-NL" sz="2400">
                <a:latin typeface="+mn-lt"/>
              </a:rPr>
              <a:t>HOW</a:t>
            </a:r>
          </a:p>
        </p:txBody>
      </p:sp>
    </p:spTree>
    <p:extLst>
      <p:ext uri="{BB962C8B-B14F-4D97-AF65-F5344CB8AC3E}">
        <p14:creationId xmlns:p14="http://schemas.microsoft.com/office/powerpoint/2010/main" val="2714020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027D1170-2A8C-4540-A4FE-C1C9AF04684E}"/>
              </a:ext>
            </a:extLst>
          </p:cNvPr>
          <p:cNvSpPr/>
          <p:nvPr/>
        </p:nvSpPr>
        <p:spPr>
          <a:xfrm>
            <a:off x="623093" y="6222496"/>
            <a:ext cx="4228307" cy="44652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22" name="Group 221">
            <a:extLst>
              <a:ext uri="{FF2B5EF4-FFF2-40B4-BE49-F238E27FC236}">
                <a16:creationId xmlns:a16="http://schemas.microsoft.com/office/drawing/2014/main" id="{B6E3E003-B611-4C23-B74B-84A431DE7CC1}"/>
              </a:ext>
            </a:extLst>
          </p:cNvPr>
          <p:cNvGrpSpPr/>
          <p:nvPr/>
        </p:nvGrpSpPr>
        <p:grpSpPr>
          <a:xfrm>
            <a:off x="3003378" y="3441991"/>
            <a:ext cx="5923921" cy="3686347"/>
            <a:chOff x="2641706" y="3356372"/>
            <a:chExt cx="3455260" cy="2150145"/>
          </a:xfrm>
        </p:grpSpPr>
        <p:pic>
          <p:nvPicPr>
            <p:cNvPr id="217" name="Picture 216" descr="A close up of a logo&#10;&#10;Description automatically generated">
              <a:extLst>
                <a:ext uri="{FF2B5EF4-FFF2-40B4-BE49-F238E27FC236}">
                  <a16:creationId xmlns:a16="http://schemas.microsoft.com/office/drawing/2014/main" id="{E901D146-D488-4957-A4AB-6FF5D139BBFE}"/>
                </a:ext>
              </a:extLst>
            </p:cNvPr>
            <p:cNvPicPr>
              <a:picLocks noChangeAspect="1"/>
            </p:cNvPicPr>
            <p:nvPr/>
          </p:nvPicPr>
          <p:blipFill rotWithShape="1">
            <a:blip r:embed="rId3"/>
            <a:stretch/>
          </p:blipFill>
          <p:spPr>
            <a:xfrm>
              <a:off x="2641706" y="3356372"/>
              <a:ext cx="3455260" cy="2150145"/>
            </a:xfrm>
            <a:prstGeom prst="rect">
              <a:avLst/>
            </a:prstGeom>
          </p:spPr>
        </p:pic>
        <p:grpSp>
          <p:nvGrpSpPr>
            <p:cNvPr id="221" name="Group 220">
              <a:extLst>
                <a:ext uri="{FF2B5EF4-FFF2-40B4-BE49-F238E27FC236}">
                  <a16:creationId xmlns:a16="http://schemas.microsoft.com/office/drawing/2014/main" id="{E7846D22-F66D-4930-93CA-B017D4813BE4}"/>
                </a:ext>
              </a:extLst>
            </p:cNvPr>
            <p:cNvGrpSpPr/>
            <p:nvPr/>
          </p:nvGrpSpPr>
          <p:grpSpPr>
            <a:xfrm>
              <a:off x="3529149" y="3840087"/>
              <a:ext cx="1673352" cy="975235"/>
              <a:chOff x="3529149" y="3840087"/>
              <a:chExt cx="1673352" cy="975235"/>
            </a:xfrm>
          </p:grpSpPr>
          <p:pic>
            <p:nvPicPr>
              <p:cNvPr id="219" name="Picture 218">
                <a:extLst>
                  <a:ext uri="{FF2B5EF4-FFF2-40B4-BE49-F238E27FC236}">
                    <a16:creationId xmlns:a16="http://schemas.microsoft.com/office/drawing/2014/main" id="{D9696FE9-2D78-427C-92C2-2497F6E51124}"/>
                  </a:ext>
                </a:extLst>
              </p:cNvPr>
              <p:cNvPicPr>
                <a:picLocks noChangeAspect="1"/>
              </p:cNvPicPr>
              <p:nvPr/>
            </p:nvPicPr>
            <p:blipFill>
              <a:blip r:embed="rId4"/>
              <a:stretch>
                <a:fillRect/>
              </a:stretch>
            </p:blipFill>
            <p:spPr>
              <a:xfrm>
                <a:off x="3529149" y="3840087"/>
                <a:ext cx="1673352" cy="873963"/>
              </a:xfrm>
              <a:prstGeom prst="rect">
                <a:avLst/>
              </a:prstGeom>
            </p:spPr>
          </p:pic>
          <p:pic>
            <p:nvPicPr>
              <p:cNvPr id="220" name="Picture 219">
                <a:extLst>
                  <a:ext uri="{FF2B5EF4-FFF2-40B4-BE49-F238E27FC236}">
                    <a16:creationId xmlns:a16="http://schemas.microsoft.com/office/drawing/2014/main" id="{62EF6D80-40E4-45F7-8194-86B6292398EA}"/>
                  </a:ext>
                </a:extLst>
              </p:cNvPr>
              <p:cNvPicPr>
                <a:picLocks noChangeAspect="1"/>
              </p:cNvPicPr>
              <p:nvPr/>
            </p:nvPicPr>
            <p:blipFill rotWithShape="1">
              <a:blip r:embed="rId4"/>
              <a:srcRect t="93367"/>
              <a:stretch/>
            </p:blipFill>
            <p:spPr>
              <a:xfrm>
                <a:off x="3529149" y="4702123"/>
                <a:ext cx="1673352" cy="113199"/>
              </a:xfrm>
              <a:prstGeom prst="rect">
                <a:avLst/>
              </a:prstGeom>
            </p:spPr>
          </p:pic>
        </p:grpSp>
      </p:grpSp>
      <p:sp>
        <p:nvSpPr>
          <p:cNvPr id="3" name="Title 2">
            <a:extLst>
              <a:ext uri="{FF2B5EF4-FFF2-40B4-BE49-F238E27FC236}">
                <a16:creationId xmlns:a16="http://schemas.microsoft.com/office/drawing/2014/main" id="{2D078FEB-3739-4556-96C0-3AC8A88735A0}"/>
              </a:ext>
            </a:extLst>
          </p:cNvPr>
          <p:cNvSpPr>
            <a:spLocks noGrp="1"/>
          </p:cNvSpPr>
          <p:nvPr>
            <p:ph type="title"/>
          </p:nvPr>
        </p:nvSpPr>
        <p:spPr/>
        <p:txBody>
          <a:bodyPr/>
          <a:lstStyle/>
          <a:p>
            <a:pPr>
              <a:lnSpc>
                <a:spcPct val="100000"/>
              </a:lnSpc>
            </a:pPr>
            <a:r>
              <a:rPr lang="en-US" dirty="0"/>
              <a:t>Intersight Kubernetes Services (IKS)</a:t>
            </a:r>
            <a:br>
              <a:rPr lang="en-US" dirty="0"/>
            </a:br>
            <a:r>
              <a:rPr lang="en-US" sz="2667" dirty="0"/>
              <a:t>Solving multi-cloud &amp; multi-cluster Kubernetes</a:t>
            </a:r>
            <a:endParaRPr lang="en-US" dirty="0"/>
          </a:p>
        </p:txBody>
      </p:sp>
      <p:sp>
        <p:nvSpPr>
          <p:cNvPr id="6" name="Text Placeholder 1">
            <a:extLst>
              <a:ext uri="{FF2B5EF4-FFF2-40B4-BE49-F238E27FC236}">
                <a16:creationId xmlns:a16="http://schemas.microsoft.com/office/drawing/2014/main" id="{D19F2106-B21C-4C90-857D-FE143DE50393}"/>
              </a:ext>
            </a:extLst>
          </p:cNvPr>
          <p:cNvSpPr txBox="1">
            <a:spLocks/>
          </p:cNvSpPr>
          <p:nvPr/>
        </p:nvSpPr>
        <p:spPr>
          <a:xfrm>
            <a:off x="617219" y="2424568"/>
            <a:ext cx="2926083"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467">
                <a:solidFill>
                  <a:schemeClr val="tx1">
                    <a:lumMod val="75000"/>
                    <a:lumOff val="25000"/>
                  </a:schemeClr>
                </a:solidFill>
                <a:latin typeface="+mj-lt"/>
                <a:cs typeface="CiscoSansTT" panose="020B0503020201020303" pitchFamily="34" charset="0"/>
              </a:rPr>
              <a:t>Global container management revenue by 2025, with a CAGR of 25.2%</a:t>
            </a:r>
            <a:endParaRPr lang="en-US" sz="1467">
              <a:solidFill>
                <a:schemeClr val="tx1">
                  <a:lumMod val="75000"/>
                  <a:lumOff val="25000"/>
                </a:schemeClr>
              </a:solidFill>
              <a:latin typeface="+mj-lt"/>
            </a:endParaRPr>
          </a:p>
        </p:txBody>
      </p:sp>
      <p:sp>
        <p:nvSpPr>
          <p:cNvPr id="8" name="Text Placeholder 1">
            <a:extLst>
              <a:ext uri="{FF2B5EF4-FFF2-40B4-BE49-F238E27FC236}">
                <a16:creationId xmlns:a16="http://schemas.microsoft.com/office/drawing/2014/main" id="{954CF875-B655-48A7-B196-3D89894C4E20}"/>
              </a:ext>
            </a:extLst>
          </p:cNvPr>
          <p:cNvSpPr txBox="1">
            <a:spLocks/>
          </p:cNvSpPr>
          <p:nvPr/>
        </p:nvSpPr>
        <p:spPr>
          <a:xfrm>
            <a:off x="583689" y="1861069"/>
            <a:ext cx="4395287"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867">
                <a:solidFill>
                  <a:schemeClr val="accent1"/>
                </a:solidFill>
                <a:latin typeface="CiscoSansTT" panose="020B0503020201020303" pitchFamily="34" charset="0"/>
                <a:cs typeface="CiscoSansTT" panose="020B0503020201020303" pitchFamily="34" charset="0"/>
              </a:rPr>
              <a:t>$1.4B</a:t>
            </a:r>
            <a:endParaRPr lang="en-US" sz="1867">
              <a:solidFill>
                <a:schemeClr val="accent1"/>
              </a:solidFill>
            </a:endParaRPr>
          </a:p>
        </p:txBody>
      </p:sp>
      <p:sp>
        <p:nvSpPr>
          <p:cNvPr id="7" name="Text Placeholder 1">
            <a:extLst>
              <a:ext uri="{FF2B5EF4-FFF2-40B4-BE49-F238E27FC236}">
                <a16:creationId xmlns:a16="http://schemas.microsoft.com/office/drawing/2014/main" id="{0ACB9409-526A-48A2-95F6-46BC199BB99E}"/>
              </a:ext>
            </a:extLst>
          </p:cNvPr>
          <p:cNvSpPr txBox="1">
            <a:spLocks/>
          </p:cNvSpPr>
          <p:nvPr/>
        </p:nvSpPr>
        <p:spPr>
          <a:xfrm>
            <a:off x="4262119" y="2424568"/>
            <a:ext cx="2926083"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467">
                <a:solidFill>
                  <a:schemeClr val="tx1">
                    <a:lumMod val="75000"/>
                    <a:lumOff val="25000"/>
                  </a:schemeClr>
                </a:solidFill>
                <a:latin typeface="+mj-lt"/>
                <a:cs typeface="CiscoSansTT" panose="020B0503020201020303" pitchFamily="34" charset="0"/>
              </a:rPr>
              <a:t>Of large enterprises will adopt containers for cloud native applications by 2025</a:t>
            </a:r>
            <a:endParaRPr lang="en-US" sz="1467">
              <a:solidFill>
                <a:schemeClr val="tx1">
                  <a:lumMod val="75000"/>
                  <a:lumOff val="25000"/>
                </a:schemeClr>
              </a:solidFill>
              <a:latin typeface="+mj-lt"/>
            </a:endParaRPr>
          </a:p>
        </p:txBody>
      </p:sp>
      <p:sp>
        <p:nvSpPr>
          <p:cNvPr id="9" name="Text Placeholder 1">
            <a:extLst>
              <a:ext uri="{FF2B5EF4-FFF2-40B4-BE49-F238E27FC236}">
                <a16:creationId xmlns:a16="http://schemas.microsoft.com/office/drawing/2014/main" id="{5228B436-162E-42DD-9993-4F6453391150}"/>
              </a:ext>
            </a:extLst>
          </p:cNvPr>
          <p:cNvSpPr txBox="1">
            <a:spLocks/>
          </p:cNvSpPr>
          <p:nvPr/>
        </p:nvSpPr>
        <p:spPr>
          <a:xfrm>
            <a:off x="4228589" y="1861069"/>
            <a:ext cx="4395287"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867">
                <a:solidFill>
                  <a:schemeClr val="accent1"/>
                </a:solidFill>
                <a:latin typeface="CiscoSansTT" panose="020B0503020201020303" pitchFamily="34" charset="0"/>
                <a:cs typeface="CiscoSansTT" panose="020B0503020201020303" pitchFamily="34" charset="0"/>
              </a:rPr>
              <a:t>85%</a:t>
            </a:r>
            <a:endParaRPr lang="en-US" sz="1867">
              <a:solidFill>
                <a:schemeClr val="accent1"/>
              </a:solidFill>
            </a:endParaRPr>
          </a:p>
        </p:txBody>
      </p:sp>
      <p:sp>
        <p:nvSpPr>
          <p:cNvPr id="10" name="Text Placeholder 1">
            <a:extLst>
              <a:ext uri="{FF2B5EF4-FFF2-40B4-BE49-F238E27FC236}">
                <a16:creationId xmlns:a16="http://schemas.microsoft.com/office/drawing/2014/main" id="{DF140E5E-5756-401D-A6E6-93CC2FBD8742}"/>
              </a:ext>
            </a:extLst>
          </p:cNvPr>
          <p:cNvSpPr txBox="1">
            <a:spLocks/>
          </p:cNvSpPr>
          <p:nvPr/>
        </p:nvSpPr>
        <p:spPr>
          <a:xfrm>
            <a:off x="7873488" y="2429292"/>
            <a:ext cx="3701293"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467">
                <a:solidFill>
                  <a:schemeClr val="tx1">
                    <a:lumMod val="75000"/>
                    <a:lumOff val="25000"/>
                  </a:schemeClr>
                </a:solidFill>
                <a:latin typeface="+mj-lt"/>
                <a:cs typeface="CiscoSansTT" panose="020B0503020201020303" pitchFamily="34" charset="0"/>
              </a:rPr>
              <a:t>Top challenge for customers deploying containers is </a:t>
            </a:r>
            <a:r>
              <a:rPr lang="en-US" sz="1467">
                <a:solidFill>
                  <a:schemeClr val="accent1"/>
                </a:solidFill>
                <a:latin typeface="+mj-lt"/>
                <a:cs typeface="CiscoSansTT" panose="020B0503020201020303" pitchFamily="34" charset="0"/>
              </a:rPr>
              <a:t>operational complexity</a:t>
            </a:r>
            <a:r>
              <a:rPr lang="en-US" sz="1467">
                <a:solidFill>
                  <a:schemeClr val="tx1">
                    <a:lumMod val="75000"/>
                    <a:lumOff val="25000"/>
                  </a:schemeClr>
                </a:solidFill>
                <a:latin typeface="+mj-lt"/>
                <a:cs typeface="CiscoSansTT" panose="020B0503020201020303" pitchFamily="34" charset="0"/>
              </a:rPr>
              <a:t>, second only to “lack of skills”</a:t>
            </a:r>
            <a:endParaRPr lang="en-US" sz="1467">
              <a:solidFill>
                <a:schemeClr val="tx1">
                  <a:lumMod val="75000"/>
                  <a:lumOff val="25000"/>
                </a:schemeClr>
              </a:solidFill>
              <a:latin typeface="+mj-lt"/>
            </a:endParaRPr>
          </a:p>
        </p:txBody>
      </p:sp>
      <p:sp>
        <p:nvSpPr>
          <p:cNvPr id="11" name="Text Placeholder 1">
            <a:extLst>
              <a:ext uri="{FF2B5EF4-FFF2-40B4-BE49-F238E27FC236}">
                <a16:creationId xmlns:a16="http://schemas.microsoft.com/office/drawing/2014/main" id="{DFF2B861-7BB0-48BA-917E-642C34842A43}"/>
              </a:ext>
            </a:extLst>
          </p:cNvPr>
          <p:cNvSpPr txBox="1">
            <a:spLocks/>
          </p:cNvSpPr>
          <p:nvPr/>
        </p:nvSpPr>
        <p:spPr>
          <a:xfrm>
            <a:off x="7873489" y="1807700"/>
            <a:ext cx="4395287" cy="563499"/>
          </a:xfrm>
          <a:prstGeom prst="rect">
            <a:avLst/>
          </a:prstGeom>
        </p:spPr>
        <p:txBody>
          <a:bodyPr lIns="121893" tIns="60947" rIns="121893" bIns="60947" anchor="ctr" anchorCtr="0">
            <a:noAutofit/>
          </a:bodyPr>
          <a:lstStyle>
            <a:lvl1pPr marL="228600" indent="-171450"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chemeClr val="tx1"/>
                </a:solidFill>
                <a:latin typeface="+mn-lt"/>
                <a:ea typeface="CiscoSansTT Thin" charset="0"/>
                <a:cs typeface="CiscoSansTT Thin" charset="0"/>
              </a:defRPr>
            </a:lvl1pPr>
            <a:lvl2pPr marL="457200" indent="-165100"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chemeClr val="tx1"/>
                </a:solidFill>
                <a:latin typeface="+mn-lt"/>
                <a:ea typeface="CiscoSansTT Thin" charset="0"/>
                <a:cs typeface="CiscoSansTT Thin" charset="0"/>
              </a:defRPr>
            </a:lvl2pPr>
            <a:lvl3pPr marL="685800" indent="-109538"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chemeClr val="tx1"/>
                </a:solidFill>
                <a:latin typeface="+mn-lt"/>
                <a:ea typeface="CiscoSansTT Thin" charset="0"/>
                <a:cs typeface="CiscoSansTT Thin" charset="0"/>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6198" indent="0">
              <a:lnSpc>
                <a:spcPct val="100000"/>
              </a:lnSpc>
              <a:spcBef>
                <a:spcPts val="0"/>
              </a:spcBef>
              <a:buNone/>
            </a:pPr>
            <a:r>
              <a:rPr lang="en-US" sz="1867">
                <a:solidFill>
                  <a:schemeClr val="accent1"/>
                </a:solidFill>
                <a:latin typeface="CiscoSansTT" panose="020B0503020201020303" pitchFamily="34" charset="0"/>
                <a:cs typeface="CiscoSansTT" panose="020B0503020201020303" pitchFamily="34" charset="0"/>
              </a:rPr>
              <a:t>#2</a:t>
            </a:r>
          </a:p>
        </p:txBody>
      </p:sp>
      <p:grpSp>
        <p:nvGrpSpPr>
          <p:cNvPr id="137" name="Group 136">
            <a:extLst>
              <a:ext uri="{FF2B5EF4-FFF2-40B4-BE49-F238E27FC236}">
                <a16:creationId xmlns:a16="http://schemas.microsoft.com/office/drawing/2014/main" id="{F6DC0030-0C76-4032-A279-691783203AEC}"/>
              </a:ext>
            </a:extLst>
          </p:cNvPr>
          <p:cNvGrpSpPr/>
          <p:nvPr/>
        </p:nvGrpSpPr>
        <p:grpSpPr>
          <a:xfrm>
            <a:off x="2194256" y="5655717"/>
            <a:ext cx="489236" cy="515648"/>
            <a:chOff x="10275725" y="5612337"/>
            <a:chExt cx="489236" cy="515648"/>
          </a:xfrm>
        </p:grpSpPr>
        <p:sp>
          <p:nvSpPr>
            <p:cNvPr id="138" name="Rectangle 137">
              <a:extLst>
                <a:ext uri="{FF2B5EF4-FFF2-40B4-BE49-F238E27FC236}">
                  <a16:creationId xmlns:a16="http://schemas.microsoft.com/office/drawing/2014/main" id="{CF70A7AF-7E14-4B56-9720-9677E2A31377}"/>
                </a:ext>
              </a:extLst>
            </p:cNvPr>
            <p:cNvSpPr/>
            <p:nvPr/>
          </p:nvSpPr>
          <p:spPr>
            <a:xfrm>
              <a:off x="10275725" y="5850986"/>
              <a:ext cx="489236" cy="276999"/>
            </a:xfrm>
            <a:prstGeom prst="rect">
              <a:avLst/>
            </a:prstGeom>
            <a:noFill/>
            <a:ln w="25400" cap="flat" cmpd="sng" algn="ctr">
              <a:noFill/>
              <a:prstDash val="solid"/>
            </a:ln>
            <a:effectLst/>
          </p:spPr>
          <p:txBody>
            <a:bodyPr wrap="none" rtlCol="0" anchor="ctr">
              <a:spAutoFit/>
            </a:bodyPr>
            <a:lstStyle/>
            <a:p>
              <a:pPr algn="ctr" defTabSz="914377">
                <a:defRPr/>
              </a:pPr>
              <a:r>
                <a:rPr lang="en-US" sz="1200" kern="0">
                  <a:solidFill>
                    <a:schemeClr val="tx1">
                      <a:lumMod val="90000"/>
                      <a:lumOff val="10000"/>
                    </a:schemeClr>
                  </a:solidFill>
                  <a:latin typeface="CiscoSansTT ExtraLight"/>
                  <a:ea typeface="ＭＳ Ｐゴシック" charset="0"/>
                </a:rPr>
                <a:t>Edge</a:t>
              </a:r>
            </a:p>
          </p:txBody>
        </p:sp>
        <p:grpSp>
          <p:nvGrpSpPr>
            <p:cNvPr id="139" name="Group 31">
              <a:extLst>
                <a:ext uri="{FF2B5EF4-FFF2-40B4-BE49-F238E27FC236}">
                  <a16:creationId xmlns:a16="http://schemas.microsoft.com/office/drawing/2014/main" id="{AD8A8345-08AC-4B20-9300-F8A4B3F8566D}"/>
                </a:ext>
              </a:extLst>
            </p:cNvPr>
            <p:cNvGrpSpPr>
              <a:grpSpLocks noChangeAspect="1"/>
            </p:cNvGrpSpPr>
            <p:nvPr/>
          </p:nvGrpSpPr>
          <p:grpSpPr bwMode="auto">
            <a:xfrm>
              <a:off x="10349187" y="5612337"/>
              <a:ext cx="303860" cy="286419"/>
              <a:chOff x="382" y="1928"/>
              <a:chExt cx="697" cy="657"/>
            </a:xfrm>
          </p:grpSpPr>
          <p:sp>
            <p:nvSpPr>
              <p:cNvPr id="140" name="Freeform 33">
                <a:extLst>
                  <a:ext uri="{FF2B5EF4-FFF2-40B4-BE49-F238E27FC236}">
                    <a16:creationId xmlns:a16="http://schemas.microsoft.com/office/drawing/2014/main" id="{DB14C2D9-22AA-496A-8909-493AA01E71A3}"/>
                  </a:ext>
                </a:extLst>
              </p:cNvPr>
              <p:cNvSpPr>
                <a:spLocks noEditPoints="1"/>
              </p:cNvSpPr>
              <p:nvPr/>
            </p:nvSpPr>
            <p:spPr bwMode="auto">
              <a:xfrm>
                <a:off x="600" y="2355"/>
                <a:ext cx="282" cy="230"/>
              </a:xfrm>
              <a:custGeom>
                <a:avLst/>
                <a:gdLst>
                  <a:gd name="T0" fmla="*/ 473 w 564"/>
                  <a:gd name="T1" fmla="*/ 45 h 460"/>
                  <a:gd name="T2" fmla="*/ 457 w 564"/>
                  <a:gd name="T3" fmla="*/ 20 h 460"/>
                  <a:gd name="T4" fmla="*/ 433 w 564"/>
                  <a:gd name="T5" fmla="*/ 4 h 460"/>
                  <a:gd name="T6" fmla="*/ 150 w 564"/>
                  <a:gd name="T7" fmla="*/ 0 h 460"/>
                  <a:gd name="T8" fmla="*/ 131 w 564"/>
                  <a:gd name="T9" fmla="*/ 4 h 460"/>
                  <a:gd name="T10" fmla="*/ 107 w 564"/>
                  <a:gd name="T11" fmla="*/ 20 h 460"/>
                  <a:gd name="T12" fmla="*/ 91 w 564"/>
                  <a:gd name="T13" fmla="*/ 45 h 460"/>
                  <a:gd name="T14" fmla="*/ 40 w 564"/>
                  <a:gd name="T15" fmla="*/ 174 h 460"/>
                  <a:gd name="T16" fmla="*/ 14 w 564"/>
                  <a:gd name="T17" fmla="*/ 190 h 460"/>
                  <a:gd name="T18" fmla="*/ 1 w 564"/>
                  <a:gd name="T19" fmla="*/ 214 h 460"/>
                  <a:gd name="T20" fmla="*/ 65 w 564"/>
                  <a:gd name="T21" fmla="*/ 382 h 460"/>
                  <a:gd name="T22" fmla="*/ 67 w 564"/>
                  <a:gd name="T23" fmla="*/ 428 h 460"/>
                  <a:gd name="T24" fmla="*/ 78 w 564"/>
                  <a:gd name="T25" fmla="*/ 449 h 460"/>
                  <a:gd name="T26" fmla="*/ 99 w 564"/>
                  <a:gd name="T27" fmla="*/ 460 h 460"/>
                  <a:gd name="T28" fmla="*/ 115 w 564"/>
                  <a:gd name="T29" fmla="*/ 460 h 460"/>
                  <a:gd name="T30" fmla="*/ 134 w 564"/>
                  <a:gd name="T31" fmla="*/ 449 h 460"/>
                  <a:gd name="T32" fmla="*/ 145 w 564"/>
                  <a:gd name="T33" fmla="*/ 428 h 460"/>
                  <a:gd name="T34" fmla="*/ 418 w 564"/>
                  <a:gd name="T35" fmla="*/ 382 h 460"/>
                  <a:gd name="T36" fmla="*/ 419 w 564"/>
                  <a:gd name="T37" fmla="*/ 428 h 460"/>
                  <a:gd name="T38" fmla="*/ 430 w 564"/>
                  <a:gd name="T39" fmla="*/ 449 h 460"/>
                  <a:gd name="T40" fmla="*/ 451 w 564"/>
                  <a:gd name="T41" fmla="*/ 460 h 460"/>
                  <a:gd name="T42" fmla="*/ 467 w 564"/>
                  <a:gd name="T43" fmla="*/ 460 h 460"/>
                  <a:gd name="T44" fmla="*/ 486 w 564"/>
                  <a:gd name="T45" fmla="*/ 449 h 460"/>
                  <a:gd name="T46" fmla="*/ 497 w 564"/>
                  <a:gd name="T47" fmla="*/ 428 h 460"/>
                  <a:gd name="T48" fmla="*/ 564 w 564"/>
                  <a:gd name="T49" fmla="*/ 382 h 460"/>
                  <a:gd name="T50" fmla="*/ 563 w 564"/>
                  <a:gd name="T51" fmla="*/ 214 h 460"/>
                  <a:gd name="T52" fmla="*/ 550 w 564"/>
                  <a:gd name="T53" fmla="*/ 190 h 460"/>
                  <a:gd name="T54" fmla="*/ 526 w 564"/>
                  <a:gd name="T55" fmla="*/ 174 h 460"/>
                  <a:gd name="T56" fmla="*/ 145 w 564"/>
                  <a:gd name="T57" fmla="*/ 69 h 460"/>
                  <a:gd name="T58" fmla="*/ 151 w 564"/>
                  <a:gd name="T59" fmla="*/ 59 h 460"/>
                  <a:gd name="T60" fmla="*/ 402 w 564"/>
                  <a:gd name="T61" fmla="*/ 56 h 460"/>
                  <a:gd name="T62" fmla="*/ 410 w 564"/>
                  <a:gd name="T63" fmla="*/ 59 h 460"/>
                  <a:gd name="T64" fmla="*/ 451 w 564"/>
                  <a:gd name="T65" fmla="*/ 173 h 460"/>
                  <a:gd name="T66" fmla="*/ 146 w 564"/>
                  <a:gd name="T67" fmla="*/ 327 h 460"/>
                  <a:gd name="T68" fmla="*/ 129 w 564"/>
                  <a:gd name="T69" fmla="*/ 323 h 460"/>
                  <a:gd name="T70" fmla="*/ 108 w 564"/>
                  <a:gd name="T71" fmla="*/ 307 h 460"/>
                  <a:gd name="T72" fmla="*/ 99 w 564"/>
                  <a:gd name="T73" fmla="*/ 280 h 460"/>
                  <a:gd name="T74" fmla="*/ 103 w 564"/>
                  <a:gd name="T75" fmla="*/ 260 h 460"/>
                  <a:gd name="T76" fmla="*/ 121 w 564"/>
                  <a:gd name="T77" fmla="*/ 240 h 460"/>
                  <a:gd name="T78" fmla="*/ 146 w 564"/>
                  <a:gd name="T79" fmla="*/ 232 h 460"/>
                  <a:gd name="T80" fmla="*/ 166 w 564"/>
                  <a:gd name="T81" fmla="*/ 236 h 460"/>
                  <a:gd name="T82" fmla="*/ 186 w 564"/>
                  <a:gd name="T83" fmla="*/ 252 h 460"/>
                  <a:gd name="T84" fmla="*/ 194 w 564"/>
                  <a:gd name="T85" fmla="*/ 280 h 460"/>
                  <a:gd name="T86" fmla="*/ 191 w 564"/>
                  <a:gd name="T87" fmla="*/ 299 h 460"/>
                  <a:gd name="T88" fmla="*/ 174 w 564"/>
                  <a:gd name="T89" fmla="*/ 319 h 460"/>
                  <a:gd name="T90" fmla="*/ 146 w 564"/>
                  <a:gd name="T91" fmla="*/ 327 h 460"/>
                  <a:gd name="T92" fmla="*/ 418 w 564"/>
                  <a:gd name="T93" fmla="*/ 327 h 460"/>
                  <a:gd name="T94" fmla="*/ 390 w 564"/>
                  <a:gd name="T95" fmla="*/ 319 h 460"/>
                  <a:gd name="T96" fmla="*/ 374 w 564"/>
                  <a:gd name="T97" fmla="*/ 299 h 460"/>
                  <a:gd name="T98" fmla="*/ 370 w 564"/>
                  <a:gd name="T99" fmla="*/ 280 h 460"/>
                  <a:gd name="T100" fmla="*/ 378 w 564"/>
                  <a:gd name="T101" fmla="*/ 252 h 460"/>
                  <a:gd name="T102" fmla="*/ 398 w 564"/>
                  <a:gd name="T103" fmla="*/ 236 h 460"/>
                  <a:gd name="T104" fmla="*/ 418 w 564"/>
                  <a:gd name="T105" fmla="*/ 232 h 460"/>
                  <a:gd name="T106" fmla="*/ 445 w 564"/>
                  <a:gd name="T107" fmla="*/ 240 h 460"/>
                  <a:gd name="T108" fmla="*/ 461 w 564"/>
                  <a:gd name="T109" fmla="*/ 260 h 460"/>
                  <a:gd name="T110" fmla="*/ 465 w 564"/>
                  <a:gd name="T111" fmla="*/ 280 h 460"/>
                  <a:gd name="T112" fmla="*/ 457 w 564"/>
                  <a:gd name="T113" fmla="*/ 307 h 460"/>
                  <a:gd name="T114" fmla="*/ 437 w 564"/>
                  <a:gd name="T115" fmla="*/ 323 h 460"/>
                  <a:gd name="T116" fmla="*/ 418 w 564"/>
                  <a:gd name="T117" fmla="*/ 327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 h="460">
                    <a:moveTo>
                      <a:pt x="516" y="173"/>
                    </a:moveTo>
                    <a:lnTo>
                      <a:pt x="473" y="45"/>
                    </a:lnTo>
                    <a:lnTo>
                      <a:pt x="473" y="45"/>
                    </a:lnTo>
                    <a:lnTo>
                      <a:pt x="470" y="36"/>
                    </a:lnTo>
                    <a:lnTo>
                      <a:pt x="464" y="28"/>
                    </a:lnTo>
                    <a:lnTo>
                      <a:pt x="457" y="20"/>
                    </a:lnTo>
                    <a:lnTo>
                      <a:pt x="451" y="13"/>
                    </a:lnTo>
                    <a:lnTo>
                      <a:pt x="443" y="8"/>
                    </a:lnTo>
                    <a:lnTo>
                      <a:pt x="433" y="4"/>
                    </a:lnTo>
                    <a:lnTo>
                      <a:pt x="424" y="0"/>
                    </a:lnTo>
                    <a:lnTo>
                      <a:pt x="414" y="0"/>
                    </a:lnTo>
                    <a:lnTo>
                      <a:pt x="150" y="0"/>
                    </a:lnTo>
                    <a:lnTo>
                      <a:pt x="150" y="0"/>
                    </a:lnTo>
                    <a:lnTo>
                      <a:pt x="140" y="0"/>
                    </a:lnTo>
                    <a:lnTo>
                      <a:pt x="131" y="4"/>
                    </a:lnTo>
                    <a:lnTo>
                      <a:pt x="123" y="8"/>
                    </a:lnTo>
                    <a:lnTo>
                      <a:pt x="113" y="13"/>
                    </a:lnTo>
                    <a:lnTo>
                      <a:pt x="107" y="20"/>
                    </a:lnTo>
                    <a:lnTo>
                      <a:pt x="100" y="28"/>
                    </a:lnTo>
                    <a:lnTo>
                      <a:pt x="94" y="36"/>
                    </a:lnTo>
                    <a:lnTo>
                      <a:pt x="91" y="45"/>
                    </a:lnTo>
                    <a:lnTo>
                      <a:pt x="49" y="173"/>
                    </a:lnTo>
                    <a:lnTo>
                      <a:pt x="49" y="173"/>
                    </a:lnTo>
                    <a:lnTo>
                      <a:pt x="40" y="174"/>
                    </a:lnTo>
                    <a:lnTo>
                      <a:pt x="30" y="177"/>
                    </a:lnTo>
                    <a:lnTo>
                      <a:pt x="22" y="184"/>
                    </a:lnTo>
                    <a:lnTo>
                      <a:pt x="14" y="190"/>
                    </a:lnTo>
                    <a:lnTo>
                      <a:pt x="9" y="197"/>
                    </a:lnTo>
                    <a:lnTo>
                      <a:pt x="5" y="206"/>
                    </a:lnTo>
                    <a:lnTo>
                      <a:pt x="1" y="214"/>
                    </a:lnTo>
                    <a:lnTo>
                      <a:pt x="0" y="225"/>
                    </a:lnTo>
                    <a:lnTo>
                      <a:pt x="0" y="382"/>
                    </a:lnTo>
                    <a:lnTo>
                      <a:pt x="65" y="382"/>
                    </a:lnTo>
                    <a:lnTo>
                      <a:pt x="65" y="420"/>
                    </a:lnTo>
                    <a:lnTo>
                      <a:pt x="65" y="420"/>
                    </a:lnTo>
                    <a:lnTo>
                      <a:pt x="67" y="428"/>
                    </a:lnTo>
                    <a:lnTo>
                      <a:pt x="68" y="436"/>
                    </a:lnTo>
                    <a:lnTo>
                      <a:pt x="73" y="442"/>
                    </a:lnTo>
                    <a:lnTo>
                      <a:pt x="78" y="449"/>
                    </a:lnTo>
                    <a:lnTo>
                      <a:pt x="83" y="453"/>
                    </a:lnTo>
                    <a:lnTo>
                      <a:pt x="91" y="456"/>
                    </a:lnTo>
                    <a:lnTo>
                      <a:pt x="99" y="460"/>
                    </a:lnTo>
                    <a:lnTo>
                      <a:pt x="107" y="460"/>
                    </a:lnTo>
                    <a:lnTo>
                      <a:pt x="107" y="460"/>
                    </a:lnTo>
                    <a:lnTo>
                      <a:pt x="115" y="460"/>
                    </a:lnTo>
                    <a:lnTo>
                      <a:pt x="121" y="456"/>
                    </a:lnTo>
                    <a:lnTo>
                      <a:pt x="129" y="453"/>
                    </a:lnTo>
                    <a:lnTo>
                      <a:pt x="134" y="449"/>
                    </a:lnTo>
                    <a:lnTo>
                      <a:pt x="138" y="442"/>
                    </a:lnTo>
                    <a:lnTo>
                      <a:pt x="143" y="436"/>
                    </a:lnTo>
                    <a:lnTo>
                      <a:pt x="145" y="428"/>
                    </a:lnTo>
                    <a:lnTo>
                      <a:pt x="146" y="420"/>
                    </a:lnTo>
                    <a:lnTo>
                      <a:pt x="146" y="382"/>
                    </a:lnTo>
                    <a:lnTo>
                      <a:pt x="418" y="382"/>
                    </a:lnTo>
                    <a:lnTo>
                      <a:pt x="418" y="420"/>
                    </a:lnTo>
                    <a:lnTo>
                      <a:pt x="418" y="420"/>
                    </a:lnTo>
                    <a:lnTo>
                      <a:pt x="419" y="428"/>
                    </a:lnTo>
                    <a:lnTo>
                      <a:pt x="421" y="436"/>
                    </a:lnTo>
                    <a:lnTo>
                      <a:pt x="426" y="442"/>
                    </a:lnTo>
                    <a:lnTo>
                      <a:pt x="430" y="449"/>
                    </a:lnTo>
                    <a:lnTo>
                      <a:pt x="437" y="453"/>
                    </a:lnTo>
                    <a:lnTo>
                      <a:pt x="443" y="456"/>
                    </a:lnTo>
                    <a:lnTo>
                      <a:pt x="451" y="460"/>
                    </a:lnTo>
                    <a:lnTo>
                      <a:pt x="459" y="460"/>
                    </a:lnTo>
                    <a:lnTo>
                      <a:pt x="459" y="460"/>
                    </a:lnTo>
                    <a:lnTo>
                      <a:pt x="467" y="460"/>
                    </a:lnTo>
                    <a:lnTo>
                      <a:pt x="473" y="456"/>
                    </a:lnTo>
                    <a:lnTo>
                      <a:pt x="481" y="453"/>
                    </a:lnTo>
                    <a:lnTo>
                      <a:pt x="486" y="449"/>
                    </a:lnTo>
                    <a:lnTo>
                      <a:pt x="492" y="442"/>
                    </a:lnTo>
                    <a:lnTo>
                      <a:pt x="496" y="436"/>
                    </a:lnTo>
                    <a:lnTo>
                      <a:pt x="497" y="428"/>
                    </a:lnTo>
                    <a:lnTo>
                      <a:pt x="499" y="420"/>
                    </a:lnTo>
                    <a:lnTo>
                      <a:pt x="499" y="382"/>
                    </a:lnTo>
                    <a:lnTo>
                      <a:pt x="564" y="382"/>
                    </a:lnTo>
                    <a:lnTo>
                      <a:pt x="564" y="225"/>
                    </a:lnTo>
                    <a:lnTo>
                      <a:pt x="564" y="225"/>
                    </a:lnTo>
                    <a:lnTo>
                      <a:pt x="563" y="214"/>
                    </a:lnTo>
                    <a:lnTo>
                      <a:pt x="559" y="206"/>
                    </a:lnTo>
                    <a:lnTo>
                      <a:pt x="556" y="197"/>
                    </a:lnTo>
                    <a:lnTo>
                      <a:pt x="550" y="190"/>
                    </a:lnTo>
                    <a:lnTo>
                      <a:pt x="542" y="184"/>
                    </a:lnTo>
                    <a:lnTo>
                      <a:pt x="534" y="177"/>
                    </a:lnTo>
                    <a:lnTo>
                      <a:pt x="526" y="174"/>
                    </a:lnTo>
                    <a:lnTo>
                      <a:pt x="516" y="173"/>
                    </a:lnTo>
                    <a:lnTo>
                      <a:pt x="516" y="173"/>
                    </a:lnTo>
                    <a:close/>
                    <a:moveTo>
                      <a:pt x="145" y="69"/>
                    </a:moveTo>
                    <a:lnTo>
                      <a:pt x="145" y="69"/>
                    </a:lnTo>
                    <a:lnTo>
                      <a:pt x="148" y="64"/>
                    </a:lnTo>
                    <a:lnTo>
                      <a:pt x="151" y="59"/>
                    </a:lnTo>
                    <a:lnTo>
                      <a:pt x="156" y="58"/>
                    </a:lnTo>
                    <a:lnTo>
                      <a:pt x="161" y="56"/>
                    </a:lnTo>
                    <a:lnTo>
                      <a:pt x="402" y="56"/>
                    </a:lnTo>
                    <a:lnTo>
                      <a:pt x="402" y="56"/>
                    </a:lnTo>
                    <a:lnTo>
                      <a:pt x="406" y="58"/>
                    </a:lnTo>
                    <a:lnTo>
                      <a:pt x="410" y="59"/>
                    </a:lnTo>
                    <a:lnTo>
                      <a:pt x="414" y="64"/>
                    </a:lnTo>
                    <a:lnTo>
                      <a:pt x="418" y="69"/>
                    </a:lnTo>
                    <a:lnTo>
                      <a:pt x="451" y="173"/>
                    </a:lnTo>
                    <a:lnTo>
                      <a:pt x="111" y="173"/>
                    </a:lnTo>
                    <a:lnTo>
                      <a:pt x="145" y="69"/>
                    </a:lnTo>
                    <a:close/>
                    <a:moveTo>
                      <a:pt x="146" y="327"/>
                    </a:moveTo>
                    <a:lnTo>
                      <a:pt x="146" y="327"/>
                    </a:lnTo>
                    <a:lnTo>
                      <a:pt x="137" y="326"/>
                    </a:lnTo>
                    <a:lnTo>
                      <a:pt x="129" y="323"/>
                    </a:lnTo>
                    <a:lnTo>
                      <a:pt x="121" y="319"/>
                    </a:lnTo>
                    <a:lnTo>
                      <a:pt x="113" y="313"/>
                    </a:lnTo>
                    <a:lnTo>
                      <a:pt x="108" y="307"/>
                    </a:lnTo>
                    <a:lnTo>
                      <a:pt x="103" y="299"/>
                    </a:lnTo>
                    <a:lnTo>
                      <a:pt x="100" y="289"/>
                    </a:lnTo>
                    <a:lnTo>
                      <a:pt x="99" y="280"/>
                    </a:lnTo>
                    <a:lnTo>
                      <a:pt x="99" y="280"/>
                    </a:lnTo>
                    <a:lnTo>
                      <a:pt x="100" y="270"/>
                    </a:lnTo>
                    <a:lnTo>
                      <a:pt x="103" y="260"/>
                    </a:lnTo>
                    <a:lnTo>
                      <a:pt x="108" y="252"/>
                    </a:lnTo>
                    <a:lnTo>
                      <a:pt x="113" y="246"/>
                    </a:lnTo>
                    <a:lnTo>
                      <a:pt x="121" y="240"/>
                    </a:lnTo>
                    <a:lnTo>
                      <a:pt x="129" y="236"/>
                    </a:lnTo>
                    <a:lnTo>
                      <a:pt x="137" y="233"/>
                    </a:lnTo>
                    <a:lnTo>
                      <a:pt x="146" y="232"/>
                    </a:lnTo>
                    <a:lnTo>
                      <a:pt x="146" y="232"/>
                    </a:lnTo>
                    <a:lnTo>
                      <a:pt x="156" y="233"/>
                    </a:lnTo>
                    <a:lnTo>
                      <a:pt x="166" y="236"/>
                    </a:lnTo>
                    <a:lnTo>
                      <a:pt x="174" y="240"/>
                    </a:lnTo>
                    <a:lnTo>
                      <a:pt x="180" y="246"/>
                    </a:lnTo>
                    <a:lnTo>
                      <a:pt x="186" y="252"/>
                    </a:lnTo>
                    <a:lnTo>
                      <a:pt x="191" y="260"/>
                    </a:lnTo>
                    <a:lnTo>
                      <a:pt x="193" y="270"/>
                    </a:lnTo>
                    <a:lnTo>
                      <a:pt x="194" y="280"/>
                    </a:lnTo>
                    <a:lnTo>
                      <a:pt x="194" y="280"/>
                    </a:lnTo>
                    <a:lnTo>
                      <a:pt x="193" y="289"/>
                    </a:lnTo>
                    <a:lnTo>
                      <a:pt x="191" y="299"/>
                    </a:lnTo>
                    <a:lnTo>
                      <a:pt x="186" y="307"/>
                    </a:lnTo>
                    <a:lnTo>
                      <a:pt x="180" y="313"/>
                    </a:lnTo>
                    <a:lnTo>
                      <a:pt x="174" y="319"/>
                    </a:lnTo>
                    <a:lnTo>
                      <a:pt x="166" y="323"/>
                    </a:lnTo>
                    <a:lnTo>
                      <a:pt x="156" y="326"/>
                    </a:lnTo>
                    <a:lnTo>
                      <a:pt x="146" y="327"/>
                    </a:lnTo>
                    <a:lnTo>
                      <a:pt x="146" y="327"/>
                    </a:lnTo>
                    <a:close/>
                    <a:moveTo>
                      <a:pt x="418" y="327"/>
                    </a:moveTo>
                    <a:lnTo>
                      <a:pt x="418" y="327"/>
                    </a:lnTo>
                    <a:lnTo>
                      <a:pt x="408" y="326"/>
                    </a:lnTo>
                    <a:lnTo>
                      <a:pt x="398" y="323"/>
                    </a:lnTo>
                    <a:lnTo>
                      <a:pt x="390" y="319"/>
                    </a:lnTo>
                    <a:lnTo>
                      <a:pt x="384" y="313"/>
                    </a:lnTo>
                    <a:lnTo>
                      <a:pt x="378" y="307"/>
                    </a:lnTo>
                    <a:lnTo>
                      <a:pt x="374" y="299"/>
                    </a:lnTo>
                    <a:lnTo>
                      <a:pt x="371" y="289"/>
                    </a:lnTo>
                    <a:lnTo>
                      <a:pt x="370" y="280"/>
                    </a:lnTo>
                    <a:lnTo>
                      <a:pt x="370" y="280"/>
                    </a:lnTo>
                    <a:lnTo>
                      <a:pt x="371" y="270"/>
                    </a:lnTo>
                    <a:lnTo>
                      <a:pt x="374" y="260"/>
                    </a:lnTo>
                    <a:lnTo>
                      <a:pt x="378" y="252"/>
                    </a:lnTo>
                    <a:lnTo>
                      <a:pt x="384" y="246"/>
                    </a:lnTo>
                    <a:lnTo>
                      <a:pt x="390" y="240"/>
                    </a:lnTo>
                    <a:lnTo>
                      <a:pt x="398" y="236"/>
                    </a:lnTo>
                    <a:lnTo>
                      <a:pt x="408" y="233"/>
                    </a:lnTo>
                    <a:lnTo>
                      <a:pt x="418" y="232"/>
                    </a:lnTo>
                    <a:lnTo>
                      <a:pt x="418" y="232"/>
                    </a:lnTo>
                    <a:lnTo>
                      <a:pt x="427" y="233"/>
                    </a:lnTo>
                    <a:lnTo>
                      <a:pt x="437" y="236"/>
                    </a:lnTo>
                    <a:lnTo>
                      <a:pt x="445" y="240"/>
                    </a:lnTo>
                    <a:lnTo>
                      <a:pt x="451" y="246"/>
                    </a:lnTo>
                    <a:lnTo>
                      <a:pt x="457" y="252"/>
                    </a:lnTo>
                    <a:lnTo>
                      <a:pt x="461" y="260"/>
                    </a:lnTo>
                    <a:lnTo>
                      <a:pt x="464" y="270"/>
                    </a:lnTo>
                    <a:lnTo>
                      <a:pt x="465" y="280"/>
                    </a:lnTo>
                    <a:lnTo>
                      <a:pt x="465" y="280"/>
                    </a:lnTo>
                    <a:lnTo>
                      <a:pt x="464" y="289"/>
                    </a:lnTo>
                    <a:lnTo>
                      <a:pt x="461" y="299"/>
                    </a:lnTo>
                    <a:lnTo>
                      <a:pt x="457" y="307"/>
                    </a:lnTo>
                    <a:lnTo>
                      <a:pt x="451" y="313"/>
                    </a:lnTo>
                    <a:lnTo>
                      <a:pt x="445" y="319"/>
                    </a:lnTo>
                    <a:lnTo>
                      <a:pt x="437" y="323"/>
                    </a:lnTo>
                    <a:lnTo>
                      <a:pt x="427" y="326"/>
                    </a:lnTo>
                    <a:lnTo>
                      <a:pt x="418" y="327"/>
                    </a:lnTo>
                    <a:lnTo>
                      <a:pt x="418" y="32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1" name="Line 34">
                <a:extLst>
                  <a:ext uri="{FF2B5EF4-FFF2-40B4-BE49-F238E27FC236}">
                    <a16:creationId xmlns:a16="http://schemas.microsoft.com/office/drawing/2014/main" id="{AA2133EB-48FE-4CB2-9FAE-341E8C45A594}"/>
                  </a:ext>
                </a:extLst>
              </p:cNvPr>
              <p:cNvSpPr>
                <a:spLocks noChangeShapeType="1"/>
              </p:cNvSpPr>
              <p:nvPr/>
            </p:nvSpPr>
            <p:spPr bwMode="auto">
              <a:xfrm>
                <a:off x="547" y="2108"/>
                <a:ext cx="0" cy="0"/>
              </a:xfrm>
              <a:prstGeom prst="line">
                <a:avLst/>
              </a:prstGeom>
              <a:noFill/>
              <a:ln w="349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2" name="Freeform 35">
                <a:extLst>
                  <a:ext uri="{FF2B5EF4-FFF2-40B4-BE49-F238E27FC236}">
                    <a16:creationId xmlns:a16="http://schemas.microsoft.com/office/drawing/2014/main" id="{EC7EA8F8-8937-45E3-B434-3A93C42F42E4}"/>
                  </a:ext>
                </a:extLst>
              </p:cNvPr>
              <p:cNvSpPr>
                <a:spLocks/>
              </p:cNvSpPr>
              <p:nvPr/>
            </p:nvSpPr>
            <p:spPr bwMode="auto">
              <a:xfrm>
                <a:off x="382" y="2063"/>
                <a:ext cx="348" cy="236"/>
              </a:xfrm>
              <a:custGeom>
                <a:avLst/>
                <a:gdLst>
                  <a:gd name="T0" fmla="*/ 366 w 696"/>
                  <a:gd name="T1" fmla="*/ 5 h 474"/>
                  <a:gd name="T2" fmla="*/ 364 w 696"/>
                  <a:gd name="T3" fmla="*/ 3 h 474"/>
                  <a:gd name="T4" fmla="*/ 361 w 696"/>
                  <a:gd name="T5" fmla="*/ 3 h 474"/>
                  <a:gd name="T6" fmla="*/ 359 w 696"/>
                  <a:gd name="T7" fmla="*/ 2 h 474"/>
                  <a:gd name="T8" fmla="*/ 356 w 696"/>
                  <a:gd name="T9" fmla="*/ 0 h 474"/>
                  <a:gd name="T10" fmla="*/ 354 w 696"/>
                  <a:gd name="T11" fmla="*/ 0 h 474"/>
                  <a:gd name="T12" fmla="*/ 351 w 696"/>
                  <a:gd name="T13" fmla="*/ 0 h 474"/>
                  <a:gd name="T14" fmla="*/ 348 w 696"/>
                  <a:gd name="T15" fmla="*/ 0 h 474"/>
                  <a:gd name="T16" fmla="*/ 346 w 696"/>
                  <a:gd name="T17" fmla="*/ 0 h 474"/>
                  <a:gd name="T18" fmla="*/ 343 w 696"/>
                  <a:gd name="T19" fmla="*/ 0 h 474"/>
                  <a:gd name="T20" fmla="*/ 340 w 696"/>
                  <a:gd name="T21" fmla="*/ 0 h 474"/>
                  <a:gd name="T22" fmla="*/ 339 w 696"/>
                  <a:gd name="T23" fmla="*/ 2 h 474"/>
                  <a:gd name="T24" fmla="*/ 335 w 696"/>
                  <a:gd name="T25" fmla="*/ 3 h 474"/>
                  <a:gd name="T26" fmla="*/ 334 w 696"/>
                  <a:gd name="T27" fmla="*/ 3 h 474"/>
                  <a:gd name="T28" fmla="*/ 332 w 696"/>
                  <a:gd name="T29" fmla="*/ 5 h 474"/>
                  <a:gd name="T30" fmla="*/ 12 w 696"/>
                  <a:gd name="T31" fmla="*/ 244 h 474"/>
                  <a:gd name="T32" fmla="*/ 4 w 696"/>
                  <a:gd name="T33" fmla="*/ 252 h 474"/>
                  <a:gd name="T34" fmla="*/ 0 w 696"/>
                  <a:gd name="T35" fmla="*/ 262 h 474"/>
                  <a:gd name="T36" fmla="*/ 2 w 696"/>
                  <a:gd name="T37" fmla="*/ 273 h 474"/>
                  <a:gd name="T38" fmla="*/ 7 w 696"/>
                  <a:gd name="T39" fmla="*/ 283 h 474"/>
                  <a:gd name="T40" fmla="*/ 10 w 696"/>
                  <a:gd name="T41" fmla="*/ 287 h 474"/>
                  <a:gd name="T42" fmla="*/ 23 w 696"/>
                  <a:gd name="T43" fmla="*/ 292 h 474"/>
                  <a:gd name="T44" fmla="*/ 28 w 696"/>
                  <a:gd name="T45" fmla="*/ 292 h 474"/>
                  <a:gd name="T46" fmla="*/ 45 w 696"/>
                  <a:gd name="T47" fmla="*/ 287 h 474"/>
                  <a:gd name="T48" fmla="*/ 141 w 696"/>
                  <a:gd name="T49" fmla="*/ 474 h 474"/>
                  <a:gd name="T50" fmla="*/ 291 w 696"/>
                  <a:gd name="T51" fmla="*/ 348 h 474"/>
                  <a:gd name="T52" fmla="*/ 292 w 696"/>
                  <a:gd name="T53" fmla="*/ 335 h 474"/>
                  <a:gd name="T54" fmla="*/ 302 w 696"/>
                  <a:gd name="T55" fmla="*/ 316 h 474"/>
                  <a:gd name="T56" fmla="*/ 316 w 696"/>
                  <a:gd name="T57" fmla="*/ 300 h 474"/>
                  <a:gd name="T58" fmla="*/ 337 w 696"/>
                  <a:gd name="T59" fmla="*/ 290 h 474"/>
                  <a:gd name="T60" fmla="*/ 348 w 696"/>
                  <a:gd name="T61" fmla="*/ 290 h 474"/>
                  <a:gd name="T62" fmla="*/ 359 w 696"/>
                  <a:gd name="T63" fmla="*/ 290 h 474"/>
                  <a:gd name="T64" fmla="*/ 380 w 696"/>
                  <a:gd name="T65" fmla="*/ 300 h 474"/>
                  <a:gd name="T66" fmla="*/ 396 w 696"/>
                  <a:gd name="T67" fmla="*/ 316 h 474"/>
                  <a:gd name="T68" fmla="*/ 404 w 696"/>
                  <a:gd name="T69" fmla="*/ 335 h 474"/>
                  <a:gd name="T70" fmla="*/ 405 w 696"/>
                  <a:gd name="T71" fmla="*/ 474 h 474"/>
                  <a:gd name="T72" fmla="*/ 557 w 696"/>
                  <a:gd name="T73" fmla="*/ 216 h 474"/>
                  <a:gd name="T74" fmla="*/ 653 w 696"/>
                  <a:gd name="T75" fmla="*/ 287 h 474"/>
                  <a:gd name="T76" fmla="*/ 669 w 696"/>
                  <a:gd name="T77" fmla="*/ 292 h 474"/>
                  <a:gd name="T78" fmla="*/ 675 w 696"/>
                  <a:gd name="T79" fmla="*/ 292 h 474"/>
                  <a:gd name="T80" fmla="*/ 686 w 696"/>
                  <a:gd name="T81" fmla="*/ 287 h 474"/>
                  <a:gd name="T82" fmla="*/ 691 w 696"/>
                  <a:gd name="T83" fmla="*/ 283 h 474"/>
                  <a:gd name="T84" fmla="*/ 696 w 696"/>
                  <a:gd name="T85" fmla="*/ 273 h 474"/>
                  <a:gd name="T86" fmla="*/ 696 w 696"/>
                  <a:gd name="T87" fmla="*/ 262 h 474"/>
                  <a:gd name="T88" fmla="*/ 692 w 696"/>
                  <a:gd name="T89" fmla="*/ 252 h 474"/>
                  <a:gd name="T90" fmla="*/ 686 w 696"/>
                  <a:gd name="T91" fmla="*/ 24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474">
                    <a:moveTo>
                      <a:pt x="686" y="244"/>
                    </a:moveTo>
                    <a:lnTo>
                      <a:pt x="366" y="5"/>
                    </a:lnTo>
                    <a:lnTo>
                      <a:pt x="366" y="5"/>
                    </a:lnTo>
                    <a:lnTo>
                      <a:pt x="364" y="3"/>
                    </a:lnTo>
                    <a:lnTo>
                      <a:pt x="364" y="3"/>
                    </a:lnTo>
                    <a:lnTo>
                      <a:pt x="361" y="3"/>
                    </a:lnTo>
                    <a:lnTo>
                      <a:pt x="361" y="3"/>
                    </a:lnTo>
                    <a:lnTo>
                      <a:pt x="359" y="2"/>
                    </a:lnTo>
                    <a:lnTo>
                      <a:pt x="359" y="2"/>
                    </a:lnTo>
                    <a:lnTo>
                      <a:pt x="356" y="0"/>
                    </a:lnTo>
                    <a:lnTo>
                      <a:pt x="356" y="0"/>
                    </a:lnTo>
                    <a:lnTo>
                      <a:pt x="354" y="0"/>
                    </a:lnTo>
                    <a:lnTo>
                      <a:pt x="354" y="0"/>
                    </a:lnTo>
                    <a:lnTo>
                      <a:pt x="351" y="0"/>
                    </a:lnTo>
                    <a:lnTo>
                      <a:pt x="351" y="0"/>
                    </a:lnTo>
                    <a:lnTo>
                      <a:pt x="348" y="0"/>
                    </a:lnTo>
                    <a:lnTo>
                      <a:pt x="348" y="0"/>
                    </a:lnTo>
                    <a:lnTo>
                      <a:pt x="346" y="0"/>
                    </a:lnTo>
                    <a:lnTo>
                      <a:pt x="346" y="0"/>
                    </a:lnTo>
                    <a:lnTo>
                      <a:pt x="343" y="0"/>
                    </a:lnTo>
                    <a:lnTo>
                      <a:pt x="343" y="0"/>
                    </a:lnTo>
                    <a:lnTo>
                      <a:pt x="340" y="0"/>
                    </a:lnTo>
                    <a:lnTo>
                      <a:pt x="340" y="0"/>
                    </a:lnTo>
                    <a:lnTo>
                      <a:pt x="339" y="2"/>
                    </a:lnTo>
                    <a:lnTo>
                      <a:pt x="339" y="2"/>
                    </a:lnTo>
                    <a:lnTo>
                      <a:pt x="335" y="3"/>
                    </a:lnTo>
                    <a:lnTo>
                      <a:pt x="335" y="3"/>
                    </a:lnTo>
                    <a:lnTo>
                      <a:pt x="334" y="3"/>
                    </a:lnTo>
                    <a:lnTo>
                      <a:pt x="334" y="3"/>
                    </a:lnTo>
                    <a:lnTo>
                      <a:pt x="332" y="5"/>
                    </a:lnTo>
                    <a:lnTo>
                      <a:pt x="12" y="244"/>
                    </a:lnTo>
                    <a:lnTo>
                      <a:pt x="12" y="244"/>
                    </a:lnTo>
                    <a:lnTo>
                      <a:pt x="7" y="247"/>
                    </a:lnTo>
                    <a:lnTo>
                      <a:pt x="4" y="252"/>
                    </a:lnTo>
                    <a:lnTo>
                      <a:pt x="2" y="257"/>
                    </a:lnTo>
                    <a:lnTo>
                      <a:pt x="0" y="262"/>
                    </a:lnTo>
                    <a:lnTo>
                      <a:pt x="0" y="267"/>
                    </a:lnTo>
                    <a:lnTo>
                      <a:pt x="2" y="273"/>
                    </a:lnTo>
                    <a:lnTo>
                      <a:pt x="4" y="278"/>
                    </a:lnTo>
                    <a:lnTo>
                      <a:pt x="7" y="283"/>
                    </a:lnTo>
                    <a:lnTo>
                      <a:pt x="7" y="283"/>
                    </a:lnTo>
                    <a:lnTo>
                      <a:pt x="10" y="287"/>
                    </a:lnTo>
                    <a:lnTo>
                      <a:pt x="16" y="290"/>
                    </a:lnTo>
                    <a:lnTo>
                      <a:pt x="23" y="292"/>
                    </a:lnTo>
                    <a:lnTo>
                      <a:pt x="28" y="292"/>
                    </a:lnTo>
                    <a:lnTo>
                      <a:pt x="28" y="292"/>
                    </a:lnTo>
                    <a:lnTo>
                      <a:pt x="37" y="292"/>
                    </a:lnTo>
                    <a:lnTo>
                      <a:pt x="45" y="287"/>
                    </a:lnTo>
                    <a:lnTo>
                      <a:pt x="141" y="216"/>
                    </a:lnTo>
                    <a:lnTo>
                      <a:pt x="141" y="474"/>
                    </a:lnTo>
                    <a:lnTo>
                      <a:pt x="291" y="474"/>
                    </a:lnTo>
                    <a:lnTo>
                      <a:pt x="291" y="348"/>
                    </a:lnTo>
                    <a:lnTo>
                      <a:pt x="291" y="348"/>
                    </a:lnTo>
                    <a:lnTo>
                      <a:pt x="292" y="335"/>
                    </a:lnTo>
                    <a:lnTo>
                      <a:pt x="295" y="326"/>
                    </a:lnTo>
                    <a:lnTo>
                      <a:pt x="302" y="316"/>
                    </a:lnTo>
                    <a:lnTo>
                      <a:pt x="308" y="306"/>
                    </a:lnTo>
                    <a:lnTo>
                      <a:pt x="316" y="300"/>
                    </a:lnTo>
                    <a:lnTo>
                      <a:pt x="326" y="295"/>
                    </a:lnTo>
                    <a:lnTo>
                      <a:pt x="337" y="290"/>
                    </a:lnTo>
                    <a:lnTo>
                      <a:pt x="348" y="290"/>
                    </a:lnTo>
                    <a:lnTo>
                      <a:pt x="348" y="290"/>
                    </a:lnTo>
                    <a:lnTo>
                      <a:pt x="348" y="290"/>
                    </a:lnTo>
                    <a:lnTo>
                      <a:pt x="359" y="290"/>
                    </a:lnTo>
                    <a:lnTo>
                      <a:pt x="370" y="295"/>
                    </a:lnTo>
                    <a:lnTo>
                      <a:pt x="380" y="300"/>
                    </a:lnTo>
                    <a:lnTo>
                      <a:pt x="390" y="306"/>
                    </a:lnTo>
                    <a:lnTo>
                      <a:pt x="396" y="316"/>
                    </a:lnTo>
                    <a:lnTo>
                      <a:pt x="401" y="326"/>
                    </a:lnTo>
                    <a:lnTo>
                      <a:pt x="404" y="335"/>
                    </a:lnTo>
                    <a:lnTo>
                      <a:pt x="405" y="348"/>
                    </a:lnTo>
                    <a:lnTo>
                      <a:pt x="405" y="474"/>
                    </a:lnTo>
                    <a:lnTo>
                      <a:pt x="557" y="474"/>
                    </a:lnTo>
                    <a:lnTo>
                      <a:pt x="557" y="216"/>
                    </a:lnTo>
                    <a:lnTo>
                      <a:pt x="653" y="287"/>
                    </a:lnTo>
                    <a:lnTo>
                      <a:pt x="653" y="287"/>
                    </a:lnTo>
                    <a:lnTo>
                      <a:pt x="661" y="292"/>
                    </a:lnTo>
                    <a:lnTo>
                      <a:pt x="669" y="292"/>
                    </a:lnTo>
                    <a:lnTo>
                      <a:pt x="669" y="292"/>
                    </a:lnTo>
                    <a:lnTo>
                      <a:pt x="675" y="292"/>
                    </a:lnTo>
                    <a:lnTo>
                      <a:pt x="681" y="290"/>
                    </a:lnTo>
                    <a:lnTo>
                      <a:pt x="686" y="287"/>
                    </a:lnTo>
                    <a:lnTo>
                      <a:pt x="691" y="283"/>
                    </a:lnTo>
                    <a:lnTo>
                      <a:pt x="691" y="283"/>
                    </a:lnTo>
                    <a:lnTo>
                      <a:pt x="694" y="278"/>
                    </a:lnTo>
                    <a:lnTo>
                      <a:pt x="696" y="273"/>
                    </a:lnTo>
                    <a:lnTo>
                      <a:pt x="696" y="267"/>
                    </a:lnTo>
                    <a:lnTo>
                      <a:pt x="696" y="262"/>
                    </a:lnTo>
                    <a:lnTo>
                      <a:pt x="696" y="257"/>
                    </a:lnTo>
                    <a:lnTo>
                      <a:pt x="692" y="252"/>
                    </a:lnTo>
                    <a:lnTo>
                      <a:pt x="689" y="247"/>
                    </a:lnTo>
                    <a:lnTo>
                      <a:pt x="686" y="244"/>
                    </a:lnTo>
                    <a:lnTo>
                      <a:pt x="686" y="244"/>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3" name="Freeform 36">
                <a:extLst>
                  <a:ext uri="{FF2B5EF4-FFF2-40B4-BE49-F238E27FC236}">
                    <a16:creationId xmlns:a16="http://schemas.microsoft.com/office/drawing/2014/main" id="{04A1C619-36E5-4468-B2D3-EC12417F02FD}"/>
                  </a:ext>
                </a:extLst>
              </p:cNvPr>
              <p:cNvSpPr>
                <a:spLocks/>
              </p:cNvSpPr>
              <p:nvPr/>
            </p:nvSpPr>
            <p:spPr bwMode="auto">
              <a:xfrm>
                <a:off x="678" y="1928"/>
                <a:ext cx="234" cy="77"/>
              </a:xfrm>
              <a:custGeom>
                <a:avLst/>
                <a:gdLst>
                  <a:gd name="T0" fmla="*/ 234 w 469"/>
                  <a:gd name="T1" fmla="*/ 0 h 154"/>
                  <a:gd name="T2" fmla="*/ 172 w 469"/>
                  <a:gd name="T3" fmla="*/ 6 h 154"/>
                  <a:gd name="T4" fmla="*/ 113 w 469"/>
                  <a:gd name="T5" fmla="*/ 24 h 154"/>
                  <a:gd name="T6" fmla="*/ 59 w 469"/>
                  <a:gd name="T7" fmla="*/ 54 h 154"/>
                  <a:gd name="T8" fmla="*/ 10 w 469"/>
                  <a:gd name="T9" fmla="*/ 94 h 154"/>
                  <a:gd name="T10" fmla="*/ 6 w 469"/>
                  <a:gd name="T11" fmla="*/ 99 h 154"/>
                  <a:gd name="T12" fmla="*/ 0 w 469"/>
                  <a:gd name="T13" fmla="*/ 111 h 154"/>
                  <a:gd name="T14" fmla="*/ 0 w 469"/>
                  <a:gd name="T15" fmla="*/ 126 h 154"/>
                  <a:gd name="T16" fmla="*/ 6 w 469"/>
                  <a:gd name="T17" fmla="*/ 139 h 154"/>
                  <a:gd name="T18" fmla="*/ 10 w 469"/>
                  <a:gd name="T19" fmla="*/ 143 h 154"/>
                  <a:gd name="T20" fmla="*/ 22 w 469"/>
                  <a:gd name="T21" fmla="*/ 151 h 154"/>
                  <a:gd name="T22" fmla="*/ 35 w 469"/>
                  <a:gd name="T23" fmla="*/ 154 h 154"/>
                  <a:gd name="T24" fmla="*/ 48 w 469"/>
                  <a:gd name="T25" fmla="*/ 151 h 154"/>
                  <a:gd name="T26" fmla="*/ 61 w 469"/>
                  <a:gd name="T27" fmla="*/ 143 h 154"/>
                  <a:gd name="T28" fmla="*/ 78 w 469"/>
                  <a:gd name="T29" fmla="*/ 127 h 154"/>
                  <a:gd name="T30" fmla="*/ 118 w 469"/>
                  <a:gd name="T31" fmla="*/ 100 h 154"/>
                  <a:gd name="T32" fmla="*/ 163 w 469"/>
                  <a:gd name="T33" fmla="*/ 83 h 154"/>
                  <a:gd name="T34" fmla="*/ 209 w 469"/>
                  <a:gd name="T35" fmla="*/ 73 h 154"/>
                  <a:gd name="T36" fmla="*/ 234 w 469"/>
                  <a:gd name="T37" fmla="*/ 72 h 154"/>
                  <a:gd name="T38" fmla="*/ 282 w 469"/>
                  <a:gd name="T39" fmla="*/ 76 h 154"/>
                  <a:gd name="T40" fmla="*/ 329 w 469"/>
                  <a:gd name="T41" fmla="*/ 91 h 154"/>
                  <a:gd name="T42" fmla="*/ 370 w 469"/>
                  <a:gd name="T43" fmla="*/ 113 h 154"/>
                  <a:gd name="T44" fmla="*/ 408 w 469"/>
                  <a:gd name="T45" fmla="*/ 143 h 154"/>
                  <a:gd name="T46" fmla="*/ 413 w 469"/>
                  <a:gd name="T47" fmla="*/ 148 h 154"/>
                  <a:gd name="T48" fmla="*/ 426 w 469"/>
                  <a:gd name="T49" fmla="*/ 153 h 154"/>
                  <a:gd name="T50" fmla="*/ 434 w 469"/>
                  <a:gd name="T51" fmla="*/ 154 h 154"/>
                  <a:gd name="T52" fmla="*/ 446 w 469"/>
                  <a:gd name="T53" fmla="*/ 151 h 154"/>
                  <a:gd name="T54" fmla="*/ 458 w 469"/>
                  <a:gd name="T55" fmla="*/ 143 h 154"/>
                  <a:gd name="T56" fmla="*/ 462 w 469"/>
                  <a:gd name="T57" fmla="*/ 139 h 154"/>
                  <a:gd name="T58" fmla="*/ 467 w 469"/>
                  <a:gd name="T59" fmla="*/ 126 h 154"/>
                  <a:gd name="T60" fmla="*/ 467 w 469"/>
                  <a:gd name="T61" fmla="*/ 111 h 154"/>
                  <a:gd name="T62" fmla="*/ 462 w 469"/>
                  <a:gd name="T63" fmla="*/ 99 h 154"/>
                  <a:gd name="T64" fmla="*/ 458 w 469"/>
                  <a:gd name="T65" fmla="*/ 94 h 154"/>
                  <a:gd name="T66" fmla="*/ 410 w 469"/>
                  <a:gd name="T67" fmla="*/ 54 h 154"/>
                  <a:gd name="T68" fmla="*/ 356 w 469"/>
                  <a:gd name="T69" fmla="*/ 24 h 154"/>
                  <a:gd name="T70" fmla="*/ 297 w 469"/>
                  <a:gd name="T71" fmla="*/ 6 h 154"/>
                  <a:gd name="T72" fmla="*/ 234 w 469"/>
                  <a:gd name="T7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154">
                    <a:moveTo>
                      <a:pt x="234" y="0"/>
                    </a:moveTo>
                    <a:lnTo>
                      <a:pt x="234" y="0"/>
                    </a:lnTo>
                    <a:lnTo>
                      <a:pt x="203" y="1"/>
                    </a:lnTo>
                    <a:lnTo>
                      <a:pt x="172" y="6"/>
                    </a:lnTo>
                    <a:lnTo>
                      <a:pt x="142" y="14"/>
                    </a:lnTo>
                    <a:lnTo>
                      <a:pt x="113" y="24"/>
                    </a:lnTo>
                    <a:lnTo>
                      <a:pt x="85" y="38"/>
                    </a:lnTo>
                    <a:lnTo>
                      <a:pt x="59" y="54"/>
                    </a:lnTo>
                    <a:lnTo>
                      <a:pt x="34" y="72"/>
                    </a:lnTo>
                    <a:lnTo>
                      <a:pt x="10" y="94"/>
                    </a:lnTo>
                    <a:lnTo>
                      <a:pt x="10" y="94"/>
                    </a:lnTo>
                    <a:lnTo>
                      <a:pt x="6" y="99"/>
                    </a:lnTo>
                    <a:lnTo>
                      <a:pt x="2" y="105"/>
                    </a:lnTo>
                    <a:lnTo>
                      <a:pt x="0" y="111"/>
                    </a:lnTo>
                    <a:lnTo>
                      <a:pt x="0" y="118"/>
                    </a:lnTo>
                    <a:lnTo>
                      <a:pt x="0" y="126"/>
                    </a:lnTo>
                    <a:lnTo>
                      <a:pt x="2" y="132"/>
                    </a:lnTo>
                    <a:lnTo>
                      <a:pt x="6" y="139"/>
                    </a:lnTo>
                    <a:lnTo>
                      <a:pt x="10" y="143"/>
                    </a:lnTo>
                    <a:lnTo>
                      <a:pt x="10" y="143"/>
                    </a:lnTo>
                    <a:lnTo>
                      <a:pt x="16" y="148"/>
                    </a:lnTo>
                    <a:lnTo>
                      <a:pt x="22" y="151"/>
                    </a:lnTo>
                    <a:lnTo>
                      <a:pt x="29" y="153"/>
                    </a:lnTo>
                    <a:lnTo>
                      <a:pt x="35" y="154"/>
                    </a:lnTo>
                    <a:lnTo>
                      <a:pt x="41" y="153"/>
                    </a:lnTo>
                    <a:lnTo>
                      <a:pt x="48" y="151"/>
                    </a:lnTo>
                    <a:lnTo>
                      <a:pt x="54" y="148"/>
                    </a:lnTo>
                    <a:lnTo>
                      <a:pt x="61" y="143"/>
                    </a:lnTo>
                    <a:lnTo>
                      <a:pt x="61" y="143"/>
                    </a:lnTo>
                    <a:lnTo>
                      <a:pt x="78" y="127"/>
                    </a:lnTo>
                    <a:lnTo>
                      <a:pt x="97" y="113"/>
                    </a:lnTo>
                    <a:lnTo>
                      <a:pt x="118" y="100"/>
                    </a:lnTo>
                    <a:lnTo>
                      <a:pt x="140" y="91"/>
                    </a:lnTo>
                    <a:lnTo>
                      <a:pt x="163" y="83"/>
                    </a:lnTo>
                    <a:lnTo>
                      <a:pt x="185" y="76"/>
                    </a:lnTo>
                    <a:lnTo>
                      <a:pt x="209" y="73"/>
                    </a:lnTo>
                    <a:lnTo>
                      <a:pt x="234" y="72"/>
                    </a:lnTo>
                    <a:lnTo>
                      <a:pt x="234" y="72"/>
                    </a:lnTo>
                    <a:lnTo>
                      <a:pt x="258" y="73"/>
                    </a:lnTo>
                    <a:lnTo>
                      <a:pt x="282" y="76"/>
                    </a:lnTo>
                    <a:lnTo>
                      <a:pt x="306" y="83"/>
                    </a:lnTo>
                    <a:lnTo>
                      <a:pt x="329" y="91"/>
                    </a:lnTo>
                    <a:lnTo>
                      <a:pt x="349" y="100"/>
                    </a:lnTo>
                    <a:lnTo>
                      <a:pt x="370" y="113"/>
                    </a:lnTo>
                    <a:lnTo>
                      <a:pt x="389" y="127"/>
                    </a:lnTo>
                    <a:lnTo>
                      <a:pt x="408" y="143"/>
                    </a:lnTo>
                    <a:lnTo>
                      <a:pt x="408" y="143"/>
                    </a:lnTo>
                    <a:lnTo>
                      <a:pt x="413" y="148"/>
                    </a:lnTo>
                    <a:lnTo>
                      <a:pt x="419" y="151"/>
                    </a:lnTo>
                    <a:lnTo>
                      <a:pt x="426" y="153"/>
                    </a:lnTo>
                    <a:lnTo>
                      <a:pt x="434" y="154"/>
                    </a:lnTo>
                    <a:lnTo>
                      <a:pt x="434" y="154"/>
                    </a:lnTo>
                    <a:lnTo>
                      <a:pt x="440" y="153"/>
                    </a:lnTo>
                    <a:lnTo>
                      <a:pt x="446" y="151"/>
                    </a:lnTo>
                    <a:lnTo>
                      <a:pt x="453" y="148"/>
                    </a:lnTo>
                    <a:lnTo>
                      <a:pt x="458" y="143"/>
                    </a:lnTo>
                    <a:lnTo>
                      <a:pt x="458" y="143"/>
                    </a:lnTo>
                    <a:lnTo>
                      <a:pt x="462" y="139"/>
                    </a:lnTo>
                    <a:lnTo>
                      <a:pt x="466" y="132"/>
                    </a:lnTo>
                    <a:lnTo>
                      <a:pt x="467" y="126"/>
                    </a:lnTo>
                    <a:lnTo>
                      <a:pt x="469" y="118"/>
                    </a:lnTo>
                    <a:lnTo>
                      <a:pt x="467" y="111"/>
                    </a:lnTo>
                    <a:lnTo>
                      <a:pt x="466" y="105"/>
                    </a:lnTo>
                    <a:lnTo>
                      <a:pt x="462" y="99"/>
                    </a:lnTo>
                    <a:lnTo>
                      <a:pt x="458" y="94"/>
                    </a:lnTo>
                    <a:lnTo>
                      <a:pt x="458" y="94"/>
                    </a:lnTo>
                    <a:lnTo>
                      <a:pt x="435" y="72"/>
                    </a:lnTo>
                    <a:lnTo>
                      <a:pt x="410" y="54"/>
                    </a:lnTo>
                    <a:lnTo>
                      <a:pt x="383" y="38"/>
                    </a:lnTo>
                    <a:lnTo>
                      <a:pt x="356" y="24"/>
                    </a:lnTo>
                    <a:lnTo>
                      <a:pt x="327" y="14"/>
                    </a:lnTo>
                    <a:lnTo>
                      <a:pt x="297" y="6"/>
                    </a:lnTo>
                    <a:lnTo>
                      <a:pt x="266" y="1"/>
                    </a:lnTo>
                    <a:lnTo>
                      <a:pt x="234" y="0"/>
                    </a:lnTo>
                    <a:lnTo>
                      <a:pt x="234"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4" name="Freeform 37">
                <a:extLst>
                  <a:ext uri="{FF2B5EF4-FFF2-40B4-BE49-F238E27FC236}">
                    <a16:creationId xmlns:a16="http://schemas.microsoft.com/office/drawing/2014/main" id="{58103E7B-D296-4ECC-B7F5-921106809E75}"/>
                  </a:ext>
                </a:extLst>
              </p:cNvPr>
              <p:cNvSpPr>
                <a:spLocks/>
              </p:cNvSpPr>
              <p:nvPr/>
            </p:nvSpPr>
            <p:spPr bwMode="auto">
              <a:xfrm>
                <a:off x="724" y="1993"/>
                <a:ext cx="142" cy="58"/>
              </a:xfrm>
              <a:custGeom>
                <a:avLst/>
                <a:gdLst>
                  <a:gd name="T0" fmla="*/ 9 w 283"/>
                  <a:gd name="T1" fmla="*/ 54 h 114"/>
                  <a:gd name="T2" fmla="*/ 1 w 283"/>
                  <a:gd name="T3" fmla="*/ 67 h 114"/>
                  <a:gd name="T4" fmla="*/ 0 w 283"/>
                  <a:gd name="T5" fmla="*/ 79 h 114"/>
                  <a:gd name="T6" fmla="*/ 1 w 283"/>
                  <a:gd name="T7" fmla="*/ 92 h 114"/>
                  <a:gd name="T8" fmla="*/ 9 w 283"/>
                  <a:gd name="T9" fmla="*/ 105 h 114"/>
                  <a:gd name="T10" fmla="*/ 15 w 283"/>
                  <a:gd name="T11" fmla="*/ 110 h 114"/>
                  <a:gd name="T12" fmla="*/ 28 w 283"/>
                  <a:gd name="T13" fmla="*/ 114 h 114"/>
                  <a:gd name="T14" fmla="*/ 41 w 283"/>
                  <a:gd name="T15" fmla="*/ 114 h 114"/>
                  <a:gd name="T16" fmla="*/ 54 w 283"/>
                  <a:gd name="T17" fmla="*/ 110 h 114"/>
                  <a:gd name="T18" fmla="*/ 60 w 283"/>
                  <a:gd name="T19" fmla="*/ 105 h 114"/>
                  <a:gd name="T20" fmla="*/ 78 w 283"/>
                  <a:gd name="T21" fmla="*/ 90 h 114"/>
                  <a:gd name="T22" fmla="*/ 98 w 283"/>
                  <a:gd name="T23" fmla="*/ 79 h 114"/>
                  <a:gd name="T24" fmla="*/ 119 w 283"/>
                  <a:gd name="T25" fmla="*/ 73 h 114"/>
                  <a:gd name="T26" fmla="*/ 141 w 283"/>
                  <a:gd name="T27" fmla="*/ 71 h 114"/>
                  <a:gd name="T28" fmla="*/ 164 w 283"/>
                  <a:gd name="T29" fmla="*/ 73 h 114"/>
                  <a:gd name="T30" fmla="*/ 184 w 283"/>
                  <a:gd name="T31" fmla="*/ 79 h 114"/>
                  <a:gd name="T32" fmla="*/ 205 w 283"/>
                  <a:gd name="T33" fmla="*/ 90 h 114"/>
                  <a:gd name="T34" fmla="*/ 223 w 283"/>
                  <a:gd name="T35" fmla="*/ 105 h 114"/>
                  <a:gd name="T36" fmla="*/ 229 w 283"/>
                  <a:gd name="T37" fmla="*/ 110 h 114"/>
                  <a:gd name="T38" fmla="*/ 242 w 283"/>
                  <a:gd name="T39" fmla="*/ 114 h 114"/>
                  <a:gd name="T40" fmla="*/ 248 w 283"/>
                  <a:gd name="T41" fmla="*/ 114 h 114"/>
                  <a:gd name="T42" fmla="*/ 261 w 283"/>
                  <a:gd name="T43" fmla="*/ 113 h 114"/>
                  <a:gd name="T44" fmla="*/ 274 w 283"/>
                  <a:gd name="T45" fmla="*/ 105 h 114"/>
                  <a:gd name="T46" fmla="*/ 277 w 283"/>
                  <a:gd name="T47" fmla="*/ 98 h 114"/>
                  <a:gd name="T48" fmla="*/ 283 w 283"/>
                  <a:gd name="T49" fmla="*/ 86 h 114"/>
                  <a:gd name="T50" fmla="*/ 283 w 283"/>
                  <a:gd name="T51" fmla="*/ 73 h 114"/>
                  <a:gd name="T52" fmla="*/ 277 w 283"/>
                  <a:gd name="T53" fmla="*/ 60 h 114"/>
                  <a:gd name="T54" fmla="*/ 274 w 283"/>
                  <a:gd name="T55" fmla="*/ 54 h 114"/>
                  <a:gd name="T56" fmla="*/ 243 w 283"/>
                  <a:gd name="T57" fmla="*/ 30 h 114"/>
                  <a:gd name="T58" fmla="*/ 212 w 283"/>
                  <a:gd name="T59" fmla="*/ 14 h 114"/>
                  <a:gd name="T60" fmla="*/ 177 w 283"/>
                  <a:gd name="T61" fmla="*/ 3 h 114"/>
                  <a:gd name="T62" fmla="*/ 141 w 283"/>
                  <a:gd name="T63" fmla="*/ 0 h 114"/>
                  <a:gd name="T64" fmla="*/ 105 w 283"/>
                  <a:gd name="T65" fmla="*/ 3 h 114"/>
                  <a:gd name="T66" fmla="*/ 71 w 283"/>
                  <a:gd name="T67" fmla="*/ 14 h 114"/>
                  <a:gd name="T68" fmla="*/ 38 w 283"/>
                  <a:gd name="T69" fmla="*/ 30 h 114"/>
                  <a:gd name="T70" fmla="*/ 9 w 283"/>
                  <a:gd name="T71" fmla="*/ 5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3" h="114">
                    <a:moveTo>
                      <a:pt x="9" y="54"/>
                    </a:moveTo>
                    <a:lnTo>
                      <a:pt x="9" y="54"/>
                    </a:lnTo>
                    <a:lnTo>
                      <a:pt x="4" y="60"/>
                    </a:lnTo>
                    <a:lnTo>
                      <a:pt x="1" y="67"/>
                    </a:lnTo>
                    <a:lnTo>
                      <a:pt x="0" y="73"/>
                    </a:lnTo>
                    <a:lnTo>
                      <a:pt x="0" y="79"/>
                    </a:lnTo>
                    <a:lnTo>
                      <a:pt x="0" y="86"/>
                    </a:lnTo>
                    <a:lnTo>
                      <a:pt x="1" y="92"/>
                    </a:lnTo>
                    <a:lnTo>
                      <a:pt x="4" y="98"/>
                    </a:lnTo>
                    <a:lnTo>
                      <a:pt x="9" y="105"/>
                    </a:lnTo>
                    <a:lnTo>
                      <a:pt x="9" y="105"/>
                    </a:lnTo>
                    <a:lnTo>
                      <a:pt x="15" y="110"/>
                    </a:lnTo>
                    <a:lnTo>
                      <a:pt x="20" y="113"/>
                    </a:lnTo>
                    <a:lnTo>
                      <a:pt x="28" y="114"/>
                    </a:lnTo>
                    <a:lnTo>
                      <a:pt x="35" y="114"/>
                    </a:lnTo>
                    <a:lnTo>
                      <a:pt x="41" y="114"/>
                    </a:lnTo>
                    <a:lnTo>
                      <a:pt x="47" y="113"/>
                    </a:lnTo>
                    <a:lnTo>
                      <a:pt x="54" y="110"/>
                    </a:lnTo>
                    <a:lnTo>
                      <a:pt x="60" y="105"/>
                    </a:lnTo>
                    <a:lnTo>
                      <a:pt x="60" y="105"/>
                    </a:lnTo>
                    <a:lnTo>
                      <a:pt x="68" y="97"/>
                    </a:lnTo>
                    <a:lnTo>
                      <a:pt x="78" y="90"/>
                    </a:lnTo>
                    <a:lnTo>
                      <a:pt x="87" y="84"/>
                    </a:lnTo>
                    <a:lnTo>
                      <a:pt x="98" y="79"/>
                    </a:lnTo>
                    <a:lnTo>
                      <a:pt x="108" y="76"/>
                    </a:lnTo>
                    <a:lnTo>
                      <a:pt x="119" y="73"/>
                    </a:lnTo>
                    <a:lnTo>
                      <a:pt x="130" y="71"/>
                    </a:lnTo>
                    <a:lnTo>
                      <a:pt x="141" y="71"/>
                    </a:lnTo>
                    <a:lnTo>
                      <a:pt x="153" y="71"/>
                    </a:lnTo>
                    <a:lnTo>
                      <a:pt x="164" y="73"/>
                    </a:lnTo>
                    <a:lnTo>
                      <a:pt x="173" y="76"/>
                    </a:lnTo>
                    <a:lnTo>
                      <a:pt x="184" y="79"/>
                    </a:lnTo>
                    <a:lnTo>
                      <a:pt x="196" y="84"/>
                    </a:lnTo>
                    <a:lnTo>
                      <a:pt x="205" y="90"/>
                    </a:lnTo>
                    <a:lnTo>
                      <a:pt x="215" y="97"/>
                    </a:lnTo>
                    <a:lnTo>
                      <a:pt x="223" y="105"/>
                    </a:lnTo>
                    <a:lnTo>
                      <a:pt x="223" y="105"/>
                    </a:lnTo>
                    <a:lnTo>
                      <a:pt x="229" y="110"/>
                    </a:lnTo>
                    <a:lnTo>
                      <a:pt x="234" y="113"/>
                    </a:lnTo>
                    <a:lnTo>
                      <a:pt x="242" y="114"/>
                    </a:lnTo>
                    <a:lnTo>
                      <a:pt x="248" y="114"/>
                    </a:lnTo>
                    <a:lnTo>
                      <a:pt x="248" y="114"/>
                    </a:lnTo>
                    <a:lnTo>
                      <a:pt x="255" y="114"/>
                    </a:lnTo>
                    <a:lnTo>
                      <a:pt x="261" y="113"/>
                    </a:lnTo>
                    <a:lnTo>
                      <a:pt x="267" y="110"/>
                    </a:lnTo>
                    <a:lnTo>
                      <a:pt x="274" y="105"/>
                    </a:lnTo>
                    <a:lnTo>
                      <a:pt x="274" y="105"/>
                    </a:lnTo>
                    <a:lnTo>
                      <a:pt x="277" y="98"/>
                    </a:lnTo>
                    <a:lnTo>
                      <a:pt x="280" y="92"/>
                    </a:lnTo>
                    <a:lnTo>
                      <a:pt x="283" y="86"/>
                    </a:lnTo>
                    <a:lnTo>
                      <a:pt x="283" y="79"/>
                    </a:lnTo>
                    <a:lnTo>
                      <a:pt x="283" y="73"/>
                    </a:lnTo>
                    <a:lnTo>
                      <a:pt x="280" y="67"/>
                    </a:lnTo>
                    <a:lnTo>
                      <a:pt x="277" y="60"/>
                    </a:lnTo>
                    <a:lnTo>
                      <a:pt x="274" y="54"/>
                    </a:lnTo>
                    <a:lnTo>
                      <a:pt x="274" y="54"/>
                    </a:lnTo>
                    <a:lnTo>
                      <a:pt x="259" y="41"/>
                    </a:lnTo>
                    <a:lnTo>
                      <a:pt x="243" y="30"/>
                    </a:lnTo>
                    <a:lnTo>
                      <a:pt x="228" y="20"/>
                    </a:lnTo>
                    <a:lnTo>
                      <a:pt x="212" y="14"/>
                    </a:lnTo>
                    <a:lnTo>
                      <a:pt x="194" y="8"/>
                    </a:lnTo>
                    <a:lnTo>
                      <a:pt x="177" y="3"/>
                    </a:lnTo>
                    <a:lnTo>
                      <a:pt x="159" y="1"/>
                    </a:lnTo>
                    <a:lnTo>
                      <a:pt x="141" y="0"/>
                    </a:lnTo>
                    <a:lnTo>
                      <a:pt x="124" y="1"/>
                    </a:lnTo>
                    <a:lnTo>
                      <a:pt x="105" y="3"/>
                    </a:lnTo>
                    <a:lnTo>
                      <a:pt x="87" y="8"/>
                    </a:lnTo>
                    <a:lnTo>
                      <a:pt x="71" y="14"/>
                    </a:lnTo>
                    <a:lnTo>
                      <a:pt x="54" y="20"/>
                    </a:lnTo>
                    <a:lnTo>
                      <a:pt x="38" y="30"/>
                    </a:lnTo>
                    <a:lnTo>
                      <a:pt x="23" y="41"/>
                    </a:lnTo>
                    <a:lnTo>
                      <a:pt x="9" y="54"/>
                    </a:lnTo>
                    <a:lnTo>
                      <a:pt x="9" y="54"/>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5" name="Freeform 38">
                <a:extLst>
                  <a:ext uri="{FF2B5EF4-FFF2-40B4-BE49-F238E27FC236}">
                    <a16:creationId xmlns:a16="http://schemas.microsoft.com/office/drawing/2014/main" id="{02885523-1E30-4351-A2C0-33D3885521F6}"/>
                  </a:ext>
                </a:extLst>
              </p:cNvPr>
              <p:cNvSpPr>
                <a:spLocks/>
              </p:cNvSpPr>
              <p:nvPr/>
            </p:nvSpPr>
            <p:spPr bwMode="auto">
              <a:xfrm>
                <a:off x="770" y="2067"/>
                <a:ext cx="49" cy="49"/>
              </a:xfrm>
              <a:custGeom>
                <a:avLst/>
                <a:gdLst>
                  <a:gd name="T0" fmla="*/ 49 w 97"/>
                  <a:gd name="T1" fmla="*/ 0 h 99"/>
                  <a:gd name="T2" fmla="*/ 49 w 97"/>
                  <a:gd name="T3" fmla="*/ 0 h 99"/>
                  <a:gd name="T4" fmla="*/ 40 w 97"/>
                  <a:gd name="T5" fmla="*/ 2 h 99"/>
                  <a:gd name="T6" fmla="*/ 30 w 97"/>
                  <a:gd name="T7" fmla="*/ 5 h 99"/>
                  <a:gd name="T8" fmla="*/ 22 w 97"/>
                  <a:gd name="T9" fmla="*/ 10 h 99"/>
                  <a:gd name="T10" fmla="*/ 14 w 97"/>
                  <a:gd name="T11" fmla="*/ 15 h 99"/>
                  <a:gd name="T12" fmla="*/ 8 w 97"/>
                  <a:gd name="T13" fmla="*/ 23 h 99"/>
                  <a:gd name="T14" fmla="*/ 5 w 97"/>
                  <a:gd name="T15" fmla="*/ 31 h 99"/>
                  <a:gd name="T16" fmla="*/ 2 w 97"/>
                  <a:gd name="T17" fmla="*/ 40 h 99"/>
                  <a:gd name="T18" fmla="*/ 0 w 97"/>
                  <a:gd name="T19" fmla="*/ 50 h 99"/>
                  <a:gd name="T20" fmla="*/ 0 w 97"/>
                  <a:gd name="T21" fmla="*/ 50 h 99"/>
                  <a:gd name="T22" fmla="*/ 2 w 97"/>
                  <a:gd name="T23" fmla="*/ 59 h 99"/>
                  <a:gd name="T24" fmla="*/ 5 w 97"/>
                  <a:gd name="T25" fmla="*/ 69 h 99"/>
                  <a:gd name="T26" fmla="*/ 8 w 97"/>
                  <a:gd name="T27" fmla="*/ 77 h 99"/>
                  <a:gd name="T28" fmla="*/ 14 w 97"/>
                  <a:gd name="T29" fmla="*/ 85 h 99"/>
                  <a:gd name="T30" fmla="*/ 22 w 97"/>
                  <a:gd name="T31" fmla="*/ 90 h 99"/>
                  <a:gd name="T32" fmla="*/ 30 w 97"/>
                  <a:gd name="T33" fmla="*/ 94 h 99"/>
                  <a:gd name="T34" fmla="*/ 40 w 97"/>
                  <a:gd name="T35" fmla="*/ 98 h 99"/>
                  <a:gd name="T36" fmla="*/ 49 w 97"/>
                  <a:gd name="T37" fmla="*/ 99 h 99"/>
                  <a:gd name="T38" fmla="*/ 49 w 97"/>
                  <a:gd name="T39" fmla="*/ 99 h 99"/>
                  <a:gd name="T40" fmla="*/ 59 w 97"/>
                  <a:gd name="T41" fmla="*/ 98 h 99"/>
                  <a:gd name="T42" fmla="*/ 69 w 97"/>
                  <a:gd name="T43" fmla="*/ 94 h 99"/>
                  <a:gd name="T44" fmla="*/ 77 w 97"/>
                  <a:gd name="T45" fmla="*/ 90 h 99"/>
                  <a:gd name="T46" fmla="*/ 83 w 97"/>
                  <a:gd name="T47" fmla="*/ 85 h 99"/>
                  <a:gd name="T48" fmla="*/ 89 w 97"/>
                  <a:gd name="T49" fmla="*/ 77 h 99"/>
                  <a:gd name="T50" fmla="*/ 94 w 97"/>
                  <a:gd name="T51" fmla="*/ 69 h 99"/>
                  <a:gd name="T52" fmla="*/ 97 w 97"/>
                  <a:gd name="T53" fmla="*/ 59 h 99"/>
                  <a:gd name="T54" fmla="*/ 97 w 97"/>
                  <a:gd name="T55" fmla="*/ 50 h 99"/>
                  <a:gd name="T56" fmla="*/ 97 w 97"/>
                  <a:gd name="T57" fmla="*/ 50 h 99"/>
                  <a:gd name="T58" fmla="*/ 97 w 97"/>
                  <a:gd name="T59" fmla="*/ 40 h 99"/>
                  <a:gd name="T60" fmla="*/ 94 w 97"/>
                  <a:gd name="T61" fmla="*/ 31 h 99"/>
                  <a:gd name="T62" fmla="*/ 89 w 97"/>
                  <a:gd name="T63" fmla="*/ 23 h 99"/>
                  <a:gd name="T64" fmla="*/ 83 w 97"/>
                  <a:gd name="T65" fmla="*/ 15 h 99"/>
                  <a:gd name="T66" fmla="*/ 77 w 97"/>
                  <a:gd name="T67" fmla="*/ 10 h 99"/>
                  <a:gd name="T68" fmla="*/ 69 w 97"/>
                  <a:gd name="T69" fmla="*/ 5 h 99"/>
                  <a:gd name="T70" fmla="*/ 59 w 97"/>
                  <a:gd name="T71" fmla="*/ 2 h 99"/>
                  <a:gd name="T72" fmla="*/ 49 w 97"/>
                  <a:gd name="T73" fmla="*/ 0 h 99"/>
                  <a:gd name="T74" fmla="*/ 49 w 97"/>
                  <a:gd name="T7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9">
                    <a:moveTo>
                      <a:pt x="49" y="0"/>
                    </a:moveTo>
                    <a:lnTo>
                      <a:pt x="49" y="0"/>
                    </a:lnTo>
                    <a:lnTo>
                      <a:pt x="40" y="2"/>
                    </a:lnTo>
                    <a:lnTo>
                      <a:pt x="30" y="5"/>
                    </a:lnTo>
                    <a:lnTo>
                      <a:pt x="22" y="10"/>
                    </a:lnTo>
                    <a:lnTo>
                      <a:pt x="14" y="15"/>
                    </a:lnTo>
                    <a:lnTo>
                      <a:pt x="8" y="23"/>
                    </a:lnTo>
                    <a:lnTo>
                      <a:pt x="5" y="31"/>
                    </a:lnTo>
                    <a:lnTo>
                      <a:pt x="2" y="40"/>
                    </a:lnTo>
                    <a:lnTo>
                      <a:pt x="0" y="50"/>
                    </a:lnTo>
                    <a:lnTo>
                      <a:pt x="0" y="50"/>
                    </a:lnTo>
                    <a:lnTo>
                      <a:pt x="2" y="59"/>
                    </a:lnTo>
                    <a:lnTo>
                      <a:pt x="5" y="69"/>
                    </a:lnTo>
                    <a:lnTo>
                      <a:pt x="8" y="77"/>
                    </a:lnTo>
                    <a:lnTo>
                      <a:pt x="14" y="85"/>
                    </a:lnTo>
                    <a:lnTo>
                      <a:pt x="22" y="90"/>
                    </a:lnTo>
                    <a:lnTo>
                      <a:pt x="30" y="94"/>
                    </a:lnTo>
                    <a:lnTo>
                      <a:pt x="40" y="98"/>
                    </a:lnTo>
                    <a:lnTo>
                      <a:pt x="49" y="99"/>
                    </a:lnTo>
                    <a:lnTo>
                      <a:pt x="49" y="99"/>
                    </a:lnTo>
                    <a:lnTo>
                      <a:pt x="59" y="98"/>
                    </a:lnTo>
                    <a:lnTo>
                      <a:pt x="69" y="94"/>
                    </a:lnTo>
                    <a:lnTo>
                      <a:pt x="77" y="90"/>
                    </a:lnTo>
                    <a:lnTo>
                      <a:pt x="83" y="85"/>
                    </a:lnTo>
                    <a:lnTo>
                      <a:pt x="89" y="77"/>
                    </a:lnTo>
                    <a:lnTo>
                      <a:pt x="94" y="69"/>
                    </a:lnTo>
                    <a:lnTo>
                      <a:pt x="97" y="59"/>
                    </a:lnTo>
                    <a:lnTo>
                      <a:pt x="97" y="50"/>
                    </a:lnTo>
                    <a:lnTo>
                      <a:pt x="97" y="50"/>
                    </a:lnTo>
                    <a:lnTo>
                      <a:pt x="97" y="40"/>
                    </a:lnTo>
                    <a:lnTo>
                      <a:pt x="94" y="31"/>
                    </a:lnTo>
                    <a:lnTo>
                      <a:pt x="89" y="23"/>
                    </a:lnTo>
                    <a:lnTo>
                      <a:pt x="83" y="15"/>
                    </a:lnTo>
                    <a:lnTo>
                      <a:pt x="77" y="10"/>
                    </a:lnTo>
                    <a:lnTo>
                      <a:pt x="69" y="5"/>
                    </a:lnTo>
                    <a:lnTo>
                      <a:pt x="59" y="2"/>
                    </a:lnTo>
                    <a:lnTo>
                      <a:pt x="49" y="0"/>
                    </a:lnTo>
                    <a:lnTo>
                      <a:pt x="49"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sp>
            <p:nvSpPr>
              <p:cNvPr id="146" name="Freeform 39">
                <a:extLst>
                  <a:ext uri="{FF2B5EF4-FFF2-40B4-BE49-F238E27FC236}">
                    <a16:creationId xmlns:a16="http://schemas.microsoft.com/office/drawing/2014/main" id="{DD770D3E-E501-44B7-A769-E2690BA2ABA1}"/>
                  </a:ext>
                </a:extLst>
              </p:cNvPr>
              <p:cNvSpPr>
                <a:spLocks noEditPoints="1"/>
              </p:cNvSpPr>
              <p:nvPr/>
            </p:nvSpPr>
            <p:spPr bwMode="auto">
              <a:xfrm>
                <a:off x="892" y="2098"/>
                <a:ext cx="187" cy="311"/>
              </a:xfrm>
              <a:custGeom>
                <a:avLst/>
                <a:gdLst>
                  <a:gd name="T0" fmla="*/ 375 w 375"/>
                  <a:gd name="T1" fmla="*/ 346 h 624"/>
                  <a:gd name="T2" fmla="*/ 375 w 375"/>
                  <a:gd name="T3" fmla="*/ 353 h 624"/>
                  <a:gd name="T4" fmla="*/ 370 w 375"/>
                  <a:gd name="T5" fmla="*/ 366 h 624"/>
                  <a:gd name="T6" fmla="*/ 361 w 375"/>
                  <a:gd name="T7" fmla="*/ 377 h 624"/>
                  <a:gd name="T8" fmla="*/ 348 w 375"/>
                  <a:gd name="T9" fmla="*/ 383 h 624"/>
                  <a:gd name="T10" fmla="*/ 340 w 375"/>
                  <a:gd name="T11" fmla="*/ 482 h 624"/>
                  <a:gd name="T12" fmla="*/ 338 w 375"/>
                  <a:gd name="T13" fmla="*/ 492 h 624"/>
                  <a:gd name="T14" fmla="*/ 332 w 375"/>
                  <a:gd name="T15" fmla="*/ 506 h 624"/>
                  <a:gd name="T16" fmla="*/ 321 w 375"/>
                  <a:gd name="T17" fmla="*/ 517 h 624"/>
                  <a:gd name="T18" fmla="*/ 307 w 375"/>
                  <a:gd name="T19" fmla="*/ 523 h 624"/>
                  <a:gd name="T20" fmla="*/ 257 w 375"/>
                  <a:gd name="T21" fmla="*/ 525 h 624"/>
                  <a:gd name="T22" fmla="*/ 257 w 375"/>
                  <a:gd name="T23" fmla="*/ 581 h 624"/>
                  <a:gd name="T24" fmla="*/ 254 w 375"/>
                  <a:gd name="T25" fmla="*/ 598 h 624"/>
                  <a:gd name="T26" fmla="*/ 244 w 375"/>
                  <a:gd name="T27" fmla="*/ 611 h 624"/>
                  <a:gd name="T28" fmla="*/ 232 w 375"/>
                  <a:gd name="T29" fmla="*/ 621 h 624"/>
                  <a:gd name="T30" fmla="*/ 214 w 375"/>
                  <a:gd name="T31" fmla="*/ 624 h 624"/>
                  <a:gd name="T32" fmla="*/ 125 w 375"/>
                  <a:gd name="T33" fmla="*/ 624 h 624"/>
                  <a:gd name="T34" fmla="*/ 109 w 375"/>
                  <a:gd name="T35" fmla="*/ 621 h 624"/>
                  <a:gd name="T36" fmla="*/ 96 w 375"/>
                  <a:gd name="T37" fmla="*/ 611 h 624"/>
                  <a:gd name="T38" fmla="*/ 86 w 375"/>
                  <a:gd name="T39" fmla="*/ 598 h 624"/>
                  <a:gd name="T40" fmla="*/ 83 w 375"/>
                  <a:gd name="T41" fmla="*/ 581 h 624"/>
                  <a:gd name="T42" fmla="*/ 42 w 375"/>
                  <a:gd name="T43" fmla="*/ 525 h 624"/>
                  <a:gd name="T44" fmla="*/ 34 w 375"/>
                  <a:gd name="T45" fmla="*/ 523 h 624"/>
                  <a:gd name="T46" fmla="*/ 18 w 375"/>
                  <a:gd name="T47" fmla="*/ 517 h 624"/>
                  <a:gd name="T48" fmla="*/ 7 w 375"/>
                  <a:gd name="T49" fmla="*/ 506 h 624"/>
                  <a:gd name="T50" fmla="*/ 0 w 375"/>
                  <a:gd name="T51" fmla="*/ 492 h 624"/>
                  <a:gd name="T52" fmla="*/ 0 w 375"/>
                  <a:gd name="T53" fmla="*/ 142 h 624"/>
                  <a:gd name="T54" fmla="*/ 0 w 375"/>
                  <a:gd name="T55" fmla="*/ 134 h 624"/>
                  <a:gd name="T56" fmla="*/ 7 w 375"/>
                  <a:gd name="T57" fmla="*/ 118 h 624"/>
                  <a:gd name="T58" fmla="*/ 18 w 375"/>
                  <a:gd name="T59" fmla="*/ 107 h 624"/>
                  <a:gd name="T60" fmla="*/ 34 w 375"/>
                  <a:gd name="T61" fmla="*/ 101 h 624"/>
                  <a:gd name="T62" fmla="*/ 83 w 375"/>
                  <a:gd name="T63" fmla="*/ 99 h 624"/>
                  <a:gd name="T64" fmla="*/ 83 w 375"/>
                  <a:gd name="T65" fmla="*/ 44 h 624"/>
                  <a:gd name="T66" fmla="*/ 86 w 375"/>
                  <a:gd name="T67" fmla="*/ 28 h 624"/>
                  <a:gd name="T68" fmla="*/ 96 w 375"/>
                  <a:gd name="T69" fmla="*/ 13 h 624"/>
                  <a:gd name="T70" fmla="*/ 109 w 375"/>
                  <a:gd name="T71" fmla="*/ 4 h 624"/>
                  <a:gd name="T72" fmla="*/ 125 w 375"/>
                  <a:gd name="T73" fmla="*/ 0 h 624"/>
                  <a:gd name="T74" fmla="*/ 214 w 375"/>
                  <a:gd name="T75" fmla="*/ 0 h 624"/>
                  <a:gd name="T76" fmla="*/ 232 w 375"/>
                  <a:gd name="T77" fmla="*/ 4 h 624"/>
                  <a:gd name="T78" fmla="*/ 244 w 375"/>
                  <a:gd name="T79" fmla="*/ 13 h 624"/>
                  <a:gd name="T80" fmla="*/ 254 w 375"/>
                  <a:gd name="T81" fmla="*/ 28 h 624"/>
                  <a:gd name="T82" fmla="*/ 257 w 375"/>
                  <a:gd name="T83" fmla="*/ 44 h 624"/>
                  <a:gd name="T84" fmla="*/ 297 w 375"/>
                  <a:gd name="T85" fmla="*/ 99 h 624"/>
                  <a:gd name="T86" fmla="*/ 307 w 375"/>
                  <a:gd name="T87" fmla="*/ 101 h 624"/>
                  <a:gd name="T88" fmla="*/ 321 w 375"/>
                  <a:gd name="T89" fmla="*/ 107 h 624"/>
                  <a:gd name="T90" fmla="*/ 332 w 375"/>
                  <a:gd name="T91" fmla="*/ 118 h 624"/>
                  <a:gd name="T92" fmla="*/ 338 w 375"/>
                  <a:gd name="T93" fmla="*/ 134 h 624"/>
                  <a:gd name="T94" fmla="*/ 340 w 375"/>
                  <a:gd name="T95" fmla="*/ 241 h 624"/>
                  <a:gd name="T96" fmla="*/ 348 w 375"/>
                  <a:gd name="T97" fmla="*/ 243 h 624"/>
                  <a:gd name="T98" fmla="*/ 361 w 375"/>
                  <a:gd name="T99" fmla="*/ 248 h 624"/>
                  <a:gd name="T100" fmla="*/ 370 w 375"/>
                  <a:gd name="T101" fmla="*/ 259 h 624"/>
                  <a:gd name="T102" fmla="*/ 375 w 375"/>
                  <a:gd name="T103" fmla="*/ 272 h 624"/>
                  <a:gd name="T104" fmla="*/ 375 w 375"/>
                  <a:gd name="T105" fmla="*/ 279 h 624"/>
                  <a:gd name="T106" fmla="*/ 66 w 375"/>
                  <a:gd name="T107" fmla="*/ 171 h 624"/>
                  <a:gd name="T108" fmla="*/ 275 w 375"/>
                  <a:gd name="T109" fmla="*/ 45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624">
                    <a:moveTo>
                      <a:pt x="375" y="279"/>
                    </a:moveTo>
                    <a:lnTo>
                      <a:pt x="375" y="346"/>
                    </a:lnTo>
                    <a:lnTo>
                      <a:pt x="375" y="346"/>
                    </a:lnTo>
                    <a:lnTo>
                      <a:pt x="375" y="353"/>
                    </a:lnTo>
                    <a:lnTo>
                      <a:pt x="373" y="359"/>
                    </a:lnTo>
                    <a:lnTo>
                      <a:pt x="370" y="366"/>
                    </a:lnTo>
                    <a:lnTo>
                      <a:pt x="365" y="372"/>
                    </a:lnTo>
                    <a:lnTo>
                      <a:pt x="361" y="377"/>
                    </a:lnTo>
                    <a:lnTo>
                      <a:pt x="354" y="380"/>
                    </a:lnTo>
                    <a:lnTo>
                      <a:pt x="348" y="383"/>
                    </a:lnTo>
                    <a:lnTo>
                      <a:pt x="340" y="383"/>
                    </a:lnTo>
                    <a:lnTo>
                      <a:pt x="340" y="482"/>
                    </a:lnTo>
                    <a:lnTo>
                      <a:pt x="340" y="482"/>
                    </a:lnTo>
                    <a:lnTo>
                      <a:pt x="338" y="492"/>
                    </a:lnTo>
                    <a:lnTo>
                      <a:pt x="337" y="500"/>
                    </a:lnTo>
                    <a:lnTo>
                      <a:pt x="332" y="506"/>
                    </a:lnTo>
                    <a:lnTo>
                      <a:pt x="327" y="512"/>
                    </a:lnTo>
                    <a:lnTo>
                      <a:pt x="321" y="517"/>
                    </a:lnTo>
                    <a:lnTo>
                      <a:pt x="314" y="522"/>
                    </a:lnTo>
                    <a:lnTo>
                      <a:pt x="307" y="523"/>
                    </a:lnTo>
                    <a:lnTo>
                      <a:pt x="297" y="525"/>
                    </a:lnTo>
                    <a:lnTo>
                      <a:pt x="257" y="525"/>
                    </a:lnTo>
                    <a:lnTo>
                      <a:pt x="257" y="581"/>
                    </a:lnTo>
                    <a:lnTo>
                      <a:pt x="257" y="581"/>
                    </a:lnTo>
                    <a:lnTo>
                      <a:pt x="255" y="590"/>
                    </a:lnTo>
                    <a:lnTo>
                      <a:pt x="254" y="598"/>
                    </a:lnTo>
                    <a:lnTo>
                      <a:pt x="249" y="605"/>
                    </a:lnTo>
                    <a:lnTo>
                      <a:pt x="244" y="611"/>
                    </a:lnTo>
                    <a:lnTo>
                      <a:pt x="238" y="616"/>
                    </a:lnTo>
                    <a:lnTo>
                      <a:pt x="232" y="621"/>
                    </a:lnTo>
                    <a:lnTo>
                      <a:pt x="224" y="622"/>
                    </a:lnTo>
                    <a:lnTo>
                      <a:pt x="214" y="624"/>
                    </a:lnTo>
                    <a:lnTo>
                      <a:pt x="125" y="624"/>
                    </a:lnTo>
                    <a:lnTo>
                      <a:pt x="125" y="624"/>
                    </a:lnTo>
                    <a:lnTo>
                      <a:pt x="117" y="622"/>
                    </a:lnTo>
                    <a:lnTo>
                      <a:pt x="109" y="621"/>
                    </a:lnTo>
                    <a:lnTo>
                      <a:pt x="102" y="616"/>
                    </a:lnTo>
                    <a:lnTo>
                      <a:pt x="96" y="611"/>
                    </a:lnTo>
                    <a:lnTo>
                      <a:pt x="90" y="605"/>
                    </a:lnTo>
                    <a:lnTo>
                      <a:pt x="86" y="598"/>
                    </a:lnTo>
                    <a:lnTo>
                      <a:pt x="83" y="590"/>
                    </a:lnTo>
                    <a:lnTo>
                      <a:pt x="83" y="581"/>
                    </a:lnTo>
                    <a:lnTo>
                      <a:pt x="83" y="525"/>
                    </a:lnTo>
                    <a:lnTo>
                      <a:pt x="42" y="525"/>
                    </a:lnTo>
                    <a:lnTo>
                      <a:pt x="42" y="525"/>
                    </a:lnTo>
                    <a:lnTo>
                      <a:pt x="34" y="523"/>
                    </a:lnTo>
                    <a:lnTo>
                      <a:pt x="26" y="522"/>
                    </a:lnTo>
                    <a:lnTo>
                      <a:pt x="18" y="517"/>
                    </a:lnTo>
                    <a:lnTo>
                      <a:pt x="13" y="512"/>
                    </a:lnTo>
                    <a:lnTo>
                      <a:pt x="7" y="506"/>
                    </a:lnTo>
                    <a:lnTo>
                      <a:pt x="4" y="500"/>
                    </a:lnTo>
                    <a:lnTo>
                      <a:pt x="0" y="492"/>
                    </a:lnTo>
                    <a:lnTo>
                      <a:pt x="0" y="482"/>
                    </a:lnTo>
                    <a:lnTo>
                      <a:pt x="0" y="142"/>
                    </a:lnTo>
                    <a:lnTo>
                      <a:pt x="0" y="142"/>
                    </a:lnTo>
                    <a:lnTo>
                      <a:pt x="0" y="134"/>
                    </a:lnTo>
                    <a:lnTo>
                      <a:pt x="4" y="126"/>
                    </a:lnTo>
                    <a:lnTo>
                      <a:pt x="7" y="118"/>
                    </a:lnTo>
                    <a:lnTo>
                      <a:pt x="13" y="112"/>
                    </a:lnTo>
                    <a:lnTo>
                      <a:pt x="18" y="107"/>
                    </a:lnTo>
                    <a:lnTo>
                      <a:pt x="26" y="103"/>
                    </a:lnTo>
                    <a:lnTo>
                      <a:pt x="34" y="101"/>
                    </a:lnTo>
                    <a:lnTo>
                      <a:pt x="42" y="99"/>
                    </a:lnTo>
                    <a:lnTo>
                      <a:pt x="83" y="99"/>
                    </a:lnTo>
                    <a:lnTo>
                      <a:pt x="83" y="44"/>
                    </a:lnTo>
                    <a:lnTo>
                      <a:pt x="83" y="44"/>
                    </a:lnTo>
                    <a:lnTo>
                      <a:pt x="83" y="36"/>
                    </a:lnTo>
                    <a:lnTo>
                      <a:pt x="86" y="28"/>
                    </a:lnTo>
                    <a:lnTo>
                      <a:pt x="90" y="20"/>
                    </a:lnTo>
                    <a:lnTo>
                      <a:pt x="96" y="13"/>
                    </a:lnTo>
                    <a:lnTo>
                      <a:pt x="102" y="8"/>
                    </a:lnTo>
                    <a:lnTo>
                      <a:pt x="109" y="4"/>
                    </a:lnTo>
                    <a:lnTo>
                      <a:pt x="117" y="2"/>
                    </a:lnTo>
                    <a:lnTo>
                      <a:pt x="125" y="0"/>
                    </a:lnTo>
                    <a:lnTo>
                      <a:pt x="214" y="0"/>
                    </a:lnTo>
                    <a:lnTo>
                      <a:pt x="214" y="0"/>
                    </a:lnTo>
                    <a:lnTo>
                      <a:pt x="224" y="2"/>
                    </a:lnTo>
                    <a:lnTo>
                      <a:pt x="232" y="4"/>
                    </a:lnTo>
                    <a:lnTo>
                      <a:pt x="238" y="8"/>
                    </a:lnTo>
                    <a:lnTo>
                      <a:pt x="244" y="13"/>
                    </a:lnTo>
                    <a:lnTo>
                      <a:pt x="249" y="20"/>
                    </a:lnTo>
                    <a:lnTo>
                      <a:pt x="254" y="28"/>
                    </a:lnTo>
                    <a:lnTo>
                      <a:pt x="255" y="36"/>
                    </a:lnTo>
                    <a:lnTo>
                      <a:pt x="257" y="44"/>
                    </a:lnTo>
                    <a:lnTo>
                      <a:pt x="257" y="99"/>
                    </a:lnTo>
                    <a:lnTo>
                      <a:pt x="297" y="99"/>
                    </a:lnTo>
                    <a:lnTo>
                      <a:pt x="297" y="99"/>
                    </a:lnTo>
                    <a:lnTo>
                      <a:pt x="307" y="101"/>
                    </a:lnTo>
                    <a:lnTo>
                      <a:pt x="314" y="103"/>
                    </a:lnTo>
                    <a:lnTo>
                      <a:pt x="321" y="107"/>
                    </a:lnTo>
                    <a:lnTo>
                      <a:pt x="327" y="112"/>
                    </a:lnTo>
                    <a:lnTo>
                      <a:pt x="332" y="118"/>
                    </a:lnTo>
                    <a:lnTo>
                      <a:pt x="337" y="126"/>
                    </a:lnTo>
                    <a:lnTo>
                      <a:pt x="338" y="134"/>
                    </a:lnTo>
                    <a:lnTo>
                      <a:pt x="340" y="142"/>
                    </a:lnTo>
                    <a:lnTo>
                      <a:pt x="340" y="241"/>
                    </a:lnTo>
                    <a:lnTo>
                      <a:pt x="340" y="241"/>
                    </a:lnTo>
                    <a:lnTo>
                      <a:pt x="348" y="243"/>
                    </a:lnTo>
                    <a:lnTo>
                      <a:pt x="354" y="244"/>
                    </a:lnTo>
                    <a:lnTo>
                      <a:pt x="361" y="248"/>
                    </a:lnTo>
                    <a:lnTo>
                      <a:pt x="365" y="252"/>
                    </a:lnTo>
                    <a:lnTo>
                      <a:pt x="370" y="259"/>
                    </a:lnTo>
                    <a:lnTo>
                      <a:pt x="373" y="265"/>
                    </a:lnTo>
                    <a:lnTo>
                      <a:pt x="375" y="272"/>
                    </a:lnTo>
                    <a:lnTo>
                      <a:pt x="375" y="279"/>
                    </a:lnTo>
                    <a:lnTo>
                      <a:pt x="375" y="279"/>
                    </a:lnTo>
                    <a:close/>
                    <a:moveTo>
                      <a:pt x="275" y="171"/>
                    </a:moveTo>
                    <a:lnTo>
                      <a:pt x="66" y="171"/>
                    </a:lnTo>
                    <a:lnTo>
                      <a:pt x="66" y="453"/>
                    </a:lnTo>
                    <a:lnTo>
                      <a:pt x="275" y="453"/>
                    </a:lnTo>
                    <a:lnTo>
                      <a:pt x="275" y="171"/>
                    </a:lnTo>
                    <a:close/>
                  </a:path>
                </a:pathLst>
              </a:custGeom>
              <a:solidFill>
                <a:srgbClr val="74B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kern="0">
                  <a:solidFill>
                    <a:schemeClr val="tx1">
                      <a:lumMod val="90000"/>
                      <a:lumOff val="10000"/>
                    </a:schemeClr>
                  </a:solidFill>
                  <a:latin typeface="Arial" charset="0"/>
                  <a:ea typeface="ＭＳ Ｐゴシック" charset="0"/>
                </a:endParaRPr>
              </a:p>
            </p:txBody>
          </p:sp>
        </p:grpSp>
      </p:grpSp>
      <p:grpSp>
        <p:nvGrpSpPr>
          <p:cNvPr id="147" name="Group 146">
            <a:extLst>
              <a:ext uri="{FF2B5EF4-FFF2-40B4-BE49-F238E27FC236}">
                <a16:creationId xmlns:a16="http://schemas.microsoft.com/office/drawing/2014/main" id="{E782E752-EF5C-4E92-B9EA-0A328E1C4E88}"/>
              </a:ext>
            </a:extLst>
          </p:cNvPr>
          <p:cNvGrpSpPr/>
          <p:nvPr/>
        </p:nvGrpSpPr>
        <p:grpSpPr>
          <a:xfrm>
            <a:off x="2175931" y="4972637"/>
            <a:ext cx="465192" cy="529465"/>
            <a:chOff x="11907853" y="5598520"/>
            <a:chExt cx="465193" cy="529465"/>
          </a:xfrm>
        </p:grpSpPr>
        <p:sp>
          <p:nvSpPr>
            <p:cNvPr id="148" name="Rectangle 147">
              <a:extLst>
                <a:ext uri="{FF2B5EF4-FFF2-40B4-BE49-F238E27FC236}">
                  <a16:creationId xmlns:a16="http://schemas.microsoft.com/office/drawing/2014/main" id="{C3DBBC56-B531-4D03-80E8-B0EAD431C9B9}"/>
                </a:ext>
              </a:extLst>
            </p:cNvPr>
            <p:cNvSpPr/>
            <p:nvPr/>
          </p:nvSpPr>
          <p:spPr>
            <a:xfrm>
              <a:off x="11907853" y="5850986"/>
              <a:ext cx="465193" cy="276999"/>
            </a:xfrm>
            <a:prstGeom prst="rect">
              <a:avLst/>
            </a:prstGeom>
            <a:noFill/>
            <a:ln w="25400" cap="flat" cmpd="sng" algn="ctr">
              <a:noFill/>
              <a:prstDash val="solid"/>
            </a:ln>
            <a:effectLst/>
          </p:spPr>
          <p:txBody>
            <a:bodyPr wrap="none" rtlCol="0" anchor="ctr">
              <a:spAutoFit/>
            </a:bodyPr>
            <a:lstStyle/>
            <a:p>
              <a:pPr algn="ctr" defTabSz="914377">
                <a:defRPr/>
              </a:pPr>
              <a:r>
                <a:rPr lang="en-US" sz="1200" kern="0">
                  <a:solidFill>
                    <a:schemeClr val="tx1">
                      <a:lumMod val="90000"/>
                      <a:lumOff val="10000"/>
                    </a:schemeClr>
                  </a:solidFill>
                  <a:latin typeface="CiscoSansTT ExtraLight"/>
                  <a:ea typeface="ＭＳ Ｐゴシック" charset="0"/>
                </a:rPr>
                <a:t>Colo</a:t>
              </a:r>
            </a:p>
          </p:txBody>
        </p:sp>
        <p:grpSp>
          <p:nvGrpSpPr>
            <p:cNvPr id="149" name="Group 148">
              <a:extLst>
                <a:ext uri="{FF2B5EF4-FFF2-40B4-BE49-F238E27FC236}">
                  <a16:creationId xmlns:a16="http://schemas.microsoft.com/office/drawing/2014/main" id="{CE20207A-2779-4636-B71A-A6464E104977}"/>
                </a:ext>
              </a:extLst>
            </p:cNvPr>
            <p:cNvGrpSpPr/>
            <p:nvPr/>
          </p:nvGrpSpPr>
          <p:grpSpPr>
            <a:xfrm>
              <a:off x="12025553" y="5598520"/>
              <a:ext cx="216942" cy="272563"/>
              <a:chOff x="2261604" y="3018242"/>
              <a:chExt cx="182935" cy="229839"/>
            </a:xfrm>
          </p:grpSpPr>
          <p:sp>
            <p:nvSpPr>
              <p:cNvPr id="150" name="Freeform: Shape 7">
                <a:extLst>
                  <a:ext uri="{FF2B5EF4-FFF2-40B4-BE49-F238E27FC236}">
                    <a16:creationId xmlns:a16="http://schemas.microsoft.com/office/drawing/2014/main" id="{28FB2835-EBA1-43FF-9507-654C2B57DFEB}"/>
                  </a:ext>
                </a:extLst>
              </p:cNvPr>
              <p:cNvSpPr/>
              <p:nvPr/>
            </p:nvSpPr>
            <p:spPr>
              <a:xfrm>
                <a:off x="2261604" y="3018242"/>
                <a:ext cx="54080" cy="229839"/>
              </a:xfrm>
              <a:custGeom>
                <a:avLst/>
                <a:gdLst>
                  <a:gd name="connsiteX0" fmla="*/ 350044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50044 w 495300"/>
                  <a:gd name="connsiteY5" fmla="*/ 7144 h 2105025"/>
                  <a:gd name="connsiteX6" fmla="*/ 491014 w 495300"/>
                  <a:gd name="connsiteY6" fmla="*/ 155734 h 2105025"/>
                  <a:gd name="connsiteX7" fmla="*/ 491014 w 495300"/>
                  <a:gd name="connsiteY7" fmla="*/ 1967389 h 2105025"/>
                  <a:gd name="connsiteX8" fmla="*/ 350044 w 495300"/>
                  <a:gd name="connsiteY8" fmla="*/ 2106454 h 2105025"/>
                  <a:gd name="connsiteX9" fmla="*/ 350044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50044" y="2106454"/>
                    </a:moveTo>
                    <a:cubicBezTo>
                      <a:pt x="148114" y="2106454"/>
                      <a:pt x="148114" y="2106454"/>
                      <a:pt x="148114" y="2106454"/>
                    </a:cubicBezTo>
                    <a:cubicBezTo>
                      <a:pt x="67151" y="2106454"/>
                      <a:pt x="7144" y="2047399"/>
                      <a:pt x="7144" y="1967389"/>
                    </a:cubicBezTo>
                    <a:cubicBezTo>
                      <a:pt x="7144" y="155734"/>
                      <a:pt x="7144" y="155734"/>
                      <a:pt x="7144" y="155734"/>
                    </a:cubicBezTo>
                    <a:cubicBezTo>
                      <a:pt x="7144" y="76676"/>
                      <a:pt x="68104" y="7144"/>
                      <a:pt x="148114" y="7144"/>
                    </a:cubicBezTo>
                    <a:cubicBezTo>
                      <a:pt x="350044" y="7144"/>
                      <a:pt x="350044" y="7144"/>
                      <a:pt x="350044" y="7144"/>
                    </a:cubicBezTo>
                    <a:cubicBezTo>
                      <a:pt x="431006" y="7144"/>
                      <a:pt x="491014" y="76676"/>
                      <a:pt x="491014" y="155734"/>
                    </a:cubicBezTo>
                    <a:cubicBezTo>
                      <a:pt x="491014" y="1967389"/>
                      <a:pt x="491014" y="1967389"/>
                      <a:pt x="491014" y="1967389"/>
                    </a:cubicBezTo>
                    <a:cubicBezTo>
                      <a:pt x="491014" y="2047399"/>
                      <a:pt x="430054" y="2106454"/>
                      <a:pt x="350044" y="2106454"/>
                    </a:cubicBezTo>
                    <a:lnTo>
                      <a:pt x="350044" y="2106454"/>
                    </a:lnTo>
                    <a:close/>
                  </a:path>
                </a:pathLst>
              </a:custGeom>
              <a:solidFill>
                <a:srgbClr val="00BCEB"/>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1" name="Freeform: Shape 8">
                <a:extLst>
                  <a:ext uri="{FF2B5EF4-FFF2-40B4-BE49-F238E27FC236}">
                    <a16:creationId xmlns:a16="http://schemas.microsoft.com/office/drawing/2014/main" id="{D0C99456-2740-41F3-9709-85EC75447289}"/>
                  </a:ext>
                </a:extLst>
              </p:cNvPr>
              <p:cNvSpPr/>
              <p:nvPr/>
            </p:nvSpPr>
            <p:spPr>
              <a:xfrm>
                <a:off x="2325460" y="3018242"/>
                <a:ext cx="54080" cy="229839"/>
              </a:xfrm>
              <a:custGeom>
                <a:avLst/>
                <a:gdLst>
                  <a:gd name="connsiteX0" fmla="*/ 350044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50044 w 495300"/>
                  <a:gd name="connsiteY5" fmla="*/ 7144 h 2105025"/>
                  <a:gd name="connsiteX6" fmla="*/ 491014 w 495300"/>
                  <a:gd name="connsiteY6" fmla="*/ 155734 h 2105025"/>
                  <a:gd name="connsiteX7" fmla="*/ 491014 w 495300"/>
                  <a:gd name="connsiteY7" fmla="*/ 1967389 h 2105025"/>
                  <a:gd name="connsiteX8" fmla="*/ 350044 w 495300"/>
                  <a:gd name="connsiteY8" fmla="*/ 2106454 h 2105025"/>
                  <a:gd name="connsiteX9" fmla="*/ 350044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50044" y="2106454"/>
                    </a:moveTo>
                    <a:cubicBezTo>
                      <a:pt x="148114" y="2106454"/>
                      <a:pt x="148114" y="2106454"/>
                      <a:pt x="148114" y="2106454"/>
                    </a:cubicBezTo>
                    <a:cubicBezTo>
                      <a:pt x="77629" y="2106454"/>
                      <a:pt x="7144" y="2047399"/>
                      <a:pt x="7144" y="1967389"/>
                    </a:cubicBezTo>
                    <a:cubicBezTo>
                      <a:pt x="7144" y="155734"/>
                      <a:pt x="7144" y="155734"/>
                      <a:pt x="7144" y="155734"/>
                    </a:cubicBezTo>
                    <a:cubicBezTo>
                      <a:pt x="7144" y="76676"/>
                      <a:pt x="77629" y="7144"/>
                      <a:pt x="148114" y="7144"/>
                    </a:cubicBezTo>
                    <a:cubicBezTo>
                      <a:pt x="350044" y="7144"/>
                      <a:pt x="350044" y="7144"/>
                      <a:pt x="350044" y="7144"/>
                    </a:cubicBezTo>
                    <a:cubicBezTo>
                      <a:pt x="431006" y="7144"/>
                      <a:pt x="491014" y="76676"/>
                      <a:pt x="491014" y="155734"/>
                    </a:cubicBezTo>
                    <a:cubicBezTo>
                      <a:pt x="491014" y="1967389"/>
                      <a:pt x="491014" y="1967389"/>
                      <a:pt x="491014" y="1967389"/>
                    </a:cubicBezTo>
                    <a:cubicBezTo>
                      <a:pt x="491014" y="2047399"/>
                      <a:pt x="430054" y="2106454"/>
                      <a:pt x="350044" y="2106454"/>
                    </a:cubicBezTo>
                    <a:lnTo>
                      <a:pt x="350044" y="2106454"/>
                    </a:lnTo>
                    <a:close/>
                  </a:path>
                </a:pathLst>
              </a:custGeom>
              <a:solidFill>
                <a:srgbClr val="74BF4B"/>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2" name="Freeform: Shape 9">
                <a:extLst>
                  <a:ext uri="{FF2B5EF4-FFF2-40B4-BE49-F238E27FC236}">
                    <a16:creationId xmlns:a16="http://schemas.microsoft.com/office/drawing/2014/main" id="{1438FDE1-9347-45B3-A166-BCE0AE6CE243}"/>
                  </a:ext>
                </a:extLst>
              </p:cNvPr>
              <p:cNvSpPr/>
              <p:nvPr/>
            </p:nvSpPr>
            <p:spPr>
              <a:xfrm>
                <a:off x="2390459" y="3018242"/>
                <a:ext cx="54080" cy="229839"/>
              </a:xfrm>
              <a:custGeom>
                <a:avLst/>
                <a:gdLst>
                  <a:gd name="connsiteX0" fmla="*/ 339566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39566 w 495300"/>
                  <a:gd name="connsiteY5" fmla="*/ 7144 h 2105025"/>
                  <a:gd name="connsiteX6" fmla="*/ 491014 w 495300"/>
                  <a:gd name="connsiteY6" fmla="*/ 155734 h 2105025"/>
                  <a:gd name="connsiteX7" fmla="*/ 491014 w 495300"/>
                  <a:gd name="connsiteY7" fmla="*/ 1967389 h 2105025"/>
                  <a:gd name="connsiteX8" fmla="*/ 339566 w 495300"/>
                  <a:gd name="connsiteY8" fmla="*/ 2106454 h 2105025"/>
                  <a:gd name="connsiteX9" fmla="*/ 339566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39566" y="2106454"/>
                    </a:moveTo>
                    <a:cubicBezTo>
                      <a:pt x="148114" y="2106454"/>
                      <a:pt x="148114" y="2106454"/>
                      <a:pt x="148114" y="2106454"/>
                    </a:cubicBezTo>
                    <a:cubicBezTo>
                      <a:pt x="67151" y="2106454"/>
                      <a:pt x="7144" y="2047399"/>
                      <a:pt x="7144" y="1967389"/>
                    </a:cubicBezTo>
                    <a:cubicBezTo>
                      <a:pt x="7144" y="155734"/>
                      <a:pt x="7144" y="155734"/>
                      <a:pt x="7144" y="155734"/>
                    </a:cubicBezTo>
                    <a:cubicBezTo>
                      <a:pt x="7144" y="76676"/>
                      <a:pt x="68104" y="7144"/>
                      <a:pt x="148114" y="7144"/>
                    </a:cubicBezTo>
                    <a:cubicBezTo>
                      <a:pt x="339566" y="7144"/>
                      <a:pt x="339566" y="7144"/>
                      <a:pt x="339566" y="7144"/>
                    </a:cubicBezTo>
                    <a:cubicBezTo>
                      <a:pt x="420529" y="7144"/>
                      <a:pt x="491014" y="76676"/>
                      <a:pt x="491014" y="155734"/>
                    </a:cubicBezTo>
                    <a:cubicBezTo>
                      <a:pt x="491014" y="1967389"/>
                      <a:pt x="491014" y="1967389"/>
                      <a:pt x="491014" y="1967389"/>
                    </a:cubicBezTo>
                    <a:cubicBezTo>
                      <a:pt x="490061" y="2047399"/>
                      <a:pt x="419576" y="2106454"/>
                      <a:pt x="339566" y="2106454"/>
                    </a:cubicBezTo>
                    <a:lnTo>
                      <a:pt x="339566" y="2106454"/>
                    </a:lnTo>
                    <a:close/>
                  </a:path>
                </a:pathLst>
              </a:custGeom>
              <a:solidFill>
                <a:srgbClr val="00BCEB"/>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3" name="Freeform: Shape 10">
                <a:extLst>
                  <a:ext uri="{FF2B5EF4-FFF2-40B4-BE49-F238E27FC236}">
                    <a16:creationId xmlns:a16="http://schemas.microsoft.com/office/drawing/2014/main" id="{97DA4BDD-7309-4A4A-9A62-2D9C8036C13E}"/>
                  </a:ext>
                </a:extLst>
              </p:cNvPr>
              <p:cNvSpPr/>
              <p:nvPr/>
            </p:nvSpPr>
            <p:spPr>
              <a:xfrm>
                <a:off x="2410219" y="3046425"/>
                <a:ext cx="13520" cy="153919"/>
              </a:xfrm>
              <a:custGeom>
                <a:avLst/>
                <a:gdLst>
                  <a:gd name="connsiteX0" fmla="*/ 88106 w 123825"/>
                  <a:gd name="connsiteY0" fmla="*/ 1403509 h 1409700"/>
                  <a:gd name="connsiteX1" fmla="*/ 37624 w 123825"/>
                  <a:gd name="connsiteY1" fmla="*/ 1403509 h 1409700"/>
                  <a:gd name="connsiteX2" fmla="*/ 7144 w 123825"/>
                  <a:gd name="connsiteY2" fmla="*/ 1363504 h 1409700"/>
                  <a:gd name="connsiteX3" fmla="*/ 7144 w 123825"/>
                  <a:gd name="connsiteY3" fmla="*/ 47149 h 1409700"/>
                  <a:gd name="connsiteX4" fmla="*/ 37624 w 123825"/>
                  <a:gd name="connsiteY4" fmla="*/ 7144 h 1409700"/>
                  <a:gd name="connsiteX5" fmla="*/ 88106 w 123825"/>
                  <a:gd name="connsiteY5" fmla="*/ 7144 h 1409700"/>
                  <a:gd name="connsiteX6" fmla="*/ 118586 w 123825"/>
                  <a:gd name="connsiteY6" fmla="*/ 47149 h 1409700"/>
                  <a:gd name="connsiteX7" fmla="*/ 118586 w 123825"/>
                  <a:gd name="connsiteY7" fmla="*/ 1363504 h 1409700"/>
                  <a:gd name="connsiteX8" fmla="*/ 88106 w 123825"/>
                  <a:gd name="connsiteY8" fmla="*/ 1403509 h 1409700"/>
                  <a:gd name="connsiteX9" fmla="*/ 88106 w 123825"/>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409700">
                    <a:moveTo>
                      <a:pt x="88106" y="1403509"/>
                    </a:moveTo>
                    <a:cubicBezTo>
                      <a:pt x="37624" y="1403509"/>
                      <a:pt x="37624" y="1403509"/>
                      <a:pt x="37624" y="1403509"/>
                    </a:cubicBezTo>
                    <a:cubicBezTo>
                      <a:pt x="17621" y="1403509"/>
                      <a:pt x="7144" y="1383506"/>
                      <a:pt x="7144" y="1363504"/>
                    </a:cubicBezTo>
                    <a:cubicBezTo>
                      <a:pt x="7144" y="47149"/>
                      <a:pt x="7144" y="47149"/>
                      <a:pt x="7144" y="47149"/>
                    </a:cubicBezTo>
                    <a:cubicBezTo>
                      <a:pt x="7144" y="27146"/>
                      <a:pt x="17621" y="7144"/>
                      <a:pt x="37624" y="7144"/>
                    </a:cubicBezTo>
                    <a:cubicBezTo>
                      <a:pt x="88106" y="7144"/>
                      <a:pt x="88106" y="7144"/>
                      <a:pt x="88106" y="7144"/>
                    </a:cubicBezTo>
                    <a:cubicBezTo>
                      <a:pt x="108109" y="7144"/>
                      <a:pt x="118586" y="27146"/>
                      <a:pt x="118586" y="47149"/>
                    </a:cubicBezTo>
                    <a:cubicBezTo>
                      <a:pt x="118586" y="1363504"/>
                      <a:pt x="118586" y="1363504"/>
                      <a:pt x="118586" y="1363504"/>
                    </a:cubicBezTo>
                    <a:cubicBezTo>
                      <a:pt x="117634" y="1383506"/>
                      <a:pt x="108109" y="1403509"/>
                      <a:pt x="88106" y="1403509"/>
                    </a:cubicBezTo>
                    <a:lnTo>
                      <a:pt x="88106" y="1403509"/>
                    </a:lnTo>
                    <a:close/>
                  </a:path>
                </a:pathLst>
              </a:custGeom>
              <a:solidFill>
                <a:srgbClr val="FBAB2C"/>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4" name="Freeform: Shape 11">
                <a:extLst>
                  <a:ext uri="{FF2B5EF4-FFF2-40B4-BE49-F238E27FC236}">
                    <a16:creationId xmlns:a16="http://schemas.microsoft.com/office/drawing/2014/main" id="{EF98BB8B-0DC3-4690-A691-4E892479E14E}"/>
                  </a:ext>
                </a:extLst>
              </p:cNvPr>
              <p:cNvSpPr/>
              <p:nvPr/>
            </p:nvSpPr>
            <p:spPr>
              <a:xfrm>
                <a:off x="2410115" y="3215110"/>
                <a:ext cx="13520" cy="13520"/>
              </a:xfrm>
              <a:custGeom>
                <a:avLst/>
                <a:gdLst>
                  <a:gd name="connsiteX0" fmla="*/ 118586 w 123825"/>
                  <a:gd name="connsiteY0" fmla="*/ 66221 h 123825"/>
                  <a:gd name="connsiteX1" fmla="*/ 68104 w 123825"/>
                  <a:gd name="connsiteY1" fmla="*/ 125276 h 123825"/>
                  <a:gd name="connsiteX2" fmla="*/ 7144 w 123825"/>
                  <a:gd name="connsiteY2" fmla="*/ 66221 h 123825"/>
                  <a:gd name="connsiteX3" fmla="*/ 68104 w 123825"/>
                  <a:gd name="connsiteY3" fmla="*/ 7166 h 123825"/>
                  <a:gd name="connsiteX4" fmla="*/ 118586 w 123825"/>
                  <a:gd name="connsiteY4" fmla="*/ 66221 h 123825"/>
                  <a:gd name="connsiteX5" fmla="*/ 118586 w 123825"/>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118586" y="66221"/>
                    </a:moveTo>
                    <a:cubicBezTo>
                      <a:pt x="118586" y="95748"/>
                      <a:pt x="98584" y="125276"/>
                      <a:pt x="68104" y="125276"/>
                    </a:cubicBezTo>
                    <a:cubicBezTo>
                      <a:pt x="28099" y="125276"/>
                      <a:pt x="7144" y="95748"/>
                      <a:pt x="7144" y="66221"/>
                    </a:cubicBezTo>
                    <a:cubicBezTo>
                      <a:pt x="7144" y="36693"/>
                      <a:pt x="27146" y="7166"/>
                      <a:pt x="68104" y="7166"/>
                    </a:cubicBezTo>
                    <a:cubicBezTo>
                      <a:pt x="98584" y="6213"/>
                      <a:pt x="118586" y="36693"/>
                      <a:pt x="118586" y="66221"/>
                    </a:cubicBezTo>
                    <a:lnTo>
                      <a:pt x="118586" y="66221"/>
                    </a:lnTo>
                    <a:close/>
                  </a:path>
                </a:pathLst>
              </a:custGeom>
              <a:solidFill>
                <a:srgbClr val="FBAB2C"/>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5" name="Freeform: Shape 12">
                <a:extLst>
                  <a:ext uri="{FF2B5EF4-FFF2-40B4-BE49-F238E27FC236}">
                    <a16:creationId xmlns:a16="http://schemas.microsoft.com/office/drawing/2014/main" id="{5E276F5C-7C09-4CC8-ACA8-402351821260}"/>
                  </a:ext>
                </a:extLst>
              </p:cNvPr>
              <p:cNvSpPr/>
              <p:nvPr/>
            </p:nvSpPr>
            <p:spPr>
              <a:xfrm>
                <a:off x="2345219" y="3046425"/>
                <a:ext cx="14560" cy="153919"/>
              </a:xfrm>
              <a:custGeom>
                <a:avLst/>
                <a:gdLst>
                  <a:gd name="connsiteX0" fmla="*/ 97631 w 133350"/>
                  <a:gd name="connsiteY0" fmla="*/ 1403509 h 1409700"/>
                  <a:gd name="connsiteX1" fmla="*/ 47149 w 133350"/>
                  <a:gd name="connsiteY1" fmla="*/ 1403509 h 1409700"/>
                  <a:gd name="connsiteX2" fmla="*/ 7144 w 133350"/>
                  <a:gd name="connsiteY2" fmla="*/ 1363504 h 1409700"/>
                  <a:gd name="connsiteX3" fmla="*/ 7144 w 133350"/>
                  <a:gd name="connsiteY3" fmla="*/ 47149 h 1409700"/>
                  <a:gd name="connsiteX4" fmla="*/ 47149 w 133350"/>
                  <a:gd name="connsiteY4" fmla="*/ 7144 h 1409700"/>
                  <a:gd name="connsiteX5" fmla="*/ 97631 w 133350"/>
                  <a:gd name="connsiteY5" fmla="*/ 7144 h 1409700"/>
                  <a:gd name="connsiteX6" fmla="*/ 128111 w 133350"/>
                  <a:gd name="connsiteY6" fmla="*/ 47149 h 1409700"/>
                  <a:gd name="connsiteX7" fmla="*/ 128111 w 133350"/>
                  <a:gd name="connsiteY7" fmla="*/ 1363504 h 1409700"/>
                  <a:gd name="connsiteX8" fmla="*/ 97631 w 133350"/>
                  <a:gd name="connsiteY8" fmla="*/ 1403509 h 1409700"/>
                  <a:gd name="connsiteX9" fmla="*/ 97631 w 133350"/>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409700">
                    <a:moveTo>
                      <a:pt x="97631" y="1403509"/>
                    </a:moveTo>
                    <a:cubicBezTo>
                      <a:pt x="47149" y="1403509"/>
                      <a:pt x="47149" y="1403509"/>
                      <a:pt x="47149" y="1403509"/>
                    </a:cubicBezTo>
                    <a:cubicBezTo>
                      <a:pt x="27146" y="1403509"/>
                      <a:pt x="7144" y="1383506"/>
                      <a:pt x="7144" y="1363504"/>
                    </a:cubicBezTo>
                    <a:cubicBezTo>
                      <a:pt x="7144" y="47149"/>
                      <a:pt x="7144" y="47149"/>
                      <a:pt x="7144" y="47149"/>
                    </a:cubicBezTo>
                    <a:cubicBezTo>
                      <a:pt x="7144" y="27146"/>
                      <a:pt x="27146" y="7144"/>
                      <a:pt x="47149" y="7144"/>
                    </a:cubicBezTo>
                    <a:cubicBezTo>
                      <a:pt x="97631" y="7144"/>
                      <a:pt x="97631" y="7144"/>
                      <a:pt x="97631" y="7144"/>
                    </a:cubicBezTo>
                    <a:cubicBezTo>
                      <a:pt x="117634" y="7144"/>
                      <a:pt x="128111" y="27146"/>
                      <a:pt x="128111" y="47149"/>
                    </a:cubicBezTo>
                    <a:cubicBezTo>
                      <a:pt x="128111" y="1363504"/>
                      <a:pt x="128111" y="1363504"/>
                      <a:pt x="128111" y="1363504"/>
                    </a:cubicBezTo>
                    <a:cubicBezTo>
                      <a:pt x="128111" y="1383506"/>
                      <a:pt x="118586" y="1403509"/>
                      <a:pt x="97631" y="1403509"/>
                    </a:cubicBezTo>
                    <a:lnTo>
                      <a:pt x="97631" y="1403509"/>
                    </a:lnTo>
                    <a:close/>
                  </a:path>
                </a:pathLst>
              </a:custGeom>
              <a:solidFill>
                <a:srgbClr val="0D274D"/>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6" name="Freeform: Shape 13">
                <a:extLst>
                  <a:ext uri="{FF2B5EF4-FFF2-40B4-BE49-F238E27FC236}">
                    <a16:creationId xmlns:a16="http://schemas.microsoft.com/office/drawing/2014/main" id="{ABD0BDCA-9912-4E82-ACCF-050A9A78872A}"/>
                  </a:ext>
                </a:extLst>
              </p:cNvPr>
              <p:cNvSpPr/>
              <p:nvPr/>
            </p:nvSpPr>
            <p:spPr>
              <a:xfrm>
                <a:off x="2345116" y="3215110"/>
                <a:ext cx="14560" cy="13520"/>
              </a:xfrm>
              <a:custGeom>
                <a:avLst/>
                <a:gdLst>
                  <a:gd name="connsiteX0" fmla="*/ 129064 w 133350"/>
                  <a:gd name="connsiteY0" fmla="*/ 66221 h 123825"/>
                  <a:gd name="connsiteX1" fmla="*/ 68104 w 133350"/>
                  <a:gd name="connsiteY1" fmla="*/ 125276 h 123825"/>
                  <a:gd name="connsiteX2" fmla="*/ 7144 w 133350"/>
                  <a:gd name="connsiteY2" fmla="*/ 66221 h 123825"/>
                  <a:gd name="connsiteX3" fmla="*/ 68104 w 133350"/>
                  <a:gd name="connsiteY3" fmla="*/ 7166 h 123825"/>
                  <a:gd name="connsiteX4" fmla="*/ 129064 w 133350"/>
                  <a:gd name="connsiteY4" fmla="*/ 66221 h 123825"/>
                  <a:gd name="connsiteX5" fmla="*/ 129064 w 133350"/>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3825">
                    <a:moveTo>
                      <a:pt x="129064" y="66221"/>
                    </a:moveTo>
                    <a:cubicBezTo>
                      <a:pt x="129064" y="95748"/>
                      <a:pt x="98584" y="125276"/>
                      <a:pt x="68104" y="125276"/>
                    </a:cubicBezTo>
                    <a:cubicBezTo>
                      <a:pt x="37624" y="125276"/>
                      <a:pt x="7144" y="95748"/>
                      <a:pt x="7144" y="66221"/>
                    </a:cubicBezTo>
                    <a:cubicBezTo>
                      <a:pt x="7144" y="36693"/>
                      <a:pt x="37624" y="7166"/>
                      <a:pt x="68104" y="7166"/>
                    </a:cubicBezTo>
                    <a:cubicBezTo>
                      <a:pt x="98584" y="6213"/>
                      <a:pt x="129064" y="36693"/>
                      <a:pt x="129064" y="66221"/>
                    </a:cubicBezTo>
                    <a:lnTo>
                      <a:pt x="129064" y="66221"/>
                    </a:lnTo>
                    <a:close/>
                  </a:path>
                </a:pathLst>
              </a:custGeom>
              <a:solidFill>
                <a:srgbClr val="0D274D"/>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7" name="Freeform: Shape 14">
                <a:extLst>
                  <a:ext uri="{FF2B5EF4-FFF2-40B4-BE49-F238E27FC236}">
                    <a16:creationId xmlns:a16="http://schemas.microsoft.com/office/drawing/2014/main" id="{D8746ADD-40D8-42B3-8D25-3017482603BE}"/>
                  </a:ext>
                </a:extLst>
              </p:cNvPr>
              <p:cNvSpPr/>
              <p:nvPr/>
            </p:nvSpPr>
            <p:spPr>
              <a:xfrm>
                <a:off x="2281364" y="3046425"/>
                <a:ext cx="14560" cy="153919"/>
              </a:xfrm>
              <a:custGeom>
                <a:avLst/>
                <a:gdLst>
                  <a:gd name="connsiteX0" fmla="*/ 88106 w 133350"/>
                  <a:gd name="connsiteY0" fmla="*/ 1403509 h 1409700"/>
                  <a:gd name="connsiteX1" fmla="*/ 37624 w 133350"/>
                  <a:gd name="connsiteY1" fmla="*/ 1403509 h 1409700"/>
                  <a:gd name="connsiteX2" fmla="*/ 7144 w 133350"/>
                  <a:gd name="connsiteY2" fmla="*/ 1363504 h 1409700"/>
                  <a:gd name="connsiteX3" fmla="*/ 7144 w 133350"/>
                  <a:gd name="connsiteY3" fmla="*/ 47149 h 1409700"/>
                  <a:gd name="connsiteX4" fmla="*/ 37624 w 133350"/>
                  <a:gd name="connsiteY4" fmla="*/ 7144 h 1409700"/>
                  <a:gd name="connsiteX5" fmla="*/ 88106 w 133350"/>
                  <a:gd name="connsiteY5" fmla="*/ 7144 h 1409700"/>
                  <a:gd name="connsiteX6" fmla="*/ 128111 w 133350"/>
                  <a:gd name="connsiteY6" fmla="*/ 47149 h 1409700"/>
                  <a:gd name="connsiteX7" fmla="*/ 128111 w 133350"/>
                  <a:gd name="connsiteY7" fmla="*/ 1363504 h 1409700"/>
                  <a:gd name="connsiteX8" fmla="*/ 88106 w 133350"/>
                  <a:gd name="connsiteY8" fmla="*/ 1403509 h 1409700"/>
                  <a:gd name="connsiteX9" fmla="*/ 88106 w 133350"/>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409700">
                    <a:moveTo>
                      <a:pt x="88106" y="1403509"/>
                    </a:moveTo>
                    <a:cubicBezTo>
                      <a:pt x="37624" y="1403509"/>
                      <a:pt x="37624" y="1403509"/>
                      <a:pt x="37624" y="1403509"/>
                    </a:cubicBezTo>
                    <a:cubicBezTo>
                      <a:pt x="27146" y="1403509"/>
                      <a:pt x="7144" y="1383506"/>
                      <a:pt x="7144" y="1363504"/>
                    </a:cubicBezTo>
                    <a:cubicBezTo>
                      <a:pt x="7144" y="47149"/>
                      <a:pt x="7144" y="47149"/>
                      <a:pt x="7144" y="47149"/>
                    </a:cubicBezTo>
                    <a:cubicBezTo>
                      <a:pt x="7144" y="27146"/>
                      <a:pt x="27146" y="7144"/>
                      <a:pt x="37624" y="7144"/>
                    </a:cubicBezTo>
                    <a:cubicBezTo>
                      <a:pt x="88106" y="7144"/>
                      <a:pt x="88106" y="7144"/>
                      <a:pt x="88106" y="7144"/>
                    </a:cubicBezTo>
                    <a:cubicBezTo>
                      <a:pt x="108109" y="7144"/>
                      <a:pt x="128111" y="27146"/>
                      <a:pt x="128111" y="47149"/>
                    </a:cubicBezTo>
                    <a:cubicBezTo>
                      <a:pt x="128111" y="1363504"/>
                      <a:pt x="128111" y="1363504"/>
                      <a:pt x="128111" y="1363504"/>
                    </a:cubicBezTo>
                    <a:cubicBezTo>
                      <a:pt x="128111" y="1383506"/>
                      <a:pt x="108109" y="1403509"/>
                      <a:pt x="88106" y="1403509"/>
                    </a:cubicBezTo>
                    <a:lnTo>
                      <a:pt x="88106" y="1403509"/>
                    </a:lnTo>
                    <a:close/>
                  </a:path>
                </a:pathLst>
              </a:custGeom>
              <a:solidFill>
                <a:srgbClr val="FBAB2C"/>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sp>
            <p:nvSpPr>
              <p:cNvPr id="158" name="Freeform: Shape 15">
                <a:extLst>
                  <a:ext uri="{FF2B5EF4-FFF2-40B4-BE49-F238E27FC236}">
                    <a16:creationId xmlns:a16="http://schemas.microsoft.com/office/drawing/2014/main" id="{9A7868AA-2FCD-472C-9EBE-3767D19D7135}"/>
                  </a:ext>
                </a:extLst>
              </p:cNvPr>
              <p:cNvSpPr/>
              <p:nvPr/>
            </p:nvSpPr>
            <p:spPr>
              <a:xfrm>
                <a:off x="2281260" y="3215110"/>
                <a:ext cx="14560" cy="13520"/>
              </a:xfrm>
              <a:custGeom>
                <a:avLst/>
                <a:gdLst>
                  <a:gd name="connsiteX0" fmla="*/ 129064 w 133350"/>
                  <a:gd name="connsiteY0" fmla="*/ 66221 h 123825"/>
                  <a:gd name="connsiteX1" fmla="*/ 68104 w 133350"/>
                  <a:gd name="connsiteY1" fmla="*/ 125276 h 123825"/>
                  <a:gd name="connsiteX2" fmla="*/ 7144 w 133350"/>
                  <a:gd name="connsiteY2" fmla="*/ 66221 h 123825"/>
                  <a:gd name="connsiteX3" fmla="*/ 68104 w 133350"/>
                  <a:gd name="connsiteY3" fmla="*/ 7166 h 123825"/>
                  <a:gd name="connsiteX4" fmla="*/ 129064 w 133350"/>
                  <a:gd name="connsiteY4" fmla="*/ 66221 h 123825"/>
                  <a:gd name="connsiteX5" fmla="*/ 129064 w 133350"/>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3825">
                    <a:moveTo>
                      <a:pt x="129064" y="66221"/>
                    </a:moveTo>
                    <a:cubicBezTo>
                      <a:pt x="129064" y="95748"/>
                      <a:pt x="98584" y="125276"/>
                      <a:pt x="68104" y="125276"/>
                    </a:cubicBezTo>
                    <a:cubicBezTo>
                      <a:pt x="37624" y="125276"/>
                      <a:pt x="7144" y="95748"/>
                      <a:pt x="7144" y="66221"/>
                    </a:cubicBezTo>
                    <a:cubicBezTo>
                      <a:pt x="7144" y="36693"/>
                      <a:pt x="37624" y="7166"/>
                      <a:pt x="68104" y="7166"/>
                    </a:cubicBezTo>
                    <a:cubicBezTo>
                      <a:pt x="98584" y="6213"/>
                      <a:pt x="129064" y="36693"/>
                      <a:pt x="129064" y="66221"/>
                    </a:cubicBezTo>
                    <a:lnTo>
                      <a:pt x="129064" y="66221"/>
                    </a:lnTo>
                    <a:close/>
                  </a:path>
                </a:pathLst>
              </a:custGeom>
              <a:solidFill>
                <a:srgbClr val="FBAB2C"/>
              </a:solidFill>
              <a:ln w="9525" cap="flat">
                <a:noFill/>
                <a:prstDash val="solid"/>
                <a:miter/>
              </a:ln>
            </p:spPr>
            <p:txBody>
              <a:bodyPr rtlCol="0" anchor="ctr"/>
              <a:lstStyle/>
              <a:p>
                <a:pPr defTabSz="609570" fontAlgn="base">
                  <a:spcBef>
                    <a:spcPct val="0"/>
                  </a:spcBef>
                  <a:spcAft>
                    <a:spcPct val="0"/>
                  </a:spcAft>
                  <a:defRPr/>
                </a:pPr>
                <a:endParaRPr lang="en-US" sz="1200" kern="0">
                  <a:solidFill>
                    <a:schemeClr val="tx1">
                      <a:lumMod val="90000"/>
                      <a:lumOff val="10000"/>
                    </a:schemeClr>
                  </a:solidFill>
                  <a:latin typeface="Arial" charset="0"/>
                  <a:ea typeface="ＭＳ Ｐゴシック" charset="0"/>
                </a:endParaRPr>
              </a:p>
            </p:txBody>
          </p:sp>
        </p:grpSp>
      </p:grpSp>
      <p:grpSp>
        <p:nvGrpSpPr>
          <p:cNvPr id="162" name="Group 161">
            <a:extLst>
              <a:ext uri="{FF2B5EF4-FFF2-40B4-BE49-F238E27FC236}">
                <a16:creationId xmlns:a16="http://schemas.microsoft.com/office/drawing/2014/main" id="{B6DCC959-D46B-4B34-A255-035156E9FF43}"/>
              </a:ext>
            </a:extLst>
          </p:cNvPr>
          <p:cNvGrpSpPr/>
          <p:nvPr/>
        </p:nvGrpSpPr>
        <p:grpSpPr>
          <a:xfrm>
            <a:off x="1949928" y="4210256"/>
            <a:ext cx="917238" cy="525593"/>
            <a:chOff x="8460281" y="5602392"/>
            <a:chExt cx="917237" cy="525593"/>
          </a:xfrm>
        </p:grpSpPr>
        <p:sp>
          <p:nvSpPr>
            <p:cNvPr id="163" name="Rectangle 162">
              <a:extLst>
                <a:ext uri="{FF2B5EF4-FFF2-40B4-BE49-F238E27FC236}">
                  <a16:creationId xmlns:a16="http://schemas.microsoft.com/office/drawing/2014/main" id="{897E0827-A81A-4903-A6CA-74A690C8B764}"/>
                </a:ext>
              </a:extLst>
            </p:cNvPr>
            <p:cNvSpPr/>
            <p:nvPr/>
          </p:nvSpPr>
          <p:spPr>
            <a:xfrm>
              <a:off x="8460281" y="5850986"/>
              <a:ext cx="917237" cy="276999"/>
            </a:xfrm>
            <a:prstGeom prst="rect">
              <a:avLst/>
            </a:prstGeom>
            <a:noFill/>
            <a:ln w="25400" cap="flat" cmpd="sng" algn="ctr">
              <a:noFill/>
              <a:prstDash val="solid"/>
            </a:ln>
            <a:effectLst/>
          </p:spPr>
          <p:txBody>
            <a:bodyPr wrap="none" rtlCol="0" anchor="ctr">
              <a:spAutoFit/>
            </a:bodyPr>
            <a:lstStyle/>
            <a:p>
              <a:pPr algn="ctr" defTabSz="914377">
                <a:defRPr/>
              </a:pPr>
              <a:r>
                <a:rPr lang="en-US" sz="1200" kern="0">
                  <a:solidFill>
                    <a:schemeClr val="tx1">
                      <a:lumMod val="90000"/>
                      <a:lumOff val="10000"/>
                    </a:schemeClr>
                  </a:solidFill>
                  <a:latin typeface="CiscoSansTT ExtraLight"/>
                  <a:ea typeface="ＭＳ Ｐゴシック" charset="0"/>
                </a:rPr>
                <a:t>Data center</a:t>
              </a:r>
            </a:p>
          </p:txBody>
        </p:sp>
        <p:grpSp>
          <p:nvGrpSpPr>
            <p:cNvPr id="164" name="Group 163">
              <a:extLst>
                <a:ext uri="{FF2B5EF4-FFF2-40B4-BE49-F238E27FC236}">
                  <a16:creationId xmlns:a16="http://schemas.microsoft.com/office/drawing/2014/main" id="{33D910EB-7172-49CB-9F75-E387DAFDAA03}"/>
                </a:ext>
              </a:extLst>
            </p:cNvPr>
            <p:cNvGrpSpPr/>
            <p:nvPr/>
          </p:nvGrpSpPr>
          <p:grpSpPr>
            <a:xfrm>
              <a:off x="8701862" y="5602392"/>
              <a:ext cx="374003" cy="267500"/>
              <a:chOff x="4349921" y="3332701"/>
              <a:chExt cx="381000" cy="272509"/>
            </a:xfrm>
          </p:grpSpPr>
          <p:sp>
            <p:nvSpPr>
              <p:cNvPr id="165" name="Freeform: Shape 1553">
                <a:extLst>
                  <a:ext uri="{FF2B5EF4-FFF2-40B4-BE49-F238E27FC236}">
                    <a16:creationId xmlns:a16="http://schemas.microsoft.com/office/drawing/2014/main" id="{775EE918-F39A-4E1F-9337-1BFD2DA9A9C8}"/>
                  </a:ext>
                </a:extLst>
              </p:cNvPr>
              <p:cNvSpPr/>
              <p:nvPr/>
            </p:nvSpPr>
            <p:spPr>
              <a:xfrm>
                <a:off x="4349921" y="3332701"/>
                <a:ext cx="381000" cy="74580"/>
              </a:xfrm>
              <a:custGeom>
                <a:avLst/>
                <a:gdLst>
                  <a:gd name="connsiteX0" fmla="*/ 371761 w 381000"/>
                  <a:gd name="connsiteY0" fmla="*/ 74581 h 74580"/>
                  <a:gd name="connsiteX1" fmla="*/ 9239 w 381000"/>
                  <a:gd name="connsiteY1" fmla="*/ 74581 h 74580"/>
                  <a:gd name="connsiteX2" fmla="*/ 0 w 381000"/>
                  <a:gd name="connsiteY2" fmla="*/ 65246 h 74580"/>
                  <a:gd name="connsiteX3" fmla="*/ 0 w 381000"/>
                  <a:gd name="connsiteY3" fmla="*/ 9239 h 74580"/>
                  <a:gd name="connsiteX4" fmla="*/ 9239 w 381000"/>
                  <a:gd name="connsiteY4" fmla="*/ 0 h 74580"/>
                  <a:gd name="connsiteX5" fmla="*/ 371761 w 381000"/>
                  <a:gd name="connsiteY5" fmla="*/ 0 h 74580"/>
                  <a:gd name="connsiteX6" fmla="*/ 381000 w 381000"/>
                  <a:gd name="connsiteY6" fmla="*/ 9239 h 74580"/>
                  <a:gd name="connsiteX7" fmla="*/ 381000 w 381000"/>
                  <a:gd name="connsiteY7" fmla="*/ 65246 h 74580"/>
                  <a:gd name="connsiteX8" fmla="*/ 371761 w 381000"/>
                  <a:gd name="connsiteY8" fmla="*/ 74581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580">
                    <a:moveTo>
                      <a:pt x="371761" y="74581"/>
                    </a:moveTo>
                    <a:lnTo>
                      <a:pt x="9239" y="74581"/>
                    </a:lnTo>
                    <a:cubicBezTo>
                      <a:pt x="4191" y="74581"/>
                      <a:pt x="0" y="70390"/>
                      <a:pt x="0" y="65246"/>
                    </a:cubicBezTo>
                    <a:lnTo>
                      <a:pt x="0" y="9239"/>
                    </a:lnTo>
                    <a:cubicBezTo>
                      <a:pt x="0" y="4191"/>
                      <a:pt x="4191" y="0"/>
                      <a:pt x="9239" y="0"/>
                    </a:cubicBezTo>
                    <a:lnTo>
                      <a:pt x="371761" y="0"/>
                    </a:lnTo>
                    <a:cubicBezTo>
                      <a:pt x="376809" y="0"/>
                      <a:pt x="381000" y="4191"/>
                      <a:pt x="381000" y="9239"/>
                    </a:cubicBezTo>
                    <a:lnTo>
                      <a:pt x="381000" y="65246"/>
                    </a:lnTo>
                    <a:cubicBezTo>
                      <a:pt x="381000" y="70390"/>
                      <a:pt x="376809" y="74581"/>
                      <a:pt x="371761" y="74581"/>
                    </a:cubicBezTo>
                    <a:close/>
                  </a:path>
                </a:pathLst>
              </a:custGeom>
              <a:solidFill>
                <a:srgbClr val="00BCEB"/>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66" name="Freeform: Shape 1554">
                <a:extLst>
                  <a:ext uri="{FF2B5EF4-FFF2-40B4-BE49-F238E27FC236}">
                    <a16:creationId xmlns:a16="http://schemas.microsoft.com/office/drawing/2014/main" id="{B2FBBBF9-B6C5-4387-8ABB-F15736529715}"/>
                  </a:ext>
                </a:extLst>
              </p:cNvPr>
              <p:cNvSpPr/>
              <p:nvPr/>
            </p:nvSpPr>
            <p:spPr>
              <a:xfrm>
                <a:off x="4349921" y="3431760"/>
                <a:ext cx="381000" cy="74485"/>
              </a:xfrm>
              <a:custGeom>
                <a:avLst/>
                <a:gdLst>
                  <a:gd name="connsiteX0" fmla="*/ 371761 w 381000"/>
                  <a:gd name="connsiteY0" fmla="*/ 74486 h 74485"/>
                  <a:gd name="connsiteX1" fmla="*/ 9239 w 381000"/>
                  <a:gd name="connsiteY1" fmla="*/ 74486 h 74485"/>
                  <a:gd name="connsiteX2" fmla="*/ 0 w 381000"/>
                  <a:gd name="connsiteY2" fmla="*/ 65246 h 74485"/>
                  <a:gd name="connsiteX3" fmla="*/ 0 w 381000"/>
                  <a:gd name="connsiteY3" fmla="*/ 9239 h 74485"/>
                  <a:gd name="connsiteX4" fmla="*/ 9239 w 381000"/>
                  <a:gd name="connsiteY4" fmla="*/ 0 h 74485"/>
                  <a:gd name="connsiteX5" fmla="*/ 371761 w 381000"/>
                  <a:gd name="connsiteY5" fmla="*/ 0 h 74485"/>
                  <a:gd name="connsiteX6" fmla="*/ 381000 w 381000"/>
                  <a:gd name="connsiteY6" fmla="*/ 9239 h 74485"/>
                  <a:gd name="connsiteX7" fmla="*/ 381000 w 381000"/>
                  <a:gd name="connsiteY7" fmla="*/ 65246 h 74485"/>
                  <a:gd name="connsiteX8" fmla="*/ 371761 w 381000"/>
                  <a:gd name="connsiteY8" fmla="*/ 74486 h 7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485">
                    <a:moveTo>
                      <a:pt x="371761" y="74486"/>
                    </a:moveTo>
                    <a:lnTo>
                      <a:pt x="9239" y="74486"/>
                    </a:lnTo>
                    <a:cubicBezTo>
                      <a:pt x="4191" y="74486"/>
                      <a:pt x="0" y="70295"/>
                      <a:pt x="0" y="65246"/>
                    </a:cubicBezTo>
                    <a:lnTo>
                      <a:pt x="0" y="9239"/>
                    </a:lnTo>
                    <a:cubicBezTo>
                      <a:pt x="0" y="4096"/>
                      <a:pt x="4191" y="0"/>
                      <a:pt x="9239" y="0"/>
                    </a:cubicBezTo>
                    <a:lnTo>
                      <a:pt x="371761" y="0"/>
                    </a:lnTo>
                    <a:cubicBezTo>
                      <a:pt x="376904" y="0"/>
                      <a:pt x="381000" y="4191"/>
                      <a:pt x="381000" y="9239"/>
                    </a:cubicBezTo>
                    <a:lnTo>
                      <a:pt x="381000" y="65246"/>
                    </a:lnTo>
                    <a:cubicBezTo>
                      <a:pt x="381000" y="70295"/>
                      <a:pt x="376809" y="74486"/>
                      <a:pt x="371761" y="74486"/>
                    </a:cubicBezTo>
                    <a:close/>
                  </a:path>
                </a:pathLst>
              </a:custGeom>
              <a:solidFill>
                <a:srgbClr val="74BF4B"/>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67" name="Freeform: Shape 1555">
                <a:extLst>
                  <a:ext uri="{FF2B5EF4-FFF2-40B4-BE49-F238E27FC236}">
                    <a16:creationId xmlns:a16="http://schemas.microsoft.com/office/drawing/2014/main" id="{7297CB68-FCDB-4EBD-AA6C-831165ED7EC0}"/>
                  </a:ext>
                </a:extLst>
              </p:cNvPr>
              <p:cNvSpPr/>
              <p:nvPr/>
            </p:nvSpPr>
            <p:spPr>
              <a:xfrm>
                <a:off x="4349921" y="3530725"/>
                <a:ext cx="381000" cy="74485"/>
              </a:xfrm>
              <a:custGeom>
                <a:avLst/>
                <a:gdLst>
                  <a:gd name="connsiteX0" fmla="*/ 371761 w 381000"/>
                  <a:gd name="connsiteY0" fmla="*/ 74486 h 74485"/>
                  <a:gd name="connsiteX1" fmla="*/ 9239 w 381000"/>
                  <a:gd name="connsiteY1" fmla="*/ 74486 h 74485"/>
                  <a:gd name="connsiteX2" fmla="*/ 0 w 381000"/>
                  <a:gd name="connsiteY2" fmla="*/ 65246 h 74485"/>
                  <a:gd name="connsiteX3" fmla="*/ 0 w 381000"/>
                  <a:gd name="connsiteY3" fmla="*/ 9239 h 74485"/>
                  <a:gd name="connsiteX4" fmla="*/ 9239 w 381000"/>
                  <a:gd name="connsiteY4" fmla="*/ 0 h 74485"/>
                  <a:gd name="connsiteX5" fmla="*/ 371761 w 381000"/>
                  <a:gd name="connsiteY5" fmla="*/ 0 h 74485"/>
                  <a:gd name="connsiteX6" fmla="*/ 381000 w 381000"/>
                  <a:gd name="connsiteY6" fmla="*/ 9239 h 74485"/>
                  <a:gd name="connsiteX7" fmla="*/ 381000 w 381000"/>
                  <a:gd name="connsiteY7" fmla="*/ 65246 h 74485"/>
                  <a:gd name="connsiteX8" fmla="*/ 371761 w 381000"/>
                  <a:gd name="connsiteY8" fmla="*/ 74486 h 7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485">
                    <a:moveTo>
                      <a:pt x="371761" y="74486"/>
                    </a:moveTo>
                    <a:lnTo>
                      <a:pt x="9239" y="74486"/>
                    </a:lnTo>
                    <a:cubicBezTo>
                      <a:pt x="4191" y="74486"/>
                      <a:pt x="0" y="70390"/>
                      <a:pt x="0" y="65246"/>
                    </a:cubicBezTo>
                    <a:lnTo>
                      <a:pt x="0" y="9239"/>
                    </a:lnTo>
                    <a:cubicBezTo>
                      <a:pt x="0" y="4096"/>
                      <a:pt x="4191" y="0"/>
                      <a:pt x="9239" y="0"/>
                    </a:cubicBezTo>
                    <a:lnTo>
                      <a:pt x="371761" y="0"/>
                    </a:lnTo>
                    <a:cubicBezTo>
                      <a:pt x="376904" y="0"/>
                      <a:pt x="381000" y="4191"/>
                      <a:pt x="381000" y="9239"/>
                    </a:cubicBezTo>
                    <a:lnTo>
                      <a:pt x="381000" y="65246"/>
                    </a:lnTo>
                    <a:cubicBezTo>
                      <a:pt x="381000" y="70390"/>
                      <a:pt x="376809" y="74486"/>
                      <a:pt x="371761" y="74486"/>
                    </a:cubicBezTo>
                    <a:close/>
                  </a:path>
                </a:pathLst>
              </a:custGeom>
              <a:solidFill>
                <a:srgbClr val="00BCEB"/>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grpSp>
            <p:nvGrpSpPr>
              <p:cNvPr id="168" name="Graphic 52">
                <a:extLst>
                  <a:ext uri="{FF2B5EF4-FFF2-40B4-BE49-F238E27FC236}">
                    <a16:creationId xmlns:a16="http://schemas.microsoft.com/office/drawing/2014/main" id="{B26558FF-9DDA-4804-BB18-22CC6429E81C}"/>
                  </a:ext>
                </a:extLst>
              </p:cNvPr>
              <p:cNvGrpSpPr/>
              <p:nvPr/>
            </p:nvGrpSpPr>
            <p:grpSpPr>
              <a:xfrm>
                <a:off x="4368971" y="3342892"/>
                <a:ext cx="145255" cy="54197"/>
                <a:chOff x="4368971" y="3342892"/>
                <a:chExt cx="145255" cy="54197"/>
              </a:xfrm>
              <a:solidFill>
                <a:srgbClr val="0D274D"/>
              </a:solidFill>
            </p:grpSpPr>
            <p:sp>
              <p:nvSpPr>
                <p:cNvPr id="186" name="Freeform: Shape 1574">
                  <a:extLst>
                    <a:ext uri="{FF2B5EF4-FFF2-40B4-BE49-F238E27FC236}">
                      <a16:creationId xmlns:a16="http://schemas.microsoft.com/office/drawing/2014/main" id="{027E0794-0F25-42CE-9303-B1F9C2D93A43}"/>
                    </a:ext>
                  </a:extLst>
                </p:cNvPr>
                <p:cNvSpPr/>
                <p:nvPr/>
              </p:nvSpPr>
              <p:spPr>
                <a:xfrm>
                  <a:off x="436897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530"/>
                        <a:pt x="0" y="48387"/>
                      </a:cubicBezTo>
                      <a:lnTo>
                        <a:pt x="0" y="5810"/>
                      </a:lnTo>
                      <a:cubicBezTo>
                        <a:pt x="0" y="2572"/>
                        <a:pt x="2572" y="0"/>
                        <a:pt x="5810" y="0"/>
                      </a:cubicBezTo>
                      <a:lnTo>
                        <a:pt x="5810" y="0"/>
                      </a:lnTo>
                      <a:cubicBezTo>
                        <a:pt x="9049" y="0"/>
                        <a:pt x="11621" y="2572"/>
                        <a:pt x="11621" y="5810"/>
                      </a:cubicBezTo>
                      <a:lnTo>
                        <a:pt x="11621" y="48387"/>
                      </a:lnTo>
                      <a:cubicBezTo>
                        <a:pt x="11621" y="51530"/>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7" name="Freeform: Shape 1575">
                  <a:extLst>
                    <a:ext uri="{FF2B5EF4-FFF2-40B4-BE49-F238E27FC236}">
                      <a16:creationId xmlns:a16="http://schemas.microsoft.com/office/drawing/2014/main" id="{D8423C6C-2EE1-4277-A0FD-CB7CE6E19A46}"/>
                    </a:ext>
                  </a:extLst>
                </p:cNvPr>
                <p:cNvSpPr/>
                <p:nvPr/>
              </p:nvSpPr>
              <p:spPr>
                <a:xfrm>
                  <a:off x="439573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530"/>
                        <a:pt x="8954"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8" name="Freeform: Shape 1576">
                  <a:extLst>
                    <a:ext uri="{FF2B5EF4-FFF2-40B4-BE49-F238E27FC236}">
                      <a16:creationId xmlns:a16="http://schemas.microsoft.com/office/drawing/2014/main" id="{3ECFC122-600F-456F-9193-59EDCF21C581}"/>
                    </a:ext>
                  </a:extLst>
                </p:cNvPr>
                <p:cNvSpPr/>
                <p:nvPr/>
              </p:nvSpPr>
              <p:spPr>
                <a:xfrm>
                  <a:off x="442240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9" name="Freeform: Shape 1577">
                  <a:extLst>
                    <a:ext uri="{FF2B5EF4-FFF2-40B4-BE49-F238E27FC236}">
                      <a16:creationId xmlns:a16="http://schemas.microsoft.com/office/drawing/2014/main" id="{C27AE2A3-9658-4989-822A-CDCFCD54FA79}"/>
                    </a:ext>
                  </a:extLst>
                </p:cNvPr>
                <p:cNvSpPr/>
                <p:nvPr/>
              </p:nvSpPr>
              <p:spPr>
                <a:xfrm>
                  <a:off x="444917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530"/>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90" name="Freeform: Shape 1578">
                  <a:extLst>
                    <a:ext uri="{FF2B5EF4-FFF2-40B4-BE49-F238E27FC236}">
                      <a16:creationId xmlns:a16="http://schemas.microsoft.com/office/drawing/2014/main" id="{D95AF8E4-2E10-495C-8CAC-3BB8A98A39E2}"/>
                    </a:ext>
                  </a:extLst>
                </p:cNvPr>
                <p:cNvSpPr/>
                <p:nvPr/>
              </p:nvSpPr>
              <p:spPr>
                <a:xfrm>
                  <a:off x="447584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91" name="Freeform: Shape 1579">
                  <a:extLst>
                    <a:ext uri="{FF2B5EF4-FFF2-40B4-BE49-F238E27FC236}">
                      <a16:creationId xmlns:a16="http://schemas.microsoft.com/office/drawing/2014/main" id="{33BB1028-F6A2-4CDE-B4CF-496794823B67}"/>
                    </a:ext>
                  </a:extLst>
                </p:cNvPr>
                <p:cNvSpPr/>
                <p:nvPr/>
              </p:nvSpPr>
              <p:spPr>
                <a:xfrm>
                  <a:off x="450260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grpSp>
          <p:grpSp>
            <p:nvGrpSpPr>
              <p:cNvPr id="169" name="Graphic 52">
                <a:extLst>
                  <a:ext uri="{FF2B5EF4-FFF2-40B4-BE49-F238E27FC236}">
                    <a16:creationId xmlns:a16="http://schemas.microsoft.com/office/drawing/2014/main" id="{BCB0949B-CE37-4619-9459-525F17088544}"/>
                  </a:ext>
                </a:extLst>
              </p:cNvPr>
              <p:cNvGrpSpPr/>
              <p:nvPr/>
            </p:nvGrpSpPr>
            <p:grpSpPr>
              <a:xfrm>
                <a:off x="4368971" y="3441857"/>
                <a:ext cx="145255" cy="54197"/>
                <a:chOff x="4368971" y="3441857"/>
                <a:chExt cx="145255" cy="54197"/>
              </a:xfrm>
              <a:solidFill>
                <a:srgbClr val="0D274D"/>
              </a:solidFill>
            </p:grpSpPr>
            <p:sp>
              <p:nvSpPr>
                <p:cNvPr id="180" name="Freeform: Shape 1568">
                  <a:extLst>
                    <a:ext uri="{FF2B5EF4-FFF2-40B4-BE49-F238E27FC236}">
                      <a16:creationId xmlns:a16="http://schemas.microsoft.com/office/drawing/2014/main" id="{F8C8516D-488E-4933-869E-629558789A3D}"/>
                    </a:ext>
                  </a:extLst>
                </p:cNvPr>
                <p:cNvSpPr/>
                <p:nvPr/>
              </p:nvSpPr>
              <p:spPr>
                <a:xfrm>
                  <a:off x="436897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1" name="Freeform: Shape 1569">
                  <a:extLst>
                    <a:ext uri="{FF2B5EF4-FFF2-40B4-BE49-F238E27FC236}">
                      <a16:creationId xmlns:a16="http://schemas.microsoft.com/office/drawing/2014/main" id="{9F1AEB70-5B38-41A9-A773-3DF9752D0973}"/>
                    </a:ext>
                  </a:extLst>
                </p:cNvPr>
                <p:cNvSpPr/>
                <p:nvPr/>
              </p:nvSpPr>
              <p:spPr>
                <a:xfrm>
                  <a:off x="439573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8954"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2" name="Freeform: Shape 1570">
                  <a:extLst>
                    <a:ext uri="{FF2B5EF4-FFF2-40B4-BE49-F238E27FC236}">
                      <a16:creationId xmlns:a16="http://schemas.microsoft.com/office/drawing/2014/main" id="{08A0671C-B7D2-42AA-B60D-FB1AEB5BE6BF}"/>
                    </a:ext>
                  </a:extLst>
                </p:cNvPr>
                <p:cNvSpPr/>
                <p:nvPr/>
              </p:nvSpPr>
              <p:spPr>
                <a:xfrm>
                  <a:off x="442240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3" name="Freeform: Shape 1571">
                  <a:extLst>
                    <a:ext uri="{FF2B5EF4-FFF2-40B4-BE49-F238E27FC236}">
                      <a16:creationId xmlns:a16="http://schemas.microsoft.com/office/drawing/2014/main" id="{0283EEE8-A9B5-4836-9C0A-1AFB96088682}"/>
                    </a:ext>
                  </a:extLst>
                </p:cNvPr>
                <p:cNvSpPr/>
                <p:nvPr/>
              </p:nvSpPr>
              <p:spPr>
                <a:xfrm>
                  <a:off x="444917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4" name="Freeform: Shape 1572">
                  <a:extLst>
                    <a:ext uri="{FF2B5EF4-FFF2-40B4-BE49-F238E27FC236}">
                      <a16:creationId xmlns:a16="http://schemas.microsoft.com/office/drawing/2014/main" id="{68A50ACC-8513-47C1-BEE8-D57610029174}"/>
                    </a:ext>
                  </a:extLst>
                </p:cNvPr>
                <p:cNvSpPr/>
                <p:nvPr/>
              </p:nvSpPr>
              <p:spPr>
                <a:xfrm>
                  <a:off x="447584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85" name="Freeform: Shape 1573">
                  <a:extLst>
                    <a:ext uri="{FF2B5EF4-FFF2-40B4-BE49-F238E27FC236}">
                      <a16:creationId xmlns:a16="http://schemas.microsoft.com/office/drawing/2014/main" id="{C17733F7-52A1-42D4-AD51-78C46F125D76}"/>
                    </a:ext>
                  </a:extLst>
                </p:cNvPr>
                <p:cNvSpPr/>
                <p:nvPr/>
              </p:nvSpPr>
              <p:spPr>
                <a:xfrm>
                  <a:off x="450260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grpSp>
          <p:grpSp>
            <p:nvGrpSpPr>
              <p:cNvPr id="170" name="Graphic 52">
                <a:extLst>
                  <a:ext uri="{FF2B5EF4-FFF2-40B4-BE49-F238E27FC236}">
                    <a16:creationId xmlns:a16="http://schemas.microsoft.com/office/drawing/2014/main" id="{7C6D1232-EA00-437B-B755-2B595CB77402}"/>
                  </a:ext>
                </a:extLst>
              </p:cNvPr>
              <p:cNvGrpSpPr/>
              <p:nvPr/>
            </p:nvGrpSpPr>
            <p:grpSpPr>
              <a:xfrm>
                <a:off x="4368971" y="3540822"/>
                <a:ext cx="145255" cy="54197"/>
                <a:chOff x="4368971" y="3540822"/>
                <a:chExt cx="145255" cy="54197"/>
              </a:xfrm>
              <a:solidFill>
                <a:srgbClr val="0D274D"/>
              </a:solidFill>
            </p:grpSpPr>
            <p:sp>
              <p:nvSpPr>
                <p:cNvPr id="174" name="Freeform: Shape 1562">
                  <a:extLst>
                    <a:ext uri="{FF2B5EF4-FFF2-40B4-BE49-F238E27FC236}">
                      <a16:creationId xmlns:a16="http://schemas.microsoft.com/office/drawing/2014/main" id="{5471C4DE-ECF8-4FD9-87D9-705AC7495FC6}"/>
                    </a:ext>
                  </a:extLst>
                </p:cNvPr>
                <p:cNvSpPr/>
                <p:nvPr/>
              </p:nvSpPr>
              <p:spPr>
                <a:xfrm>
                  <a:off x="436897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5" name="Freeform: Shape 1563">
                  <a:extLst>
                    <a:ext uri="{FF2B5EF4-FFF2-40B4-BE49-F238E27FC236}">
                      <a16:creationId xmlns:a16="http://schemas.microsoft.com/office/drawing/2014/main" id="{50ED468F-9658-4E7A-9F80-47FC98C9C96E}"/>
                    </a:ext>
                  </a:extLst>
                </p:cNvPr>
                <p:cNvSpPr/>
                <p:nvPr/>
              </p:nvSpPr>
              <p:spPr>
                <a:xfrm>
                  <a:off x="439573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8954"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6" name="Freeform: Shape 1564">
                  <a:extLst>
                    <a:ext uri="{FF2B5EF4-FFF2-40B4-BE49-F238E27FC236}">
                      <a16:creationId xmlns:a16="http://schemas.microsoft.com/office/drawing/2014/main" id="{2AC7B314-4DAB-48AE-BBF1-C18024E6C2D9}"/>
                    </a:ext>
                  </a:extLst>
                </p:cNvPr>
                <p:cNvSpPr/>
                <p:nvPr/>
              </p:nvSpPr>
              <p:spPr>
                <a:xfrm>
                  <a:off x="442240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7" name="Freeform: Shape 1565">
                  <a:extLst>
                    <a:ext uri="{FF2B5EF4-FFF2-40B4-BE49-F238E27FC236}">
                      <a16:creationId xmlns:a16="http://schemas.microsoft.com/office/drawing/2014/main" id="{4FB62913-B845-4C73-803C-3D9872E7B68E}"/>
                    </a:ext>
                  </a:extLst>
                </p:cNvPr>
                <p:cNvSpPr/>
                <p:nvPr/>
              </p:nvSpPr>
              <p:spPr>
                <a:xfrm>
                  <a:off x="444917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8" name="Freeform: Shape 1566">
                  <a:extLst>
                    <a:ext uri="{FF2B5EF4-FFF2-40B4-BE49-F238E27FC236}">
                      <a16:creationId xmlns:a16="http://schemas.microsoft.com/office/drawing/2014/main" id="{48285328-FE9E-4E38-A8F2-CED7B2554BB6}"/>
                    </a:ext>
                  </a:extLst>
                </p:cNvPr>
                <p:cNvSpPr/>
                <p:nvPr/>
              </p:nvSpPr>
              <p:spPr>
                <a:xfrm>
                  <a:off x="447584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9" name="Freeform: Shape 1567">
                  <a:extLst>
                    <a:ext uri="{FF2B5EF4-FFF2-40B4-BE49-F238E27FC236}">
                      <a16:creationId xmlns:a16="http://schemas.microsoft.com/office/drawing/2014/main" id="{258DB642-0748-44FD-BFB8-5391C21C55CC}"/>
                    </a:ext>
                  </a:extLst>
                </p:cNvPr>
                <p:cNvSpPr/>
                <p:nvPr/>
              </p:nvSpPr>
              <p:spPr>
                <a:xfrm>
                  <a:off x="450260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grpSp>
          <p:sp>
            <p:nvSpPr>
              <p:cNvPr id="171" name="Freeform: Shape 1559">
                <a:extLst>
                  <a:ext uri="{FF2B5EF4-FFF2-40B4-BE49-F238E27FC236}">
                    <a16:creationId xmlns:a16="http://schemas.microsoft.com/office/drawing/2014/main" id="{03D3AF52-FFA3-44EF-B149-51D9CEB6B7A2}"/>
                  </a:ext>
                </a:extLst>
              </p:cNvPr>
              <p:cNvSpPr/>
              <p:nvPr/>
            </p:nvSpPr>
            <p:spPr>
              <a:xfrm>
                <a:off x="4668818" y="3352322"/>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2" name="Freeform: Shape 1560">
                <a:extLst>
                  <a:ext uri="{FF2B5EF4-FFF2-40B4-BE49-F238E27FC236}">
                    <a16:creationId xmlns:a16="http://schemas.microsoft.com/office/drawing/2014/main" id="{601BFC5E-2E2D-4D9B-91F3-805952ABE878}"/>
                  </a:ext>
                </a:extLst>
              </p:cNvPr>
              <p:cNvSpPr/>
              <p:nvPr/>
            </p:nvSpPr>
            <p:spPr>
              <a:xfrm>
                <a:off x="4668818" y="3451382"/>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sp>
            <p:nvSpPr>
              <p:cNvPr id="173" name="Freeform: Shape 1561">
                <a:extLst>
                  <a:ext uri="{FF2B5EF4-FFF2-40B4-BE49-F238E27FC236}">
                    <a16:creationId xmlns:a16="http://schemas.microsoft.com/office/drawing/2014/main" id="{D1409212-E9E9-430B-A8E3-3D18A06E3EAC}"/>
                  </a:ext>
                </a:extLst>
              </p:cNvPr>
              <p:cNvSpPr/>
              <p:nvPr/>
            </p:nvSpPr>
            <p:spPr>
              <a:xfrm>
                <a:off x="4668818" y="3550347"/>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defTabSz="812740" fontAlgn="base">
                  <a:spcBef>
                    <a:spcPct val="0"/>
                  </a:spcBef>
                  <a:spcAft>
                    <a:spcPct val="0"/>
                  </a:spcAft>
                  <a:defRPr/>
                </a:pPr>
                <a:endParaRPr lang="en-US" sz="2133" kern="0">
                  <a:solidFill>
                    <a:schemeClr val="tx1">
                      <a:lumMod val="90000"/>
                      <a:lumOff val="10000"/>
                    </a:schemeClr>
                  </a:solidFill>
                  <a:latin typeface="Arial" charset="0"/>
                  <a:ea typeface="ＭＳ Ｐゴシック" charset="0"/>
                </a:endParaRPr>
              </a:p>
            </p:txBody>
          </p:sp>
        </p:grpSp>
      </p:grpSp>
      <p:sp>
        <p:nvSpPr>
          <p:cNvPr id="195" name="TextBox 194">
            <a:extLst>
              <a:ext uri="{FF2B5EF4-FFF2-40B4-BE49-F238E27FC236}">
                <a16:creationId xmlns:a16="http://schemas.microsoft.com/office/drawing/2014/main" id="{78F17A3C-D05F-4AC6-879F-A4B0BE70A1C6}"/>
              </a:ext>
            </a:extLst>
          </p:cNvPr>
          <p:cNvSpPr txBox="1"/>
          <p:nvPr/>
        </p:nvSpPr>
        <p:spPr>
          <a:xfrm>
            <a:off x="7302421" y="3882318"/>
            <a:ext cx="427553" cy="276999"/>
          </a:xfrm>
          <a:prstGeom prst="rect">
            <a:avLst/>
          </a:prstGeom>
          <a:noFill/>
        </p:spPr>
        <p:txBody>
          <a:bodyPr wrap="none" rtlCol="0">
            <a:spAutoFit/>
          </a:bodyPr>
          <a:lstStyle/>
          <a:p>
            <a:pPr defTabSz="914377">
              <a:defRPr/>
            </a:pPr>
            <a:r>
              <a:rPr lang="en-US" sz="1200">
                <a:solidFill>
                  <a:schemeClr val="tx1">
                    <a:lumMod val="90000"/>
                    <a:lumOff val="10000"/>
                  </a:schemeClr>
                </a:solidFill>
                <a:latin typeface="CiscoSansTT" panose="020B0503020201020303" pitchFamily="34" charset="0"/>
                <a:cs typeface="CiscoSansTT" panose="020B0503020201020303" pitchFamily="34" charset="0"/>
              </a:rPr>
              <a:t>Ops</a:t>
            </a:r>
          </a:p>
        </p:txBody>
      </p:sp>
      <p:sp>
        <p:nvSpPr>
          <p:cNvPr id="198" name="TextBox 197">
            <a:extLst>
              <a:ext uri="{FF2B5EF4-FFF2-40B4-BE49-F238E27FC236}">
                <a16:creationId xmlns:a16="http://schemas.microsoft.com/office/drawing/2014/main" id="{14F2E6D7-F312-4A8D-80F0-862CC146AED7}"/>
              </a:ext>
            </a:extLst>
          </p:cNvPr>
          <p:cNvSpPr txBox="1"/>
          <p:nvPr/>
        </p:nvSpPr>
        <p:spPr>
          <a:xfrm>
            <a:off x="4218830" y="3882318"/>
            <a:ext cx="424347" cy="276999"/>
          </a:xfrm>
          <a:prstGeom prst="rect">
            <a:avLst/>
          </a:prstGeom>
          <a:noFill/>
        </p:spPr>
        <p:txBody>
          <a:bodyPr wrap="none" rtlCol="0">
            <a:spAutoFit/>
          </a:bodyPr>
          <a:lstStyle/>
          <a:p>
            <a:pPr defTabSz="914377">
              <a:defRPr/>
            </a:pPr>
            <a:r>
              <a:rPr lang="en-US" sz="1200">
                <a:solidFill>
                  <a:schemeClr val="tx1">
                    <a:lumMod val="90000"/>
                    <a:lumOff val="10000"/>
                  </a:schemeClr>
                </a:solidFill>
                <a:latin typeface="CiscoSansTT" panose="020B0503020201020303" pitchFamily="34" charset="0"/>
                <a:cs typeface="CiscoSansTT" panose="020B0503020201020303" pitchFamily="34" charset="0"/>
              </a:rPr>
              <a:t>Dev</a:t>
            </a:r>
          </a:p>
        </p:txBody>
      </p:sp>
      <p:pic>
        <p:nvPicPr>
          <p:cNvPr id="199" name="Picture 198" descr="Logo&#10;&#10;Description automatically generated">
            <a:extLst>
              <a:ext uri="{FF2B5EF4-FFF2-40B4-BE49-F238E27FC236}">
                <a16:creationId xmlns:a16="http://schemas.microsoft.com/office/drawing/2014/main" id="{4A887468-7E92-456C-9EFE-6C9DED709807}"/>
              </a:ext>
            </a:extLst>
          </p:cNvPr>
          <p:cNvPicPr>
            <a:picLocks noChangeAspect="1"/>
          </p:cNvPicPr>
          <p:nvPr/>
        </p:nvPicPr>
        <p:blipFill rotWithShape="1">
          <a:blip r:embed="rId5"/>
          <a:srcRect b="23593"/>
          <a:stretch/>
        </p:blipFill>
        <p:spPr>
          <a:xfrm>
            <a:off x="2687725" y="4273547"/>
            <a:ext cx="447848" cy="255053"/>
          </a:xfrm>
          <a:prstGeom prst="rect">
            <a:avLst/>
          </a:prstGeom>
        </p:spPr>
      </p:pic>
      <p:sp>
        <p:nvSpPr>
          <p:cNvPr id="201" name="Rectangle 200">
            <a:extLst>
              <a:ext uri="{FF2B5EF4-FFF2-40B4-BE49-F238E27FC236}">
                <a16:creationId xmlns:a16="http://schemas.microsoft.com/office/drawing/2014/main" id="{E8DC124A-C2D8-4912-BD3F-FEF7B480A8A8}"/>
              </a:ext>
            </a:extLst>
          </p:cNvPr>
          <p:cNvSpPr/>
          <p:nvPr/>
        </p:nvSpPr>
        <p:spPr>
          <a:xfrm>
            <a:off x="7500798" y="5153286"/>
            <a:ext cx="117225" cy="2002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chemeClr val="tx1">
                  <a:lumMod val="90000"/>
                  <a:lumOff val="10000"/>
                </a:schemeClr>
              </a:solidFill>
              <a:latin typeface="CiscoSansTT ExtraLight"/>
            </a:endParaRPr>
          </a:p>
        </p:txBody>
      </p:sp>
      <p:cxnSp>
        <p:nvCxnSpPr>
          <p:cNvPr id="202" name="Curved Connector 340">
            <a:extLst>
              <a:ext uri="{FF2B5EF4-FFF2-40B4-BE49-F238E27FC236}">
                <a16:creationId xmlns:a16="http://schemas.microsoft.com/office/drawing/2014/main" id="{988CCF46-0FD0-4058-AE3E-F6A0F1AFEACD}"/>
              </a:ext>
            </a:extLst>
          </p:cNvPr>
          <p:cNvCxnSpPr>
            <a:cxnSpLocks/>
            <a:endCxn id="201" idx="3"/>
          </p:cNvCxnSpPr>
          <p:nvPr/>
        </p:nvCxnSpPr>
        <p:spPr>
          <a:xfrm rot="10800000">
            <a:off x="7618022" y="5253415"/>
            <a:ext cx="1046975" cy="537875"/>
          </a:xfrm>
          <a:prstGeom prst="curvedConnector3">
            <a:avLst>
              <a:gd name="adj1" fmla="val 5000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03" name="Picture 202" descr="Logo&#10;&#10;Description automatically generated">
            <a:extLst>
              <a:ext uri="{FF2B5EF4-FFF2-40B4-BE49-F238E27FC236}">
                <a16:creationId xmlns:a16="http://schemas.microsoft.com/office/drawing/2014/main" id="{4458448F-F49E-4B47-A406-C654FC05AC15}"/>
              </a:ext>
            </a:extLst>
          </p:cNvPr>
          <p:cNvPicPr>
            <a:picLocks noChangeAspect="1"/>
          </p:cNvPicPr>
          <p:nvPr/>
        </p:nvPicPr>
        <p:blipFill rotWithShape="1">
          <a:blip r:embed="rId5"/>
          <a:srcRect b="23593"/>
          <a:stretch/>
        </p:blipFill>
        <p:spPr>
          <a:xfrm>
            <a:off x="2749170" y="4980542"/>
            <a:ext cx="447848" cy="255053"/>
          </a:xfrm>
          <a:prstGeom prst="rect">
            <a:avLst/>
          </a:prstGeom>
        </p:spPr>
      </p:pic>
      <p:pic>
        <p:nvPicPr>
          <p:cNvPr id="204" name="Picture 203" descr="Logo&#10;&#10;Description automatically generated">
            <a:extLst>
              <a:ext uri="{FF2B5EF4-FFF2-40B4-BE49-F238E27FC236}">
                <a16:creationId xmlns:a16="http://schemas.microsoft.com/office/drawing/2014/main" id="{E3D1B466-37E0-4F73-A3AB-83F3D8881CF4}"/>
              </a:ext>
            </a:extLst>
          </p:cNvPr>
          <p:cNvPicPr>
            <a:picLocks noChangeAspect="1"/>
          </p:cNvPicPr>
          <p:nvPr/>
        </p:nvPicPr>
        <p:blipFill rotWithShape="1">
          <a:blip r:embed="rId5"/>
          <a:srcRect b="23593"/>
          <a:stretch/>
        </p:blipFill>
        <p:spPr>
          <a:xfrm>
            <a:off x="2729009" y="5687536"/>
            <a:ext cx="447848" cy="255053"/>
          </a:xfrm>
          <a:prstGeom prst="rect">
            <a:avLst/>
          </a:prstGeom>
        </p:spPr>
      </p:pic>
      <p:cxnSp>
        <p:nvCxnSpPr>
          <p:cNvPr id="205" name="Curved Connector 155">
            <a:extLst>
              <a:ext uri="{FF2B5EF4-FFF2-40B4-BE49-F238E27FC236}">
                <a16:creationId xmlns:a16="http://schemas.microsoft.com/office/drawing/2014/main" id="{A4E411CC-D266-4F41-AD11-A570FCA46E08}"/>
              </a:ext>
            </a:extLst>
          </p:cNvPr>
          <p:cNvCxnSpPr>
            <a:cxnSpLocks/>
            <a:stCxn id="206" idx="1"/>
            <a:endCxn id="199" idx="3"/>
          </p:cNvCxnSpPr>
          <p:nvPr/>
        </p:nvCxnSpPr>
        <p:spPr>
          <a:xfrm rot="10800000">
            <a:off x="3135573" y="4401075"/>
            <a:ext cx="1196454" cy="73439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F2FE83BC-F88E-4F21-BEF0-E844D304228D}"/>
              </a:ext>
            </a:extLst>
          </p:cNvPr>
          <p:cNvSpPr/>
          <p:nvPr/>
        </p:nvSpPr>
        <p:spPr>
          <a:xfrm>
            <a:off x="4332027" y="5035338"/>
            <a:ext cx="117225" cy="2002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chemeClr val="tx1">
                  <a:lumMod val="90000"/>
                  <a:lumOff val="10000"/>
                </a:schemeClr>
              </a:solidFill>
              <a:latin typeface="CiscoSansTT ExtraLight"/>
            </a:endParaRPr>
          </a:p>
        </p:txBody>
      </p:sp>
      <p:cxnSp>
        <p:nvCxnSpPr>
          <p:cNvPr id="207" name="Curved Connector 344">
            <a:extLst>
              <a:ext uri="{FF2B5EF4-FFF2-40B4-BE49-F238E27FC236}">
                <a16:creationId xmlns:a16="http://schemas.microsoft.com/office/drawing/2014/main" id="{A9352E1B-DD24-4946-9258-C8E519ACF619}"/>
              </a:ext>
            </a:extLst>
          </p:cNvPr>
          <p:cNvCxnSpPr>
            <a:cxnSpLocks/>
            <a:stCxn id="206" idx="1"/>
            <a:endCxn id="203" idx="3"/>
          </p:cNvCxnSpPr>
          <p:nvPr/>
        </p:nvCxnSpPr>
        <p:spPr>
          <a:xfrm rot="10800000">
            <a:off x="3197019" y="5108069"/>
            <a:ext cx="1135009" cy="2739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345">
            <a:extLst>
              <a:ext uri="{FF2B5EF4-FFF2-40B4-BE49-F238E27FC236}">
                <a16:creationId xmlns:a16="http://schemas.microsoft.com/office/drawing/2014/main" id="{917B767C-8155-4155-AFE7-A53EA26BC774}"/>
              </a:ext>
            </a:extLst>
          </p:cNvPr>
          <p:cNvCxnSpPr>
            <a:cxnSpLocks/>
            <a:stCxn id="206" idx="1"/>
            <a:endCxn id="204" idx="3"/>
          </p:cNvCxnSpPr>
          <p:nvPr/>
        </p:nvCxnSpPr>
        <p:spPr>
          <a:xfrm rot="10800000" flipV="1">
            <a:off x="3176857" y="5135467"/>
            <a:ext cx="1155170" cy="67959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89C686AA-F26D-4BEA-9CBE-D925357FD0FC}"/>
              </a:ext>
            </a:extLst>
          </p:cNvPr>
          <p:cNvSpPr txBox="1"/>
          <p:nvPr/>
        </p:nvSpPr>
        <p:spPr>
          <a:xfrm>
            <a:off x="8890150" y="6345079"/>
            <a:ext cx="2130711" cy="196208"/>
          </a:xfrm>
          <a:prstGeom prst="rect">
            <a:avLst/>
          </a:prstGeom>
          <a:noFill/>
        </p:spPr>
        <p:txBody>
          <a:bodyPr wrap="none" rtlCol="0">
            <a:spAutoFit/>
          </a:bodyPr>
          <a:lstStyle/>
          <a:p>
            <a:pPr defTabSz="914377">
              <a:defRPr/>
            </a:pPr>
            <a:r>
              <a:rPr lang="en-US" sz="675">
                <a:solidFill>
                  <a:schemeClr val="tx1">
                    <a:lumMod val="90000"/>
                    <a:lumOff val="10000"/>
                  </a:schemeClr>
                </a:solidFill>
                <a:latin typeface="CiscoSansTT ExtraLight"/>
                <a:ea typeface="ＭＳ Ｐゴシック" charset="0"/>
              </a:rPr>
              <a:t>Source: Gartner document: G00766101 and G00737153</a:t>
            </a:r>
          </a:p>
        </p:txBody>
      </p:sp>
      <p:sp>
        <p:nvSpPr>
          <p:cNvPr id="210" name="TextBox 209">
            <a:extLst>
              <a:ext uri="{FF2B5EF4-FFF2-40B4-BE49-F238E27FC236}">
                <a16:creationId xmlns:a16="http://schemas.microsoft.com/office/drawing/2014/main" id="{9B153492-A011-47C0-AB50-DD65FFA4D401}"/>
              </a:ext>
            </a:extLst>
          </p:cNvPr>
          <p:cNvSpPr txBox="1"/>
          <p:nvPr/>
        </p:nvSpPr>
        <p:spPr>
          <a:xfrm>
            <a:off x="4109865" y="5446668"/>
            <a:ext cx="3914627" cy="276999"/>
          </a:xfrm>
          <a:prstGeom prst="rect">
            <a:avLst/>
          </a:prstGeom>
          <a:noFill/>
        </p:spPr>
        <p:txBody>
          <a:bodyPr wrap="square" rtlCol="0">
            <a:spAutoFit/>
          </a:bodyPr>
          <a:lstStyle/>
          <a:p>
            <a:pPr algn="ctr" defTabSz="914377">
              <a:defRPr/>
            </a:pPr>
            <a:r>
              <a:rPr lang="en-US" sz="1200" dirty="0">
                <a:latin typeface="+mj-lt"/>
                <a:cs typeface="CiscoSansTT" panose="020B0503020201020303" pitchFamily="34" charset="0"/>
              </a:rPr>
              <a:t>Intersight Kubernetes Service</a:t>
            </a:r>
          </a:p>
        </p:txBody>
      </p:sp>
      <p:cxnSp>
        <p:nvCxnSpPr>
          <p:cNvPr id="211" name="Curved Connector 347">
            <a:extLst>
              <a:ext uri="{FF2B5EF4-FFF2-40B4-BE49-F238E27FC236}">
                <a16:creationId xmlns:a16="http://schemas.microsoft.com/office/drawing/2014/main" id="{A3E87C0F-74E1-4246-A0C9-FDCF04F33BBF}"/>
              </a:ext>
            </a:extLst>
          </p:cNvPr>
          <p:cNvCxnSpPr>
            <a:cxnSpLocks/>
            <a:endCxn id="201" idx="3"/>
          </p:cNvCxnSpPr>
          <p:nvPr/>
        </p:nvCxnSpPr>
        <p:spPr>
          <a:xfrm rot="10800000" flipV="1">
            <a:off x="7618023" y="5253411"/>
            <a:ext cx="954237" cy="3"/>
          </a:xfrm>
          <a:prstGeom prst="curvedConnector3">
            <a:avLst>
              <a:gd name="adj1" fmla="val 5000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urved Connector 348">
            <a:extLst>
              <a:ext uri="{FF2B5EF4-FFF2-40B4-BE49-F238E27FC236}">
                <a16:creationId xmlns:a16="http://schemas.microsoft.com/office/drawing/2014/main" id="{4CE8197F-E69C-4919-A3AB-EACF25010D0E}"/>
              </a:ext>
            </a:extLst>
          </p:cNvPr>
          <p:cNvCxnSpPr>
            <a:cxnSpLocks/>
            <a:endCxn id="201" idx="3"/>
          </p:cNvCxnSpPr>
          <p:nvPr/>
        </p:nvCxnSpPr>
        <p:spPr>
          <a:xfrm rot="10800000" flipV="1">
            <a:off x="7618022" y="4672426"/>
            <a:ext cx="1046975" cy="580988"/>
          </a:xfrm>
          <a:prstGeom prst="curvedConnector3">
            <a:avLst>
              <a:gd name="adj1" fmla="val 5000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15" name="Picture 214" descr="A group of people posing for the camera&#10;&#10;Description automatically generated">
            <a:extLst>
              <a:ext uri="{FF2B5EF4-FFF2-40B4-BE49-F238E27FC236}">
                <a16:creationId xmlns:a16="http://schemas.microsoft.com/office/drawing/2014/main" id="{30B46319-50E5-4D0F-9E3B-897DA2E1906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4444" b="92353" l="72158" r="96439">
                        <a14:foregroundMark x1="80068" y1="81051" x2="80352" y2="81961"/>
                        <a14:foregroundMark x1="80352" y1="81961" x2="81210" y2="83137"/>
                        <a14:foregroundMark x1="91163" y1="81438" x2="90519" y2="80980"/>
                        <a14:foregroundMark x1="87259" y1="78693" x2="88674" y2="79608"/>
                        <a14:foregroundMark x1="77385" y1="80605" x2="76019" y2="81438"/>
                        <a14:foregroundMark x1="80738" y1="78562" x2="79069" y2="79579"/>
                        <a14:foregroundMark x1="79151" y1="79542" x2="78722" y2="79935"/>
                        <a14:foregroundMark x1="78807" y1="79673" x2="77735" y2="80458"/>
                        <a14:foregroundMark x1="78893" y1="87386" x2="84256" y2="87974"/>
                        <a14:foregroundMark x1="84256" y1="87974" x2="85071" y2="88889"/>
                        <a14:foregroundMark x1="85071" y1="88889" x2="85028" y2="90915"/>
                        <a14:foregroundMark x1="85028" y1="90915" x2="84642" y2="92353"/>
                        <a14:foregroundMark x1="84642" y1="92353" x2="84513" y2="92353"/>
                        <a14:backgroundMark x1="78207" y1="57843" x2="76920" y2="60392"/>
                        <a14:backgroundMark x1="76920" y1="60392" x2="76662" y2="62614"/>
                        <a14:backgroundMark x1="77949" y1="65556" x2="78679" y2="75359"/>
                        <a14:backgroundMark x1="78679" y1="75359" x2="78078" y2="76797"/>
                        <a14:backgroundMark x1="78078" y1="76797" x2="72887" y2="80654"/>
                        <a14:backgroundMark x1="73445" y1="82680" x2="73445" y2="82614"/>
                        <a14:backgroundMark x1="94852" y1="83725" x2="90476" y2="73399"/>
                        <a14:backgroundMark x1="90476" y1="73399" x2="90476" y2="59281"/>
                        <a14:backgroundMark x1="90476" y1="59281" x2="88631" y2="56144"/>
                        <a14:backgroundMark x1="88631" y1="56144" x2="86915" y2="55817"/>
                        <a14:backgroundMark x1="86915" y1="55817" x2="86015" y2="56144"/>
                        <a14:backgroundMark x1="85929" y1="59412" x2="85929" y2="59477"/>
                        <a14:backgroundMark x1="86186" y1="59477" x2="86186" y2="59477"/>
                        <a14:backgroundMark x1="86100" y1="59608" x2="86100" y2="59608"/>
                        <a14:backgroundMark x1="86701" y1="59804" x2="86701" y2="59804"/>
                        <a14:backgroundMark x1="87945" y1="61176" x2="87945" y2="61176"/>
                        <a14:backgroundMark x1="88417" y1="61699" x2="88417" y2="61699"/>
                        <a14:backgroundMark x1="88589" y1="65098" x2="88589" y2="65098"/>
                        <a14:backgroundMark x1="81853" y1="60000" x2="81853" y2="60000"/>
                        <a14:backgroundMark x1="90862" y1="80915" x2="90862" y2="80980"/>
                        <a14:backgroundMark x1="90691" y1="80850" x2="90734" y2="80915"/>
                        <a14:backgroundMark x1="77524" y1="80096" x2="77220" y2="80327"/>
                        <a14:backgroundMark x1="80395" y1="61895" x2="80266" y2="62026"/>
                      </a14:backgroundRemoval>
                    </a14:imgEffect>
                  </a14:imgLayer>
                </a14:imgProps>
              </a:ext>
              <a:ext uri="{28A0092B-C50C-407E-A947-70E740481C1C}">
                <a14:useLocalDpi xmlns:a14="http://schemas.microsoft.com/office/drawing/2010/main" val="0"/>
              </a:ext>
            </a:extLst>
          </a:blip>
          <a:srcRect l="71155" t="51987" r="2490" b="7415"/>
          <a:stretch/>
        </p:blipFill>
        <p:spPr>
          <a:xfrm>
            <a:off x="4243235" y="3441991"/>
            <a:ext cx="451104" cy="451104"/>
          </a:xfrm>
          <a:prstGeom prst="ellipse">
            <a:avLst/>
          </a:prstGeom>
          <a:ln>
            <a:solidFill>
              <a:srgbClr val="00BCEB"/>
            </a:solidFill>
          </a:ln>
        </p:spPr>
      </p:pic>
      <p:pic>
        <p:nvPicPr>
          <p:cNvPr id="89" name="Picture 88" descr="A black and white logo&#10;&#10;Description automatically generated with medium confidence">
            <a:extLst>
              <a:ext uri="{FF2B5EF4-FFF2-40B4-BE49-F238E27FC236}">
                <a16:creationId xmlns:a16="http://schemas.microsoft.com/office/drawing/2014/main" id="{45654D90-4BED-314D-9160-8FFDA1B00A97}"/>
              </a:ext>
            </a:extLst>
          </p:cNvPr>
          <p:cNvPicPr preferRelativeResize="0">
            <a:picLocks noChangeAspect="1"/>
          </p:cNvPicPr>
          <p:nvPr/>
        </p:nvPicPr>
        <p:blipFill>
          <a:blip r:embed="rId8"/>
          <a:stretch>
            <a:fillRect/>
          </a:stretch>
        </p:blipFill>
        <p:spPr>
          <a:xfrm>
            <a:off x="8883257" y="4503793"/>
            <a:ext cx="543855" cy="325405"/>
          </a:xfrm>
          <a:prstGeom prst="rect">
            <a:avLst/>
          </a:prstGeom>
        </p:spPr>
      </p:pic>
      <p:pic>
        <p:nvPicPr>
          <p:cNvPr id="90" name="Picture 89" descr="Graphical user interface&#10;&#10;Description automatically generated">
            <a:extLst>
              <a:ext uri="{FF2B5EF4-FFF2-40B4-BE49-F238E27FC236}">
                <a16:creationId xmlns:a16="http://schemas.microsoft.com/office/drawing/2014/main" id="{1CA81436-2A62-2D45-9CB5-3EB8EB709595}"/>
              </a:ext>
            </a:extLst>
          </p:cNvPr>
          <p:cNvPicPr preferRelativeResize="0">
            <a:picLocks noChangeAspect="1"/>
          </p:cNvPicPr>
          <p:nvPr/>
        </p:nvPicPr>
        <p:blipFill>
          <a:blip r:embed="rId9"/>
          <a:stretch>
            <a:fillRect/>
          </a:stretch>
        </p:blipFill>
        <p:spPr>
          <a:xfrm>
            <a:off x="8577388" y="5506096"/>
            <a:ext cx="1545978" cy="511345"/>
          </a:xfrm>
          <a:prstGeom prst="rect">
            <a:avLst/>
          </a:prstGeom>
        </p:spPr>
      </p:pic>
      <p:pic>
        <p:nvPicPr>
          <p:cNvPr id="91" name="Picture 90" descr="A black and white logo&#10;&#10;Description automatically generated with low confidence">
            <a:extLst>
              <a:ext uri="{FF2B5EF4-FFF2-40B4-BE49-F238E27FC236}">
                <a16:creationId xmlns:a16="http://schemas.microsoft.com/office/drawing/2014/main" id="{26A89EAF-C46C-F64C-9874-36B3EC5BE250}"/>
              </a:ext>
            </a:extLst>
          </p:cNvPr>
          <p:cNvPicPr>
            <a:picLocks noChangeAspect="1"/>
          </p:cNvPicPr>
          <p:nvPr/>
        </p:nvPicPr>
        <p:blipFill>
          <a:blip r:embed="rId10"/>
          <a:stretch>
            <a:fillRect/>
          </a:stretch>
        </p:blipFill>
        <p:spPr>
          <a:xfrm>
            <a:off x="8699418" y="5121769"/>
            <a:ext cx="1246459" cy="196917"/>
          </a:xfrm>
          <a:prstGeom prst="rect">
            <a:avLst/>
          </a:prstGeom>
        </p:spPr>
      </p:pic>
      <p:pic>
        <p:nvPicPr>
          <p:cNvPr id="92" name="Picture 91" descr="A group of people posing for the camera&#10;&#10;Description automatically generated">
            <a:extLst>
              <a:ext uri="{FF2B5EF4-FFF2-40B4-BE49-F238E27FC236}">
                <a16:creationId xmlns:a16="http://schemas.microsoft.com/office/drawing/2014/main" id="{EF34A593-3C13-0543-B723-FC4BED034BD5}"/>
              </a:ext>
            </a:extLst>
          </p:cNvPr>
          <p:cNvPicPr>
            <a:picLocks/>
          </p:cNvPicPr>
          <p:nvPr/>
        </p:nvPicPr>
        <p:blipFill rotWithShape="1">
          <a:blip r:embed="rId11" cstate="print">
            <a:extLst>
              <a:ext uri="{BEBA8EAE-BF5A-486C-A8C5-ECC9F3942E4B}">
                <a14:imgProps xmlns:a14="http://schemas.microsoft.com/office/drawing/2010/main">
                  <a14:imgLayer r:embed="rId12">
                    <a14:imgEffect>
                      <a14:backgroundRemoval t="10987" b="98885" l="9455" r="89423">
                        <a14:foregroundMark x1="65385" y1="68471" x2="64904" y2="69427"/>
                        <a14:foregroundMark x1="68429" y1="71338" x2="69231" y2="71656"/>
                        <a14:foregroundMark x1="76442" y1="74363" x2="76763" y2="75159"/>
                        <a14:foregroundMark x1="80929" y1="78981" x2="81731" y2="80255"/>
                        <a14:foregroundMark x1="66346" y1="91401" x2="61538" y2="92357"/>
                        <a14:foregroundMark x1="45192" y1="89331" x2="58333" y2="91083"/>
                        <a14:foregroundMark x1="46154" y1="94268" x2="55449" y2="96497"/>
                        <a14:foregroundMark x1="50641" y1="97611" x2="49679" y2="99045"/>
                        <a14:foregroundMark x1="29327" y1="69586" x2="28365" y2="71019"/>
                        <a14:foregroundMark x1="29167" y1="69268" x2="27724" y2="69745"/>
                        <a14:foregroundMark x1="29006" y1="70541" x2="26923" y2="69904"/>
                        <a14:foregroundMark x1="27244" y1="70064" x2="32692" y2="70860"/>
                        <a14:foregroundMark x1="81250" y1="77548" x2="81250" y2="76592"/>
                        <a14:foregroundMark x1="81250" y1="78344" x2="78045" y2="71975"/>
                        <a14:foregroundMark x1="76122" y1="71497" x2="72917" y2="69904"/>
                        <a14:foregroundMark x1="83173" y1="78025" x2="82692" y2="75000"/>
                        <a14:foregroundMark x1="80769" y1="76592" x2="81250" y2="74682"/>
                        <a14:foregroundMark x1="65545" y1="64968" x2="64423" y2="63217"/>
                        <a14:foregroundMark x1="67468" y1="68471" x2="63942" y2="61783"/>
                        <a14:foregroundMark x1="64423" y1="66720" x2="63942" y2="61783"/>
                        <a14:foregroundMark x1="63782" y1="62261" x2="63301" y2="60669"/>
                        <a14:foregroundMark x1="39423" y1="58758" x2="36218" y2="60987"/>
                        <a14:foregroundMark x1="29327" y1="67197" x2="23558" y2="68949"/>
                        <a14:foregroundMark x1="23558" y1="68949" x2="21314" y2="70860"/>
                        <a14:foregroundMark x1="61538" y1="59395" x2="64103" y2="60191"/>
                        <a14:foregroundMark x1="64103" y1="60191" x2="64263" y2="60510"/>
                        <a14:foregroundMark x1="64263" y1="60987" x2="60096" y2="58599"/>
                        <a14:foregroundMark x1="63942" y1="59873" x2="61378" y2="58599"/>
                        <a14:foregroundMark x1="75481" y1="70223" x2="72917" y2="68631"/>
                        <a14:foregroundMark x1="74199" y1="69108" x2="70833" y2="67357"/>
                        <a14:foregroundMark x1="78205" y1="71975" x2="76282" y2="71338"/>
                        <a14:foregroundMark x1="84135" y1="75955" x2="82532" y2="74045"/>
                        <a14:foregroundMark x1="83333" y1="75159" x2="82853" y2="73726"/>
                        <a14:foregroundMark x1="83814" y1="75000" x2="82853" y2="73567"/>
                        <a14:foregroundMark x1="83013" y1="73726" x2="80449" y2="72771"/>
                        <a14:foregroundMark x1="82692" y1="73726" x2="78205" y2="71815"/>
                        <a14:foregroundMark x1="81891" y1="73089" x2="75481" y2="70541"/>
                        <a14:foregroundMark x1="84455" y1="76274" x2="85256" y2="79140"/>
                        <a14:foregroundMark x1="86859" y1="83439" x2="85737" y2="84076"/>
                        <a14:foregroundMark x1="86378" y1="83917" x2="81250" y2="88854"/>
                        <a14:foregroundMark x1="83974" y1="86624" x2="83013" y2="87420"/>
                        <a14:backgroundMark x1="12660" y1="83439" x2="12660" y2="83758"/>
                        <a14:backgroundMark x1="59455" y1="56847" x2="61058" y2="57325"/>
                        <a14:backgroundMark x1="60417" y1="57803" x2="59135" y2="57803"/>
                        <a14:backgroundMark x1="35417" y1="51433" x2="35417" y2="51752"/>
                        <a14:backgroundMark x1="37981" y1="55732" x2="38141" y2="56051"/>
                        <a14:backgroundMark x1="38301" y1="56210" x2="38622" y2="56847"/>
                        <a14:backgroundMark x1="38622" y1="58758" x2="38462" y2="58917"/>
                        <a14:backgroundMark x1="66346" y1="45382" x2="66186" y2="46019"/>
                        <a14:backgroundMark x1="68109" y1="36306" x2="68269" y2="36943"/>
                        <a14:backgroundMark x1="66987" y1="43949" x2="66987" y2="44586"/>
                        <a14:backgroundMark x1="67788" y1="42834" x2="67949" y2="43631"/>
                        <a14:backgroundMark x1="61538" y1="52548" x2="61538" y2="54140"/>
                      </a14:backgroundRemoval>
                    </a14:imgEffect>
                  </a14:imgLayer>
                </a14:imgProps>
              </a:ext>
              <a:ext uri="{28A0092B-C50C-407E-A947-70E740481C1C}">
                <a14:useLocalDpi xmlns:a14="http://schemas.microsoft.com/office/drawing/2010/main"/>
              </a:ext>
            </a:extLst>
          </a:blip>
          <a:srcRect/>
          <a:stretch/>
        </p:blipFill>
        <p:spPr>
          <a:xfrm>
            <a:off x="7294819" y="3432085"/>
            <a:ext cx="477510" cy="477510"/>
          </a:xfrm>
          <a:prstGeom prst="ellipse">
            <a:avLst/>
          </a:prstGeom>
          <a:noFill/>
          <a:ln w="12700">
            <a:solidFill>
              <a:srgbClr val="00BCEB"/>
            </a:solidFill>
          </a:ln>
        </p:spPr>
      </p:pic>
      <p:pic>
        <p:nvPicPr>
          <p:cNvPr id="93" name="Picture 2" descr="Git - Logo Downloads">
            <a:extLst>
              <a:ext uri="{FF2B5EF4-FFF2-40B4-BE49-F238E27FC236}">
                <a16:creationId xmlns:a16="http://schemas.microsoft.com/office/drawing/2014/main" id="{BAC05D58-ECD7-FB48-89DC-88C1B1C2DDE1}"/>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80372" y="3571765"/>
            <a:ext cx="573615" cy="239532"/>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28A9AFD3-9F56-7E4B-8E20-F70CA60ED84A}"/>
              </a:ext>
            </a:extLst>
          </p:cNvPr>
          <p:cNvSpPr txBox="1"/>
          <p:nvPr/>
        </p:nvSpPr>
        <p:spPr>
          <a:xfrm>
            <a:off x="168027" y="4689520"/>
            <a:ext cx="1911483"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iscoSansTT ExtraLight"/>
                <a:ea typeface="+mn-ea"/>
                <a:cs typeface="+mn-cs"/>
              </a:rPr>
              <a:t>Deploy: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CiscoSansTT ExtraLight"/>
                <a:ea typeface="+mn-ea"/>
                <a:cs typeface="+mn-cs"/>
              </a:rPr>
              <a:t>SaaS deployed to on-premises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CiscoSansTT ExtraLight"/>
                <a:ea typeface="+mn-ea"/>
                <a:cs typeface="+mn-cs"/>
              </a:rPr>
              <a:t>full-stack &amp; life-cycle managed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CiscoSansTT ExtraLight"/>
                <a:ea typeface="+mn-ea"/>
                <a:cs typeface="+mn-cs"/>
              </a:rPr>
              <a:t>consistent policy and controls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CiscoSansTT ExtraLight"/>
                <a:ea typeface="+mn-ea"/>
                <a:cs typeface="+mn-cs"/>
              </a:rPr>
              <a:t>secured and curated images</a:t>
            </a:r>
          </a:p>
        </p:txBody>
      </p:sp>
      <p:sp>
        <p:nvSpPr>
          <p:cNvPr id="97" name="TextBox 96">
            <a:extLst>
              <a:ext uri="{FF2B5EF4-FFF2-40B4-BE49-F238E27FC236}">
                <a16:creationId xmlns:a16="http://schemas.microsoft.com/office/drawing/2014/main" id="{7CC46FEE-BD3A-6E47-8C68-DBF85E9C8093}"/>
              </a:ext>
            </a:extLst>
          </p:cNvPr>
          <p:cNvSpPr txBox="1"/>
          <p:nvPr/>
        </p:nvSpPr>
        <p:spPr>
          <a:xfrm>
            <a:off x="10071132" y="4686869"/>
            <a:ext cx="2133764"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iscoSansTT ExtraLight"/>
                <a:ea typeface="+mn-ea"/>
                <a:cs typeface="+mn-cs"/>
              </a:rPr>
              <a:t>Attach: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CiscoSansTT ExtraLight"/>
                <a:ea typeface="+mn-ea"/>
                <a:cs typeface="+mn-cs"/>
              </a:rPr>
              <a:t>global fleet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CiscoSansTT ExtraLight"/>
                <a:ea typeface="+mn-ea"/>
                <a:cs typeface="+mn-cs"/>
              </a:rPr>
              <a:t>integrated with IWO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CiscoSansTT ExtraLight"/>
                <a:ea typeface="+mn-ea"/>
                <a:cs typeface="+mn-cs"/>
              </a:rPr>
              <a:t>simplify operations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CiscoSansTT ExtraLight"/>
                <a:ea typeface="+mn-ea"/>
                <a:cs typeface="+mn-cs"/>
              </a:rPr>
              <a:t>consistent policy and control  </a:t>
            </a:r>
          </a:p>
        </p:txBody>
      </p:sp>
    </p:spTree>
    <p:extLst>
      <p:ext uri="{BB962C8B-B14F-4D97-AF65-F5344CB8AC3E}">
        <p14:creationId xmlns:p14="http://schemas.microsoft.com/office/powerpoint/2010/main" val="1660085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9FD0F91-AE9B-9A43-88AB-D82DAB497D96}"/>
              </a:ext>
            </a:extLst>
          </p:cNvPr>
          <p:cNvPicPr>
            <a:picLocks noChangeAspect="1"/>
          </p:cNvPicPr>
          <p:nvPr/>
        </p:nvPicPr>
        <p:blipFill>
          <a:blip r:embed="rId3"/>
          <a:stretch>
            <a:fillRect/>
          </a:stretch>
        </p:blipFill>
        <p:spPr>
          <a:xfrm>
            <a:off x="384792" y="6253085"/>
            <a:ext cx="4330700" cy="330200"/>
          </a:xfrm>
          <a:prstGeom prst="rect">
            <a:avLst/>
          </a:prstGeom>
        </p:spPr>
      </p:pic>
      <p:sp>
        <p:nvSpPr>
          <p:cNvPr id="2" name="Title 1">
            <a:extLst>
              <a:ext uri="{FF2B5EF4-FFF2-40B4-BE49-F238E27FC236}">
                <a16:creationId xmlns:a16="http://schemas.microsoft.com/office/drawing/2014/main" id="{9F549CDF-1588-44E2-B860-CFDC200751E9}"/>
              </a:ext>
            </a:extLst>
          </p:cNvPr>
          <p:cNvSpPr>
            <a:spLocks noGrp="1"/>
          </p:cNvSpPr>
          <p:nvPr>
            <p:ph type="title"/>
          </p:nvPr>
        </p:nvSpPr>
        <p:spPr>
          <a:xfrm>
            <a:off x="503896" y="402519"/>
            <a:ext cx="11127317" cy="654945"/>
          </a:xfrm>
        </p:spPr>
        <p:txBody>
          <a:bodyPr/>
          <a:lstStyle/>
          <a:p>
            <a:r>
              <a:rPr lang="en-US" dirty="0"/>
              <a:t>Service Mesh Manager</a:t>
            </a:r>
            <a:r>
              <a:rPr lang="en-US" sz="2400" dirty="0"/>
              <a:t> </a:t>
            </a:r>
            <a:br>
              <a:rPr lang="en-US" dirty="0"/>
            </a:br>
            <a:r>
              <a:rPr lang="en-US" sz="2400" dirty="0"/>
              <a:t>(Traffic Management, Security and Observability</a:t>
            </a:r>
            <a:endParaRPr lang="en-SI" sz="2400" dirty="0"/>
          </a:p>
        </p:txBody>
      </p:sp>
      <p:grpSp>
        <p:nvGrpSpPr>
          <p:cNvPr id="172" name="Group 171">
            <a:extLst>
              <a:ext uri="{FF2B5EF4-FFF2-40B4-BE49-F238E27FC236}">
                <a16:creationId xmlns:a16="http://schemas.microsoft.com/office/drawing/2014/main" id="{A687BD9A-E180-1B4E-91EB-61894F8971CB}"/>
              </a:ext>
            </a:extLst>
          </p:cNvPr>
          <p:cNvGrpSpPr/>
          <p:nvPr/>
        </p:nvGrpSpPr>
        <p:grpSpPr>
          <a:xfrm>
            <a:off x="5095244" y="1854972"/>
            <a:ext cx="1083252" cy="1294243"/>
            <a:chOff x="5087845" y="1273421"/>
            <a:chExt cx="1310735" cy="1589185"/>
          </a:xfrm>
        </p:grpSpPr>
        <p:sp>
          <p:nvSpPr>
            <p:cNvPr id="173" name="Rectangle 172">
              <a:hlinkClick r:id="rId4" action="ppaction://hlinksldjump"/>
              <a:extLst>
                <a:ext uri="{FF2B5EF4-FFF2-40B4-BE49-F238E27FC236}">
                  <a16:creationId xmlns:a16="http://schemas.microsoft.com/office/drawing/2014/main" id="{84C0D742-03A9-7347-B7D3-1F116C174388}"/>
                </a:ext>
              </a:extLst>
            </p:cNvPr>
            <p:cNvSpPr>
              <a:spLocks noChangeAspect="1"/>
            </p:cNvSpPr>
            <p:nvPr/>
          </p:nvSpPr>
          <p:spPr>
            <a:xfrm>
              <a:off x="5089864" y="1273421"/>
              <a:ext cx="1308716" cy="1589185"/>
            </a:xfrm>
            <a:prstGeom prst="rect">
              <a:avLst/>
            </a:prstGeom>
            <a:solidFill>
              <a:srgbClr val="004669"/>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74" name="Rectangle 173">
              <a:hlinkClick r:id="rId4" action="ppaction://hlinksldjump"/>
              <a:extLst>
                <a:ext uri="{FF2B5EF4-FFF2-40B4-BE49-F238E27FC236}">
                  <a16:creationId xmlns:a16="http://schemas.microsoft.com/office/drawing/2014/main" id="{C94CBB7D-E543-C643-8075-BE796E753217}"/>
                </a:ext>
              </a:extLst>
            </p:cNvPr>
            <p:cNvSpPr/>
            <p:nvPr/>
          </p:nvSpPr>
          <p:spPr>
            <a:xfrm>
              <a:off x="5087845" y="2256899"/>
              <a:ext cx="1308467" cy="40011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iscoSansTT ExtraLight"/>
                  <a:ea typeface="+mn-ea"/>
                  <a:cs typeface="+mn-cs"/>
                </a:rPr>
                <a:t>Dashboard &amp; Topology view</a:t>
              </a:r>
            </a:p>
          </p:txBody>
        </p:sp>
      </p:grpSp>
      <p:grpSp>
        <p:nvGrpSpPr>
          <p:cNvPr id="175" name="Group 174">
            <a:extLst>
              <a:ext uri="{FF2B5EF4-FFF2-40B4-BE49-F238E27FC236}">
                <a16:creationId xmlns:a16="http://schemas.microsoft.com/office/drawing/2014/main" id="{C61C406D-F3A3-DD49-A4F9-B78D0B1074D2}"/>
              </a:ext>
            </a:extLst>
          </p:cNvPr>
          <p:cNvGrpSpPr/>
          <p:nvPr/>
        </p:nvGrpSpPr>
        <p:grpSpPr>
          <a:xfrm>
            <a:off x="6226190" y="1851781"/>
            <a:ext cx="1083252" cy="1294243"/>
            <a:chOff x="5087845" y="1273421"/>
            <a:chExt cx="1310735" cy="1589185"/>
          </a:xfrm>
        </p:grpSpPr>
        <p:sp>
          <p:nvSpPr>
            <p:cNvPr id="176" name="Rectangle 175">
              <a:hlinkClick r:id="rId4" action="ppaction://hlinksldjump"/>
              <a:extLst>
                <a:ext uri="{FF2B5EF4-FFF2-40B4-BE49-F238E27FC236}">
                  <a16:creationId xmlns:a16="http://schemas.microsoft.com/office/drawing/2014/main" id="{433E6B4F-EB64-1C4C-AFE2-633FA68C6DFB}"/>
                </a:ext>
              </a:extLst>
            </p:cNvPr>
            <p:cNvSpPr>
              <a:spLocks noChangeAspect="1"/>
            </p:cNvSpPr>
            <p:nvPr/>
          </p:nvSpPr>
          <p:spPr>
            <a:xfrm>
              <a:off x="5089864" y="1273421"/>
              <a:ext cx="1308716" cy="1589185"/>
            </a:xfrm>
            <a:prstGeom prst="rect">
              <a:avLst/>
            </a:prstGeom>
            <a:solidFill>
              <a:srgbClr val="004669"/>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77" name="Rectangle 176">
              <a:hlinkClick r:id="rId4" action="ppaction://hlinksldjump"/>
              <a:extLst>
                <a:ext uri="{FF2B5EF4-FFF2-40B4-BE49-F238E27FC236}">
                  <a16:creationId xmlns:a16="http://schemas.microsoft.com/office/drawing/2014/main" id="{BC9DB253-3E9A-6746-99E5-8810E8BDBC59}"/>
                </a:ext>
              </a:extLst>
            </p:cNvPr>
            <p:cNvSpPr/>
            <p:nvPr/>
          </p:nvSpPr>
          <p:spPr>
            <a:xfrm>
              <a:off x="5087845" y="2305787"/>
              <a:ext cx="1308467" cy="3023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ExtraLight"/>
                  <a:ea typeface="+mn-ea"/>
                  <a:cs typeface="+mn-cs"/>
                </a:rPr>
                <a:t>Observability</a:t>
              </a:r>
            </a:p>
          </p:txBody>
        </p:sp>
      </p:grpSp>
      <p:grpSp>
        <p:nvGrpSpPr>
          <p:cNvPr id="178" name="Group 177">
            <a:extLst>
              <a:ext uri="{FF2B5EF4-FFF2-40B4-BE49-F238E27FC236}">
                <a16:creationId xmlns:a16="http://schemas.microsoft.com/office/drawing/2014/main" id="{D323D0F7-7782-1A45-AA01-FEAAE5032351}"/>
              </a:ext>
            </a:extLst>
          </p:cNvPr>
          <p:cNvGrpSpPr/>
          <p:nvPr/>
        </p:nvGrpSpPr>
        <p:grpSpPr>
          <a:xfrm>
            <a:off x="5095244" y="3185400"/>
            <a:ext cx="1083252" cy="1062347"/>
            <a:chOff x="5087845" y="1273421"/>
            <a:chExt cx="1310735" cy="1589185"/>
          </a:xfrm>
        </p:grpSpPr>
        <p:sp>
          <p:nvSpPr>
            <p:cNvPr id="179" name="Rectangle 178">
              <a:hlinkClick r:id="rId4" action="ppaction://hlinksldjump"/>
              <a:extLst>
                <a:ext uri="{FF2B5EF4-FFF2-40B4-BE49-F238E27FC236}">
                  <a16:creationId xmlns:a16="http://schemas.microsoft.com/office/drawing/2014/main" id="{F6571D9B-BE5B-F84C-8DB3-701A8ED229CE}"/>
                </a:ext>
              </a:extLst>
            </p:cNvPr>
            <p:cNvSpPr>
              <a:spLocks noChangeAspect="1"/>
            </p:cNvSpPr>
            <p:nvPr/>
          </p:nvSpPr>
          <p:spPr>
            <a:xfrm>
              <a:off x="5089864" y="1273421"/>
              <a:ext cx="1308716" cy="1589185"/>
            </a:xfrm>
            <a:prstGeom prst="rect">
              <a:avLst/>
            </a:prstGeom>
            <a:solidFill>
              <a:srgbClr val="004669"/>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80" name="Rectangle 179">
              <a:hlinkClick r:id="rId4" action="ppaction://hlinksldjump"/>
              <a:extLst>
                <a:ext uri="{FF2B5EF4-FFF2-40B4-BE49-F238E27FC236}">
                  <a16:creationId xmlns:a16="http://schemas.microsoft.com/office/drawing/2014/main" id="{0788715A-C7B7-C645-90DA-9C416E89882B}"/>
                </a:ext>
              </a:extLst>
            </p:cNvPr>
            <p:cNvSpPr/>
            <p:nvPr/>
          </p:nvSpPr>
          <p:spPr>
            <a:xfrm>
              <a:off x="5087845" y="2157689"/>
              <a:ext cx="1308467" cy="5985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ExtraLight"/>
                  <a:ea typeface="+mn-ea"/>
                  <a:cs typeface="+mn-cs"/>
                </a:rPr>
                <a:t>Traffic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FFFFFF"/>
                  </a:solidFill>
                  <a:latin typeface="CiscoSansTT ExtraLight"/>
                </a:rPr>
                <a:t>Management</a:t>
              </a:r>
              <a:endParaRPr kumimoji="0" lang="en-US" sz="1000" b="0" i="0" u="none" strike="noStrike" kern="1200" cap="none" spc="0" normalizeH="0" baseline="0" noProof="0">
                <a:ln>
                  <a:noFill/>
                </a:ln>
                <a:solidFill>
                  <a:srgbClr val="FFFFFF"/>
                </a:solidFill>
                <a:effectLst/>
                <a:uLnTx/>
                <a:uFillTx/>
                <a:latin typeface="CiscoSansTT ExtraLight"/>
                <a:ea typeface="+mn-ea"/>
                <a:cs typeface="+mn-cs"/>
              </a:endParaRPr>
            </a:p>
          </p:txBody>
        </p:sp>
      </p:grpSp>
      <p:grpSp>
        <p:nvGrpSpPr>
          <p:cNvPr id="181" name="Group 180">
            <a:extLst>
              <a:ext uri="{FF2B5EF4-FFF2-40B4-BE49-F238E27FC236}">
                <a16:creationId xmlns:a16="http://schemas.microsoft.com/office/drawing/2014/main" id="{FF914E49-A3CC-304A-9604-074CC9734499}"/>
              </a:ext>
            </a:extLst>
          </p:cNvPr>
          <p:cNvGrpSpPr/>
          <p:nvPr/>
        </p:nvGrpSpPr>
        <p:grpSpPr>
          <a:xfrm>
            <a:off x="6225127" y="3193131"/>
            <a:ext cx="1083252" cy="1062347"/>
            <a:chOff x="5087845" y="1273421"/>
            <a:chExt cx="1310735" cy="1589185"/>
          </a:xfrm>
        </p:grpSpPr>
        <p:sp>
          <p:nvSpPr>
            <p:cNvPr id="182" name="Rectangle 181">
              <a:hlinkClick r:id="rId4" action="ppaction://hlinksldjump"/>
              <a:extLst>
                <a:ext uri="{FF2B5EF4-FFF2-40B4-BE49-F238E27FC236}">
                  <a16:creationId xmlns:a16="http://schemas.microsoft.com/office/drawing/2014/main" id="{D5FD42D0-95C0-1147-8FD5-6EC2F31B00AB}"/>
                </a:ext>
              </a:extLst>
            </p:cNvPr>
            <p:cNvSpPr>
              <a:spLocks noChangeAspect="1"/>
            </p:cNvSpPr>
            <p:nvPr/>
          </p:nvSpPr>
          <p:spPr>
            <a:xfrm>
              <a:off x="5089864" y="1273421"/>
              <a:ext cx="1308716" cy="1589185"/>
            </a:xfrm>
            <a:prstGeom prst="rect">
              <a:avLst/>
            </a:prstGeom>
            <a:solidFill>
              <a:srgbClr val="004669"/>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83" name="Rectangle 182">
              <a:hlinkClick r:id="rId4" action="ppaction://hlinksldjump"/>
              <a:extLst>
                <a:ext uri="{FF2B5EF4-FFF2-40B4-BE49-F238E27FC236}">
                  <a16:creationId xmlns:a16="http://schemas.microsoft.com/office/drawing/2014/main" id="{44CE8047-0D30-7C4B-88B1-DDB334040E6E}"/>
                </a:ext>
              </a:extLst>
            </p:cNvPr>
            <p:cNvSpPr/>
            <p:nvPr/>
          </p:nvSpPr>
          <p:spPr>
            <a:xfrm>
              <a:off x="5087845" y="2272791"/>
              <a:ext cx="1308467" cy="36832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ExtraLight"/>
                  <a:ea typeface="+mn-ea"/>
                  <a:cs typeface="+mn-cs"/>
                </a:rPr>
                <a:t>Security</a:t>
              </a:r>
            </a:p>
          </p:txBody>
        </p:sp>
      </p:grpSp>
      <p:pic>
        <p:nvPicPr>
          <p:cNvPr id="185" name="Picture 184">
            <a:extLst>
              <a:ext uri="{FF2B5EF4-FFF2-40B4-BE49-F238E27FC236}">
                <a16:creationId xmlns:a16="http://schemas.microsoft.com/office/drawing/2014/main" id="{1D984499-6499-0E42-927C-DE1D805D5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196" y="1861910"/>
            <a:ext cx="607479" cy="607479"/>
          </a:xfrm>
          <a:prstGeom prst="rect">
            <a:avLst/>
          </a:prstGeom>
        </p:spPr>
      </p:pic>
      <p:pic>
        <p:nvPicPr>
          <p:cNvPr id="187" name="Picture 186">
            <a:extLst>
              <a:ext uri="{FF2B5EF4-FFF2-40B4-BE49-F238E27FC236}">
                <a16:creationId xmlns:a16="http://schemas.microsoft.com/office/drawing/2014/main" id="{87117BBC-5E7D-1B48-8ED4-505D323AD1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409" y="1866121"/>
            <a:ext cx="751227" cy="751227"/>
          </a:xfrm>
          <a:prstGeom prst="rect">
            <a:avLst/>
          </a:prstGeom>
        </p:spPr>
      </p:pic>
      <p:pic>
        <p:nvPicPr>
          <p:cNvPr id="195" name="Picture 194">
            <a:extLst>
              <a:ext uri="{FF2B5EF4-FFF2-40B4-BE49-F238E27FC236}">
                <a16:creationId xmlns:a16="http://schemas.microsoft.com/office/drawing/2014/main" id="{213E3CC8-16FC-3640-BC50-496668D5D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7687" y="3268846"/>
            <a:ext cx="523930" cy="523930"/>
          </a:xfrm>
          <a:prstGeom prst="rect">
            <a:avLst/>
          </a:prstGeom>
        </p:spPr>
      </p:pic>
      <p:pic>
        <p:nvPicPr>
          <p:cNvPr id="196" name="Picture 195">
            <a:extLst>
              <a:ext uri="{FF2B5EF4-FFF2-40B4-BE49-F238E27FC236}">
                <a16:creationId xmlns:a16="http://schemas.microsoft.com/office/drawing/2014/main" id="{18A8B559-E38A-F74C-B371-DBB8FB24D6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7396" y="3264856"/>
            <a:ext cx="583389" cy="583389"/>
          </a:xfrm>
          <a:prstGeom prst="rect">
            <a:avLst/>
          </a:prstGeom>
        </p:spPr>
      </p:pic>
      <p:grpSp>
        <p:nvGrpSpPr>
          <p:cNvPr id="360" name="Group 359">
            <a:extLst>
              <a:ext uri="{FF2B5EF4-FFF2-40B4-BE49-F238E27FC236}">
                <a16:creationId xmlns:a16="http://schemas.microsoft.com/office/drawing/2014/main" id="{8678911E-4E47-0340-A223-F1C644EBC4E3}"/>
              </a:ext>
            </a:extLst>
          </p:cNvPr>
          <p:cNvGrpSpPr/>
          <p:nvPr/>
        </p:nvGrpSpPr>
        <p:grpSpPr>
          <a:xfrm>
            <a:off x="1970376" y="3598829"/>
            <a:ext cx="538930" cy="515648"/>
            <a:chOff x="10250879" y="5612337"/>
            <a:chExt cx="538930" cy="515648"/>
          </a:xfrm>
        </p:grpSpPr>
        <p:sp>
          <p:nvSpPr>
            <p:cNvPr id="361" name="Rectangle 360">
              <a:extLst>
                <a:ext uri="{FF2B5EF4-FFF2-40B4-BE49-F238E27FC236}">
                  <a16:creationId xmlns:a16="http://schemas.microsoft.com/office/drawing/2014/main" id="{DAE784FE-8012-C345-89BC-2E6345654535}"/>
                </a:ext>
              </a:extLst>
            </p:cNvPr>
            <p:cNvSpPr/>
            <p:nvPr/>
          </p:nvSpPr>
          <p:spPr>
            <a:xfrm>
              <a:off x="10250879" y="5850986"/>
              <a:ext cx="538930" cy="276999"/>
            </a:xfrm>
            <a:prstGeom prst="rect">
              <a:avLst/>
            </a:prstGeom>
            <a:noFill/>
            <a:ln w="25400" cap="flat" cmpd="sng" algn="ctr">
              <a:noFill/>
              <a:prstDash val="solid"/>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iscoSansTT ExtraLight"/>
                  <a:ea typeface="+mn-ea"/>
                  <a:cs typeface="+mn-cs"/>
                </a:rPr>
                <a:t>Edge</a:t>
              </a:r>
            </a:p>
          </p:txBody>
        </p:sp>
        <p:grpSp>
          <p:nvGrpSpPr>
            <p:cNvPr id="362" name="Group 31">
              <a:extLst>
                <a:ext uri="{FF2B5EF4-FFF2-40B4-BE49-F238E27FC236}">
                  <a16:creationId xmlns:a16="http://schemas.microsoft.com/office/drawing/2014/main" id="{862CD036-684A-F84C-ADB0-F81EEBF92E4D}"/>
                </a:ext>
              </a:extLst>
            </p:cNvPr>
            <p:cNvGrpSpPr>
              <a:grpSpLocks noChangeAspect="1"/>
            </p:cNvGrpSpPr>
            <p:nvPr/>
          </p:nvGrpSpPr>
          <p:grpSpPr bwMode="auto">
            <a:xfrm>
              <a:off x="10349187" y="5612337"/>
              <a:ext cx="303860" cy="286419"/>
              <a:chOff x="382" y="1928"/>
              <a:chExt cx="697" cy="657"/>
            </a:xfrm>
          </p:grpSpPr>
          <p:sp>
            <p:nvSpPr>
              <p:cNvPr id="363" name="Freeform 33">
                <a:extLst>
                  <a:ext uri="{FF2B5EF4-FFF2-40B4-BE49-F238E27FC236}">
                    <a16:creationId xmlns:a16="http://schemas.microsoft.com/office/drawing/2014/main" id="{FDD4507C-C578-654D-BBBC-4D799866BB4B}"/>
                  </a:ext>
                </a:extLst>
              </p:cNvPr>
              <p:cNvSpPr>
                <a:spLocks noEditPoints="1"/>
              </p:cNvSpPr>
              <p:nvPr/>
            </p:nvSpPr>
            <p:spPr bwMode="auto">
              <a:xfrm>
                <a:off x="600" y="2355"/>
                <a:ext cx="282" cy="230"/>
              </a:xfrm>
              <a:custGeom>
                <a:avLst/>
                <a:gdLst>
                  <a:gd name="T0" fmla="*/ 473 w 564"/>
                  <a:gd name="T1" fmla="*/ 45 h 460"/>
                  <a:gd name="T2" fmla="*/ 457 w 564"/>
                  <a:gd name="T3" fmla="*/ 20 h 460"/>
                  <a:gd name="T4" fmla="*/ 433 w 564"/>
                  <a:gd name="T5" fmla="*/ 4 h 460"/>
                  <a:gd name="T6" fmla="*/ 150 w 564"/>
                  <a:gd name="T7" fmla="*/ 0 h 460"/>
                  <a:gd name="T8" fmla="*/ 131 w 564"/>
                  <a:gd name="T9" fmla="*/ 4 h 460"/>
                  <a:gd name="T10" fmla="*/ 107 w 564"/>
                  <a:gd name="T11" fmla="*/ 20 h 460"/>
                  <a:gd name="T12" fmla="*/ 91 w 564"/>
                  <a:gd name="T13" fmla="*/ 45 h 460"/>
                  <a:gd name="T14" fmla="*/ 40 w 564"/>
                  <a:gd name="T15" fmla="*/ 174 h 460"/>
                  <a:gd name="T16" fmla="*/ 14 w 564"/>
                  <a:gd name="T17" fmla="*/ 190 h 460"/>
                  <a:gd name="T18" fmla="*/ 1 w 564"/>
                  <a:gd name="T19" fmla="*/ 214 h 460"/>
                  <a:gd name="T20" fmla="*/ 65 w 564"/>
                  <a:gd name="T21" fmla="*/ 382 h 460"/>
                  <a:gd name="T22" fmla="*/ 67 w 564"/>
                  <a:gd name="T23" fmla="*/ 428 h 460"/>
                  <a:gd name="T24" fmla="*/ 78 w 564"/>
                  <a:gd name="T25" fmla="*/ 449 h 460"/>
                  <a:gd name="T26" fmla="*/ 99 w 564"/>
                  <a:gd name="T27" fmla="*/ 460 h 460"/>
                  <a:gd name="T28" fmla="*/ 115 w 564"/>
                  <a:gd name="T29" fmla="*/ 460 h 460"/>
                  <a:gd name="T30" fmla="*/ 134 w 564"/>
                  <a:gd name="T31" fmla="*/ 449 h 460"/>
                  <a:gd name="T32" fmla="*/ 145 w 564"/>
                  <a:gd name="T33" fmla="*/ 428 h 460"/>
                  <a:gd name="T34" fmla="*/ 418 w 564"/>
                  <a:gd name="T35" fmla="*/ 382 h 460"/>
                  <a:gd name="T36" fmla="*/ 419 w 564"/>
                  <a:gd name="T37" fmla="*/ 428 h 460"/>
                  <a:gd name="T38" fmla="*/ 430 w 564"/>
                  <a:gd name="T39" fmla="*/ 449 h 460"/>
                  <a:gd name="T40" fmla="*/ 451 w 564"/>
                  <a:gd name="T41" fmla="*/ 460 h 460"/>
                  <a:gd name="T42" fmla="*/ 467 w 564"/>
                  <a:gd name="T43" fmla="*/ 460 h 460"/>
                  <a:gd name="T44" fmla="*/ 486 w 564"/>
                  <a:gd name="T45" fmla="*/ 449 h 460"/>
                  <a:gd name="T46" fmla="*/ 497 w 564"/>
                  <a:gd name="T47" fmla="*/ 428 h 460"/>
                  <a:gd name="T48" fmla="*/ 564 w 564"/>
                  <a:gd name="T49" fmla="*/ 382 h 460"/>
                  <a:gd name="T50" fmla="*/ 563 w 564"/>
                  <a:gd name="T51" fmla="*/ 214 h 460"/>
                  <a:gd name="T52" fmla="*/ 550 w 564"/>
                  <a:gd name="T53" fmla="*/ 190 h 460"/>
                  <a:gd name="T54" fmla="*/ 526 w 564"/>
                  <a:gd name="T55" fmla="*/ 174 h 460"/>
                  <a:gd name="T56" fmla="*/ 145 w 564"/>
                  <a:gd name="T57" fmla="*/ 69 h 460"/>
                  <a:gd name="T58" fmla="*/ 151 w 564"/>
                  <a:gd name="T59" fmla="*/ 59 h 460"/>
                  <a:gd name="T60" fmla="*/ 402 w 564"/>
                  <a:gd name="T61" fmla="*/ 56 h 460"/>
                  <a:gd name="T62" fmla="*/ 410 w 564"/>
                  <a:gd name="T63" fmla="*/ 59 h 460"/>
                  <a:gd name="T64" fmla="*/ 451 w 564"/>
                  <a:gd name="T65" fmla="*/ 173 h 460"/>
                  <a:gd name="T66" fmla="*/ 146 w 564"/>
                  <a:gd name="T67" fmla="*/ 327 h 460"/>
                  <a:gd name="T68" fmla="*/ 129 w 564"/>
                  <a:gd name="T69" fmla="*/ 323 h 460"/>
                  <a:gd name="T70" fmla="*/ 108 w 564"/>
                  <a:gd name="T71" fmla="*/ 307 h 460"/>
                  <a:gd name="T72" fmla="*/ 99 w 564"/>
                  <a:gd name="T73" fmla="*/ 280 h 460"/>
                  <a:gd name="T74" fmla="*/ 103 w 564"/>
                  <a:gd name="T75" fmla="*/ 260 h 460"/>
                  <a:gd name="T76" fmla="*/ 121 w 564"/>
                  <a:gd name="T77" fmla="*/ 240 h 460"/>
                  <a:gd name="T78" fmla="*/ 146 w 564"/>
                  <a:gd name="T79" fmla="*/ 232 h 460"/>
                  <a:gd name="T80" fmla="*/ 166 w 564"/>
                  <a:gd name="T81" fmla="*/ 236 h 460"/>
                  <a:gd name="T82" fmla="*/ 186 w 564"/>
                  <a:gd name="T83" fmla="*/ 252 h 460"/>
                  <a:gd name="T84" fmla="*/ 194 w 564"/>
                  <a:gd name="T85" fmla="*/ 280 h 460"/>
                  <a:gd name="T86" fmla="*/ 191 w 564"/>
                  <a:gd name="T87" fmla="*/ 299 h 460"/>
                  <a:gd name="T88" fmla="*/ 174 w 564"/>
                  <a:gd name="T89" fmla="*/ 319 h 460"/>
                  <a:gd name="T90" fmla="*/ 146 w 564"/>
                  <a:gd name="T91" fmla="*/ 327 h 460"/>
                  <a:gd name="T92" fmla="*/ 418 w 564"/>
                  <a:gd name="T93" fmla="*/ 327 h 460"/>
                  <a:gd name="T94" fmla="*/ 390 w 564"/>
                  <a:gd name="T95" fmla="*/ 319 h 460"/>
                  <a:gd name="T96" fmla="*/ 374 w 564"/>
                  <a:gd name="T97" fmla="*/ 299 h 460"/>
                  <a:gd name="T98" fmla="*/ 370 w 564"/>
                  <a:gd name="T99" fmla="*/ 280 h 460"/>
                  <a:gd name="T100" fmla="*/ 378 w 564"/>
                  <a:gd name="T101" fmla="*/ 252 h 460"/>
                  <a:gd name="T102" fmla="*/ 398 w 564"/>
                  <a:gd name="T103" fmla="*/ 236 h 460"/>
                  <a:gd name="T104" fmla="*/ 418 w 564"/>
                  <a:gd name="T105" fmla="*/ 232 h 460"/>
                  <a:gd name="T106" fmla="*/ 445 w 564"/>
                  <a:gd name="T107" fmla="*/ 240 h 460"/>
                  <a:gd name="T108" fmla="*/ 461 w 564"/>
                  <a:gd name="T109" fmla="*/ 260 h 460"/>
                  <a:gd name="T110" fmla="*/ 465 w 564"/>
                  <a:gd name="T111" fmla="*/ 280 h 460"/>
                  <a:gd name="T112" fmla="*/ 457 w 564"/>
                  <a:gd name="T113" fmla="*/ 307 h 460"/>
                  <a:gd name="T114" fmla="*/ 437 w 564"/>
                  <a:gd name="T115" fmla="*/ 323 h 460"/>
                  <a:gd name="T116" fmla="*/ 418 w 564"/>
                  <a:gd name="T117" fmla="*/ 327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 h="460">
                    <a:moveTo>
                      <a:pt x="516" y="173"/>
                    </a:moveTo>
                    <a:lnTo>
                      <a:pt x="473" y="45"/>
                    </a:lnTo>
                    <a:lnTo>
                      <a:pt x="473" y="45"/>
                    </a:lnTo>
                    <a:lnTo>
                      <a:pt x="470" y="36"/>
                    </a:lnTo>
                    <a:lnTo>
                      <a:pt x="464" y="28"/>
                    </a:lnTo>
                    <a:lnTo>
                      <a:pt x="457" y="20"/>
                    </a:lnTo>
                    <a:lnTo>
                      <a:pt x="451" y="13"/>
                    </a:lnTo>
                    <a:lnTo>
                      <a:pt x="443" y="8"/>
                    </a:lnTo>
                    <a:lnTo>
                      <a:pt x="433" y="4"/>
                    </a:lnTo>
                    <a:lnTo>
                      <a:pt x="424" y="0"/>
                    </a:lnTo>
                    <a:lnTo>
                      <a:pt x="414" y="0"/>
                    </a:lnTo>
                    <a:lnTo>
                      <a:pt x="150" y="0"/>
                    </a:lnTo>
                    <a:lnTo>
                      <a:pt x="150" y="0"/>
                    </a:lnTo>
                    <a:lnTo>
                      <a:pt x="140" y="0"/>
                    </a:lnTo>
                    <a:lnTo>
                      <a:pt x="131" y="4"/>
                    </a:lnTo>
                    <a:lnTo>
                      <a:pt x="123" y="8"/>
                    </a:lnTo>
                    <a:lnTo>
                      <a:pt x="113" y="13"/>
                    </a:lnTo>
                    <a:lnTo>
                      <a:pt x="107" y="20"/>
                    </a:lnTo>
                    <a:lnTo>
                      <a:pt x="100" y="28"/>
                    </a:lnTo>
                    <a:lnTo>
                      <a:pt x="94" y="36"/>
                    </a:lnTo>
                    <a:lnTo>
                      <a:pt x="91" y="45"/>
                    </a:lnTo>
                    <a:lnTo>
                      <a:pt x="49" y="173"/>
                    </a:lnTo>
                    <a:lnTo>
                      <a:pt x="49" y="173"/>
                    </a:lnTo>
                    <a:lnTo>
                      <a:pt x="40" y="174"/>
                    </a:lnTo>
                    <a:lnTo>
                      <a:pt x="30" y="177"/>
                    </a:lnTo>
                    <a:lnTo>
                      <a:pt x="22" y="184"/>
                    </a:lnTo>
                    <a:lnTo>
                      <a:pt x="14" y="190"/>
                    </a:lnTo>
                    <a:lnTo>
                      <a:pt x="9" y="197"/>
                    </a:lnTo>
                    <a:lnTo>
                      <a:pt x="5" y="206"/>
                    </a:lnTo>
                    <a:lnTo>
                      <a:pt x="1" y="214"/>
                    </a:lnTo>
                    <a:lnTo>
                      <a:pt x="0" y="225"/>
                    </a:lnTo>
                    <a:lnTo>
                      <a:pt x="0" y="382"/>
                    </a:lnTo>
                    <a:lnTo>
                      <a:pt x="65" y="382"/>
                    </a:lnTo>
                    <a:lnTo>
                      <a:pt x="65" y="420"/>
                    </a:lnTo>
                    <a:lnTo>
                      <a:pt x="65" y="420"/>
                    </a:lnTo>
                    <a:lnTo>
                      <a:pt x="67" y="428"/>
                    </a:lnTo>
                    <a:lnTo>
                      <a:pt x="68" y="436"/>
                    </a:lnTo>
                    <a:lnTo>
                      <a:pt x="73" y="442"/>
                    </a:lnTo>
                    <a:lnTo>
                      <a:pt x="78" y="449"/>
                    </a:lnTo>
                    <a:lnTo>
                      <a:pt x="83" y="453"/>
                    </a:lnTo>
                    <a:lnTo>
                      <a:pt x="91" y="456"/>
                    </a:lnTo>
                    <a:lnTo>
                      <a:pt x="99" y="460"/>
                    </a:lnTo>
                    <a:lnTo>
                      <a:pt x="107" y="460"/>
                    </a:lnTo>
                    <a:lnTo>
                      <a:pt x="107" y="460"/>
                    </a:lnTo>
                    <a:lnTo>
                      <a:pt x="115" y="460"/>
                    </a:lnTo>
                    <a:lnTo>
                      <a:pt x="121" y="456"/>
                    </a:lnTo>
                    <a:lnTo>
                      <a:pt x="129" y="453"/>
                    </a:lnTo>
                    <a:lnTo>
                      <a:pt x="134" y="449"/>
                    </a:lnTo>
                    <a:lnTo>
                      <a:pt x="138" y="442"/>
                    </a:lnTo>
                    <a:lnTo>
                      <a:pt x="143" y="436"/>
                    </a:lnTo>
                    <a:lnTo>
                      <a:pt x="145" y="428"/>
                    </a:lnTo>
                    <a:lnTo>
                      <a:pt x="146" y="420"/>
                    </a:lnTo>
                    <a:lnTo>
                      <a:pt x="146" y="382"/>
                    </a:lnTo>
                    <a:lnTo>
                      <a:pt x="418" y="382"/>
                    </a:lnTo>
                    <a:lnTo>
                      <a:pt x="418" y="420"/>
                    </a:lnTo>
                    <a:lnTo>
                      <a:pt x="418" y="420"/>
                    </a:lnTo>
                    <a:lnTo>
                      <a:pt x="419" y="428"/>
                    </a:lnTo>
                    <a:lnTo>
                      <a:pt x="421" y="436"/>
                    </a:lnTo>
                    <a:lnTo>
                      <a:pt x="426" y="442"/>
                    </a:lnTo>
                    <a:lnTo>
                      <a:pt x="430" y="449"/>
                    </a:lnTo>
                    <a:lnTo>
                      <a:pt x="437" y="453"/>
                    </a:lnTo>
                    <a:lnTo>
                      <a:pt x="443" y="456"/>
                    </a:lnTo>
                    <a:lnTo>
                      <a:pt x="451" y="460"/>
                    </a:lnTo>
                    <a:lnTo>
                      <a:pt x="459" y="460"/>
                    </a:lnTo>
                    <a:lnTo>
                      <a:pt x="459" y="460"/>
                    </a:lnTo>
                    <a:lnTo>
                      <a:pt x="467" y="460"/>
                    </a:lnTo>
                    <a:lnTo>
                      <a:pt x="473" y="456"/>
                    </a:lnTo>
                    <a:lnTo>
                      <a:pt x="481" y="453"/>
                    </a:lnTo>
                    <a:lnTo>
                      <a:pt x="486" y="449"/>
                    </a:lnTo>
                    <a:lnTo>
                      <a:pt x="492" y="442"/>
                    </a:lnTo>
                    <a:lnTo>
                      <a:pt x="496" y="436"/>
                    </a:lnTo>
                    <a:lnTo>
                      <a:pt x="497" y="428"/>
                    </a:lnTo>
                    <a:lnTo>
                      <a:pt x="499" y="420"/>
                    </a:lnTo>
                    <a:lnTo>
                      <a:pt x="499" y="382"/>
                    </a:lnTo>
                    <a:lnTo>
                      <a:pt x="564" y="382"/>
                    </a:lnTo>
                    <a:lnTo>
                      <a:pt x="564" y="225"/>
                    </a:lnTo>
                    <a:lnTo>
                      <a:pt x="564" y="225"/>
                    </a:lnTo>
                    <a:lnTo>
                      <a:pt x="563" y="214"/>
                    </a:lnTo>
                    <a:lnTo>
                      <a:pt x="559" y="206"/>
                    </a:lnTo>
                    <a:lnTo>
                      <a:pt x="556" y="197"/>
                    </a:lnTo>
                    <a:lnTo>
                      <a:pt x="550" y="190"/>
                    </a:lnTo>
                    <a:lnTo>
                      <a:pt x="542" y="184"/>
                    </a:lnTo>
                    <a:lnTo>
                      <a:pt x="534" y="177"/>
                    </a:lnTo>
                    <a:lnTo>
                      <a:pt x="526" y="174"/>
                    </a:lnTo>
                    <a:lnTo>
                      <a:pt x="516" y="173"/>
                    </a:lnTo>
                    <a:lnTo>
                      <a:pt x="516" y="173"/>
                    </a:lnTo>
                    <a:close/>
                    <a:moveTo>
                      <a:pt x="145" y="69"/>
                    </a:moveTo>
                    <a:lnTo>
                      <a:pt x="145" y="69"/>
                    </a:lnTo>
                    <a:lnTo>
                      <a:pt x="148" y="64"/>
                    </a:lnTo>
                    <a:lnTo>
                      <a:pt x="151" y="59"/>
                    </a:lnTo>
                    <a:lnTo>
                      <a:pt x="156" y="58"/>
                    </a:lnTo>
                    <a:lnTo>
                      <a:pt x="161" y="56"/>
                    </a:lnTo>
                    <a:lnTo>
                      <a:pt x="402" y="56"/>
                    </a:lnTo>
                    <a:lnTo>
                      <a:pt x="402" y="56"/>
                    </a:lnTo>
                    <a:lnTo>
                      <a:pt x="406" y="58"/>
                    </a:lnTo>
                    <a:lnTo>
                      <a:pt x="410" y="59"/>
                    </a:lnTo>
                    <a:lnTo>
                      <a:pt x="414" y="64"/>
                    </a:lnTo>
                    <a:lnTo>
                      <a:pt x="418" y="69"/>
                    </a:lnTo>
                    <a:lnTo>
                      <a:pt x="451" y="173"/>
                    </a:lnTo>
                    <a:lnTo>
                      <a:pt x="111" y="173"/>
                    </a:lnTo>
                    <a:lnTo>
                      <a:pt x="145" y="69"/>
                    </a:lnTo>
                    <a:close/>
                    <a:moveTo>
                      <a:pt x="146" y="327"/>
                    </a:moveTo>
                    <a:lnTo>
                      <a:pt x="146" y="327"/>
                    </a:lnTo>
                    <a:lnTo>
                      <a:pt x="137" y="326"/>
                    </a:lnTo>
                    <a:lnTo>
                      <a:pt x="129" y="323"/>
                    </a:lnTo>
                    <a:lnTo>
                      <a:pt x="121" y="319"/>
                    </a:lnTo>
                    <a:lnTo>
                      <a:pt x="113" y="313"/>
                    </a:lnTo>
                    <a:lnTo>
                      <a:pt x="108" y="307"/>
                    </a:lnTo>
                    <a:lnTo>
                      <a:pt x="103" y="299"/>
                    </a:lnTo>
                    <a:lnTo>
                      <a:pt x="100" y="289"/>
                    </a:lnTo>
                    <a:lnTo>
                      <a:pt x="99" y="280"/>
                    </a:lnTo>
                    <a:lnTo>
                      <a:pt x="99" y="280"/>
                    </a:lnTo>
                    <a:lnTo>
                      <a:pt x="100" y="270"/>
                    </a:lnTo>
                    <a:lnTo>
                      <a:pt x="103" y="260"/>
                    </a:lnTo>
                    <a:lnTo>
                      <a:pt x="108" y="252"/>
                    </a:lnTo>
                    <a:lnTo>
                      <a:pt x="113" y="246"/>
                    </a:lnTo>
                    <a:lnTo>
                      <a:pt x="121" y="240"/>
                    </a:lnTo>
                    <a:lnTo>
                      <a:pt x="129" y="236"/>
                    </a:lnTo>
                    <a:lnTo>
                      <a:pt x="137" y="233"/>
                    </a:lnTo>
                    <a:lnTo>
                      <a:pt x="146" y="232"/>
                    </a:lnTo>
                    <a:lnTo>
                      <a:pt x="146" y="232"/>
                    </a:lnTo>
                    <a:lnTo>
                      <a:pt x="156" y="233"/>
                    </a:lnTo>
                    <a:lnTo>
                      <a:pt x="166" y="236"/>
                    </a:lnTo>
                    <a:lnTo>
                      <a:pt x="174" y="240"/>
                    </a:lnTo>
                    <a:lnTo>
                      <a:pt x="180" y="246"/>
                    </a:lnTo>
                    <a:lnTo>
                      <a:pt x="186" y="252"/>
                    </a:lnTo>
                    <a:lnTo>
                      <a:pt x="191" y="260"/>
                    </a:lnTo>
                    <a:lnTo>
                      <a:pt x="193" y="270"/>
                    </a:lnTo>
                    <a:lnTo>
                      <a:pt x="194" y="280"/>
                    </a:lnTo>
                    <a:lnTo>
                      <a:pt x="194" y="280"/>
                    </a:lnTo>
                    <a:lnTo>
                      <a:pt x="193" y="289"/>
                    </a:lnTo>
                    <a:lnTo>
                      <a:pt x="191" y="299"/>
                    </a:lnTo>
                    <a:lnTo>
                      <a:pt x="186" y="307"/>
                    </a:lnTo>
                    <a:lnTo>
                      <a:pt x="180" y="313"/>
                    </a:lnTo>
                    <a:lnTo>
                      <a:pt x="174" y="319"/>
                    </a:lnTo>
                    <a:lnTo>
                      <a:pt x="166" y="323"/>
                    </a:lnTo>
                    <a:lnTo>
                      <a:pt x="156" y="326"/>
                    </a:lnTo>
                    <a:lnTo>
                      <a:pt x="146" y="327"/>
                    </a:lnTo>
                    <a:lnTo>
                      <a:pt x="146" y="327"/>
                    </a:lnTo>
                    <a:close/>
                    <a:moveTo>
                      <a:pt x="418" y="327"/>
                    </a:moveTo>
                    <a:lnTo>
                      <a:pt x="418" y="327"/>
                    </a:lnTo>
                    <a:lnTo>
                      <a:pt x="408" y="326"/>
                    </a:lnTo>
                    <a:lnTo>
                      <a:pt x="398" y="323"/>
                    </a:lnTo>
                    <a:lnTo>
                      <a:pt x="390" y="319"/>
                    </a:lnTo>
                    <a:lnTo>
                      <a:pt x="384" y="313"/>
                    </a:lnTo>
                    <a:lnTo>
                      <a:pt x="378" y="307"/>
                    </a:lnTo>
                    <a:lnTo>
                      <a:pt x="374" y="299"/>
                    </a:lnTo>
                    <a:lnTo>
                      <a:pt x="371" y="289"/>
                    </a:lnTo>
                    <a:lnTo>
                      <a:pt x="370" y="280"/>
                    </a:lnTo>
                    <a:lnTo>
                      <a:pt x="370" y="280"/>
                    </a:lnTo>
                    <a:lnTo>
                      <a:pt x="371" y="270"/>
                    </a:lnTo>
                    <a:lnTo>
                      <a:pt x="374" y="260"/>
                    </a:lnTo>
                    <a:lnTo>
                      <a:pt x="378" y="252"/>
                    </a:lnTo>
                    <a:lnTo>
                      <a:pt x="384" y="246"/>
                    </a:lnTo>
                    <a:lnTo>
                      <a:pt x="390" y="240"/>
                    </a:lnTo>
                    <a:lnTo>
                      <a:pt x="398" y="236"/>
                    </a:lnTo>
                    <a:lnTo>
                      <a:pt x="408" y="233"/>
                    </a:lnTo>
                    <a:lnTo>
                      <a:pt x="418" y="232"/>
                    </a:lnTo>
                    <a:lnTo>
                      <a:pt x="418" y="232"/>
                    </a:lnTo>
                    <a:lnTo>
                      <a:pt x="427" y="233"/>
                    </a:lnTo>
                    <a:lnTo>
                      <a:pt x="437" y="236"/>
                    </a:lnTo>
                    <a:lnTo>
                      <a:pt x="445" y="240"/>
                    </a:lnTo>
                    <a:lnTo>
                      <a:pt x="451" y="246"/>
                    </a:lnTo>
                    <a:lnTo>
                      <a:pt x="457" y="252"/>
                    </a:lnTo>
                    <a:lnTo>
                      <a:pt x="461" y="260"/>
                    </a:lnTo>
                    <a:lnTo>
                      <a:pt x="464" y="270"/>
                    </a:lnTo>
                    <a:lnTo>
                      <a:pt x="465" y="280"/>
                    </a:lnTo>
                    <a:lnTo>
                      <a:pt x="465" y="280"/>
                    </a:lnTo>
                    <a:lnTo>
                      <a:pt x="464" y="289"/>
                    </a:lnTo>
                    <a:lnTo>
                      <a:pt x="461" y="299"/>
                    </a:lnTo>
                    <a:lnTo>
                      <a:pt x="457" y="307"/>
                    </a:lnTo>
                    <a:lnTo>
                      <a:pt x="451" y="313"/>
                    </a:lnTo>
                    <a:lnTo>
                      <a:pt x="445" y="319"/>
                    </a:lnTo>
                    <a:lnTo>
                      <a:pt x="437" y="323"/>
                    </a:lnTo>
                    <a:lnTo>
                      <a:pt x="427" y="326"/>
                    </a:lnTo>
                    <a:lnTo>
                      <a:pt x="418" y="327"/>
                    </a:lnTo>
                    <a:lnTo>
                      <a:pt x="418" y="32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4" name="Line 34">
                <a:extLst>
                  <a:ext uri="{FF2B5EF4-FFF2-40B4-BE49-F238E27FC236}">
                    <a16:creationId xmlns:a16="http://schemas.microsoft.com/office/drawing/2014/main" id="{88F37DC2-C361-B643-9615-905D59CE66DA}"/>
                  </a:ext>
                </a:extLst>
              </p:cNvPr>
              <p:cNvSpPr>
                <a:spLocks noChangeShapeType="1"/>
              </p:cNvSpPr>
              <p:nvPr/>
            </p:nvSpPr>
            <p:spPr bwMode="auto">
              <a:xfrm>
                <a:off x="547" y="2108"/>
                <a:ext cx="0" cy="0"/>
              </a:xfrm>
              <a:prstGeom prst="line">
                <a:avLst/>
              </a:prstGeom>
              <a:noFill/>
              <a:ln w="349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5" name="Freeform 35">
                <a:extLst>
                  <a:ext uri="{FF2B5EF4-FFF2-40B4-BE49-F238E27FC236}">
                    <a16:creationId xmlns:a16="http://schemas.microsoft.com/office/drawing/2014/main" id="{15CF0AC6-B501-6F41-9890-F3D8822E4C74}"/>
                  </a:ext>
                </a:extLst>
              </p:cNvPr>
              <p:cNvSpPr>
                <a:spLocks/>
              </p:cNvSpPr>
              <p:nvPr/>
            </p:nvSpPr>
            <p:spPr bwMode="auto">
              <a:xfrm>
                <a:off x="382" y="2063"/>
                <a:ext cx="348" cy="236"/>
              </a:xfrm>
              <a:custGeom>
                <a:avLst/>
                <a:gdLst>
                  <a:gd name="T0" fmla="*/ 366 w 696"/>
                  <a:gd name="T1" fmla="*/ 5 h 474"/>
                  <a:gd name="T2" fmla="*/ 364 w 696"/>
                  <a:gd name="T3" fmla="*/ 3 h 474"/>
                  <a:gd name="T4" fmla="*/ 361 w 696"/>
                  <a:gd name="T5" fmla="*/ 3 h 474"/>
                  <a:gd name="T6" fmla="*/ 359 w 696"/>
                  <a:gd name="T7" fmla="*/ 2 h 474"/>
                  <a:gd name="T8" fmla="*/ 356 w 696"/>
                  <a:gd name="T9" fmla="*/ 0 h 474"/>
                  <a:gd name="T10" fmla="*/ 354 w 696"/>
                  <a:gd name="T11" fmla="*/ 0 h 474"/>
                  <a:gd name="T12" fmla="*/ 351 w 696"/>
                  <a:gd name="T13" fmla="*/ 0 h 474"/>
                  <a:gd name="T14" fmla="*/ 348 w 696"/>
                  <a:gd name="T15" fmla="*/ 0 h 474"/>
                  <a:gd name="T16" fmla="*/ 346 w 696"/>
                  <a:gd name="T17" fmla="*/ 0 h 474"/>
                  <a:gd name="T18" fmla="*/ 343 w 696"/>
                  <a:gd name="T19" fmla="*/ 0 h 474"/>
                  <a:gd name="T20" fmla="*/ 340 w 696"/>
                  <a:gd name="T21" fmla="*/ 0 h 474"/>
                  <a:gd name="T22" fmla="*/ 339 w 696"/>
                  <a:gd name="T23" fmla="*/ 2 h 474"/>
                  <a:gd name="T24" fmla="*/ 335 w 696"/>
                  <a:gd name="T25" fmla="*/ 3 h 474"/>
                  <a:gd name="T26" fmla="*/ 334 w 696"/>
                  <a:gd name="T27" fmla="*/ 3 h 474"/>
                  <a:gd name="T28" fmla="*/ 332 w 696"/>
                  <a:gd name="T29" fmla="*/ 5 h 474"/>
                  <a:gd name="T30" fmla="*/ 12 w 696"/>
                  <a:gd name="T31" fmla="*/ 244 h 474"/>
                  <a:gd name="T32" fmla="*/ 4 w 696"/>
                  <a:gd name="T33" fmla="*/ 252 h 474"/>
                  <a:gd name="T34" fmla="*/ 0 w 696"/>
                  <a:gd name="T35" fmla="*/ 262 h 474"/>
                  <a:gd name="T36" fmla="*/ 2 w 696"/>
                  <a:gd name="T37" fmla="*/ 273 h 474"/>
                  <a:gd name="T38" fmla="*/ 7 w 696"/>
                  <a:gd name="T39" fmla="*/ 283 h 474"/>
                  <a:gd name="T40" fmla="*/ 10 w 696"/>
                  <a:gd name="T41" fmla="*/ 287 h 474"/>
                  <a:gd name="T42" fmla="*/ 23 w 696"/>
                  <a:gd name="T43" fmla="*/ 292 h 474"/>
                  <a:gd name="T44" fmla="*/ 28 w 696"/>
                  <a:gd name="T45" fmla="*/ 292 h 474"/>
                  <a:gd name="T46" fmla="*/ 45 w 696"/>
                  <a:gd name="T47" fmla="*/ 287 h 474"/>
                  <a:gd name="T48" fmla="*/ 141 w 696"/>
                  <a:gd name="T49" fmla="*/ 474 h 474"/>
                  <a:gd name="T50" fmla="*/ 291 w 696"/>
                  <a:gd name="T51" fmla="*/ 348 h 474"/>
                  <a:gd name="T52" fmla="*/ 292 w 696"/>
                  <a:gd name="T53" fmla="*/ 335 h 474"/>
                  <a:gd name="T54" fmla="*/ 302 w 696"/>
                  <a:gd name="T55" fmla="*/ 316 h 474"/>
                  <a:gd name="T56" fmla="*/ 316 w 696"/>
                  <a:gd name="T57" fmla="*/ 300 h 474"/>
                  <a:gd name="T58" fmla="*/ 337 w 696"/>
                  <a:gd name="T59" fmla="*/ 290 h 474"/>
                  <a:gd name="T60" fmla="*/ 348 w 696"/>
                  <a:gd name="T61" fmla="*/ 290 h 474"/>
                  <a:gd name="T62" fmla="*/ 359 w 696"/>
                  <a:gd name="T63" fmla="*/ 290 h 474"/>
                  <a:gd name="T64" fmla="*/ 380 w 696"/>
                  <a:gd name="T65" fmla="*/ 300 h 474"/>
                  <a:gd name="T66" fmla="*/ 396 w 696"/>
                  <a:gd name="T67" fmla="*/ 316 h 474"/>
                  <a:gd name="T68" fmla="*/ 404 w 696"/>
                  <a:gd name="T69" fmla="*/ 335 h 474"/>
                  <a:gd name="T70" fmla="*/ 405 w 696"/>
                  <a:gd name="T71" fmla="*/ 474 h 474"/>
                  <a:gd name="T72" fmla="*/ 557 w 696"/>
                  <a:gd name="T73" fmla="*/ 216 h 474"/>
                  <a:gd name="T74" fmla="*/ 653 w 696"/>
                  <a:gd name="T75" fmla="*/ 287 h 474"/>
                  <a:gd name="T76" fmla="*/ 669 w 696"/>
                  <a:gd name="T77" fmla="*/ 292 h 474"/>
                  <a:gd name="T78" fmla="*/ 675 w 696"/>
                  <a:gd name="T79" fmla="*/ 292 h 474"/>
                  <a:gd name="T80" fmla="*/ 686 w 696"/>
                  <a:gd name="T81" fmla="*/ 287 h 474"/>
                  <a:gd name="T82" fmla="*/ 691 w 696"/>
                  <a:gd name="T83" fmla="*/ 283 h 474"/>
                  <a:gd name="T84" fmla="*/ 696 w 696"/>
                  <a:gd name="T85" fmla="*/ 273 h 474"/>
                  <a:gd name="T86" fmla="*/ 696 w 696"/>
                  <a:gd name="T87" fmla="*/ 262 h 474"/>
                  <a:gd name="T88" fmla="*/ 692 w 696"/>
                  <a:gd name="T89" fmla="*/ 252 h 474"/>
                  <a:gd name="T90" fmla="*/ 686 w 696"/>
                  <a:gd name="T91" fmla="*/ 24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474">
                    <a:moveTo>
                      <a:pt x="686" y="244"/>
                    </a:moveTo>
                    <a:lnTo>
                      <a:pt x="366" y="5"/>
                    </a:lnTo>
                    <a:lnTo>
                      <a:pt x="366" y="5"/>
                    </a:lnTo>
                    <a:lnTo>
                      <a:pt x="364" y="3"/>
                    </a:lnTo>
                    <a:lnTo>
                      <a:pt x="364" y="3"/>
                    </a:lnTo>
                    <a:lnTo>
                      <a:pt x="361" y="3"/>
                    </a:lnTo>
                    <a:lnTo>
                      <a:pt x="361" y="3"/>
                    </a:lnTo>
                    <a:lnTo>
                      <a:pt x="359" y="2"/>
                    </a:lnTo>
                    <a:lnTo>
                      <a:pt x="359" y="2"/>
                    </a:lnTo>
                    <a:lnTo>
                      <a:pt x="356" y="0"/>
                    </a:lnTo>
                    <a:lnTo>
                      <a:pt x="356" y="0"/>
                    </a:lnTo>
                    <a:lnTo>
                      <a:pt x="354" y="0"/>
                    </a:lnTo>
                    <a:lnTo>
                      <a:pt x="354" y="0"/>
                    </a:lnTo>
                    <a:lnTo>
                      <a:pt x="351" y="0"/>
                    </a:lnTo>
                    <a:lnTo>
                      <a:pt x="351" y="0"/>
                    </a:lnTo>
                    <a:lnTo>
                      <a:pt x="348" y="0"/>
                    </a:lnTo>
                    <a:lnTo>
                      <a:pt x="348" y="0"/>
                    </a:lnTo>
                    <a:lnTo>
                      <a:pt x="346" y="0"/>
                    </a:lnTo>
                    <a:lnTo>
                      <a:pt x="346" y="0"/>
                    </a:lnTo>
                    <a:lnTo>
                      <a:pt x="343" y="0"/>
                    </a:lnTo>
                    <a:lnTo>
                      <a:pt x="343" y="0"/>
                    </a:lnTo>
                    <a:lnTo>
                      <a:pt x="340" y="0"/>
                    </a:lnTo>
                    <a:lnTo>
                      <a:pt x="340" y="0"/>
                    </a:lnTo>
                    <a:lnTo>
                      <a:pt x="339" y="2"/>
                    </a:lnTo>
                    <a:lnTo>
                      <a:pt x="339" y="2"/>
                    </a:lnTo>
                    <a:lnTo>
                      <a:pt x="335" y="3"/>
                    </a:lnTo>
                    <a:lnTo>
                      <a:pt x="335" y="3"/>
                    </a:lnTo>
                    <a:lnTo>
                      <a:pt x="334" y="3"/>
                    </a:lnTo>
                    <a:lnTo>
                      <a:pt x="334" y="3"/>
                    </a:lnTo>
                    <a:lnTo>
                      <a:pt x="332" y="5"/>
                    </a:lnTo>
                    <a:lnTo>
                      <a:pt x="12" y="244"/>
                    </a:lnTo>
                    <a:lnTo>
                      <a:pt x="12" y="244"/>
                    </a:lnTo>
                    <a:lnTo>
                      <a:pt x="7" y="247"/>
                    </a:lnTo>
                    <a:lnTo>
                      <a:pt x="4" y="252"/>
                    </a:lnTo>
                    <a:lnTo>
                      <a:pt x="2" y="257"/>
                    </a:lnTo>
                    <a:lnTo>
                      <a:pt x="0" y="262"/>
                    </a:lnTo>
                    <a:lnTo>
                      <a:pt x="0" y="267"/>
                    </a:lnTo>
                    <a:lnTo>
                      <a:pt x="2" y="273"/>
                    </a:lnTo>
                    <a:lnTo>
                      <a:pt x="4" y="278"/>
                    </a:lnTo>
                    <a:lnTo>
                      <a:pt x="7" y="283"/>
                    </a:lnTo>
                    <a:lnTo>
                      <a:pt x="7" y="283"/>
                    </a:lnTo>
                    <a:lnTo>
                      <a:pt x="10" y="287"/>
                    </a:lnTo>
                    <a:lnTo>
                      <a:pt x="16" y="290"/>
                    </a:lnTo>
                    <a:lnTo>
                      <a:pt x="23" y="292"/>
                    </a:lnTo>
                    <a:lnTo>
                      <a:pt x="28" y="292"/>
                    </a:lnTo>
                    <a:lnTo>
                      <a:pt x="28" y="292"/>
                    </a:lnTo>
                    <a:lnTo>
                      <a:pt x="37" y="292"/>
                    </a:lnTo>
                    <a:lnTo>
                      <a:pt x="45" y="287"/>
                    </a:lnTo>
                    <a:lnTo>
                      <a:pt x="141" y="216"/>
                    </a:lnTo>
                    <a:lnTo>
                      <a:pt x="141" y="474"/>
                    </a:lnTo>
                    <a:lnTo>
                      <a:pt x="291" y="474"/>
                    </a:lnTo>
                    <a:lnTo>
                      <a:pt x="291" y="348"/>
                    </a:lnTo>
                    <a:lnTo>
                      <a:pt x="291" y="348"/>
                    </a:lnTo>
                    <a:lnTo>
                      <a:pt x="292" y="335"/>
                    </a:lnTo>
                    <a:lnTo>
                      <a:pt x="295" y="326"/>
                    </a:lnTo>
                    <a:lnTo>
                      <a:pt x="302" y="316"/>
                    </a:lnTo>
                    <a:lnTo>
                      <a:pt x="308" y="306"/>
                    </a:lnTo>
                    <a:lnTo>
                      <a:pt x="316" y="300"/>
                    </a:lnTo>
                    <a:lnTo>
                      <a:pt x="326" y="295"/>
                    </a:lnTo>
                    <a:lnTo>
                      <a:pt x="337" y="290"/>
                    </a:lnTo>
                    <a:lnTo>
                      <a:pt x="348" y="290"/>
                    </a:lnTo>
                    <a:lnTo>
                      <a:pt x="348" y="290"/>
                    </a:lnTo>
                    <a:lnTo>
                      <a:pt x="348" y="290"/>
                    </a:lnTo>
                    <a:lnTo>
                      <a:pt x="359" y="290"/>
                    </a:lnTo>
                    <a:lnTo>
                      <a:pt x="370" y="295"/>
                    </a:lnTo>
                    <a:lnTo>
                      <a:pt x="380" y="300"/>
                    </a:lnTo>
                    <a:lnTo>
                      <a:pt x="390" y="306"/>
                    </a:lnTo>
                    <a:lnTo>
                      <a:pt x="396" y="316"/>
                    </a:lnTo>
                    <a:lnTo>
                      <a:pt x="401" y="326"/>
                    </a:lnTo>
                    <a:lnTo>
                      <a:pt x="404" y="335"/>
                    </a:lnTo>
                    <a:lnTo>
                      <a:pt x="405" y="348"/>
                    </a:lnTo>
                    <a:lnTo>
                      <a:pt x="405" y="474"/>
                    </a:lnTo>
                    <a:lnTo>
                      <a:pt x="557" y="474"/>
                    </a:lnTo>
                    <a:lnTo>
                      <a:pt x="557" y="216"/>
                    </a:lnTo>
                    <a:lnTo>
                      <a:pt x="653" y="287"/>
                    </a:lnTo>
                    <a:lnTo>
                      <a:pt x="653" y="287"/>
                    </a:lnTo>
                    <a:lnTo>
                      <a:pt x="661" y="292"/>
                    </a:lnTo>
                    <a:lnTo>
                      <a:pt x="669" y="292"/>
                    </a:lnTo>
                    <a:lnTo>
                      <a:pt x="669" y="292"/>
                    </a:lnTo>
                    <a:lnTo>
                      <a:pt x="675" y="292"/>
                    </a:lnTo>
                    <a:lnTo>
                      <a:pt x="681" y="290"/>
                    </a:lnTo>
                    <a:lnTo>
                      <a:pt x="686" y="287"/>
                    </a:lnTo>
                    <a:lnTo>
                      <a:pt x="691" y="283"/>
                    </a:lnTo>
                    <a:lnTo>
                      <a:pt x="691" y="283"/>
                    </a:lnTo>
                    <a:lnTo>
                      <a:pt x="694" y="278"/>
                    </a:lnTo>
                    <a:lnTo>
                      <a:pt x="696" y="273"/>
                    </a:lnTo>
                    <a:lnTo>
                      <a:pt x="696" y="267"/>
                    </a:lnTo>
                    <a:lnTo>
                      <a:pt x="696" y="262"/>
                    </a:lnTo>
                    <a:lnTo>
                      <a:pt x="696" y="257"/>
                    </a:lnTo>
                    <a:lnTo>
                      <a:pt x="692" y="252"/>
                    </a:lnTo>
                    <a:lnTo>
                      <a:pt x="689" y="247"/>
                    </a:lnTo>
                    <a:lnTo>
                      <a:pt x="686" y="244"/>
                    </a:lnTo>
                    <a:lnTo>
                      <a:pt x="686" y="244"/>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6" name="Freeform 36">
                <a:extLst>
                  <a:ext uri="{FF2B5EF4-FFF2-40B4-BE49-F238E27FC236}">
                    <a16:creationId xmlns:a16="http://schemas.microsoft.com/office/drawing/2014/main" id="{1626B5B8-4DCB-004A-B503-7C9B02DC10DF}"/>
                  </a:ext>
                </a:extLst>
              </p:cNvPr>
              <p:cNvSpPr>
                <a:spLocks/>
              </p:cNvSpPr>
              <p:nvPr/>
            </p:nvSpPr>
            <p:spPr bwMode="auto">
              <a:xfrm>
                <a:off x="678" y="1928"/>
                <a:ext cx="234" cy="77"/>
              </a:xfrm>
              <a:custGeom>
                <a:avLst/>
                <a:gdLst>
                  <a:gd name="T0" fmla="*/ 234 w 469"/>
                  <a:gd name="T1" fmla="*/ 0 h 154"/>
                  <a:gd name="T2" fmla="*/ 172 w 469"/>
                  <a:gd name="T3" fmla="*/ 6 h 154"/>
                  <a:gd name="T4" fmla="*/ 113 w 469"/>
                  <a:gd name="T5" fmla="*/ 24 h 154"/>
                  <a:gd name="T6" fmla="*/ 59 w 469"/>
                  <a:gd name="T7" fmla="*/ 54 h 154"/>
                  <a:gd name="T8" fmla="*/ 10 w 469"/>
                  <a:gd name="T9" fmla="*/ 94 h 154"/>
                  <a:gd name="T10" fmla="*/ 6 w 469"/>
                  <a:gd name="T11" fmla="*/ 99 h 154"/>
                  <a:gd name="T12" fmla="*/ 0 w 469"/>
                  <a:gd name="T13" fmla="*/ 111 h 154"/>
                  <a:gd name="T14" fmla="*/ 0 w 469"/>
                  <a:gd name="T15" fmla="*/ 126 h 154"/>
                  <a:gd name="T16" fmla="*/ 6 w 469"/>
                  <a:gd name="T17" fmla="*/ 139 h 154"/>
                  <a:gd name="T18" fmla="*/ 10 w 469"/>
                  <a:gd name="T19" fmla="*/ 143 h 154"/>
                  <a:gd name="T20" fmla="*/ 22 w 469"/>
                  <a:gd name="T21" fmla="*/ 151 h 154"/>
                  <a:gd name="T22" fmla="*/ 35 w 469"/>
                  <a:gd name="T23" fmla="*/ 154 h 154"/>
                  <a:gd name="T24" fmla="*/ 48 w 469"/>
                  <a:gd name="T25" fmla="*/ 151 h 154"/>
                  <a:gd name="T26" fmla="*/ 61 w 469"/>
                  <a:gd name="T27" fmla="*/ 143 h 154"/>
                  <a:gd name="T28" fmla="*/ 78 w 469"/>
                  <a:gd name="T29" fmla="*/ 127 h 154"/>
                  <a:gd name="T30" fmla="*/ 118 w 469"/>
                  <a:gd name="T31" fmla="*/ 100 h 154"/>
                  <a:gd name="T32" fmla="*/ 163 w 469"/>
                  <a:gd name="T33" fmla="*/ 83 h 154"/>
                  <a:gd name="T34" fmla="*/ 209 w 469"/>
                  <a:gd name="T35" fmla="*/ 73 h 154"/>
                  <a:gd name="T36" fmla="*/ 234 w 469"/>
                  <a:gd name="T37" fmla="*/ 72 h 154"/>
                  <a:gd name="T38" fmla="*/ 282 w 469"/>
                  <a:gd name="T39" fmla="*/ 76 h 154"/>
                  <a:gd name="T40" fmla="*/ 329 w 469"/>
                  <a:gd name="T41" fmla="*/ 91 h 154"/>
                  <a:gd name="T42" fmla="*/ 370 w 469"/>
                  <a:gd name="T43" fmla="*/ 113 h 154"/>
                  <a:gd name="T44" fmla="*/ 408 w 469"/>
                  <a:gd name="T45" fmla="*/ 143 h 154"/>
                  <a:gd name="T46" fmla="*/ 413 w 469"/>
                  <a:gd name="T47" fmla="*/ 148 h 154"/>
                  <a:gd name="T48" fmla="*/ 426 w 469"/>
                  <a:gd name="T49" fmla="*/ 153 h 154"/>
                  <a:gd name="T50" fmla="*/ 434 w 469"/>
                  <a:gd name="T51" fmla="*/ 154 h 154"/>
                  <a:gd name="T52" fmla="*/ 446 w 469"/>
                  <a:gd name="T53" fmla="*/ 151 h 154"/>
                  <a:gd name="T54" fmla="*/ 458 w 469"/>
                  <a:gd name="T55" fmla="*/ 143 h 154"/>
                  <a:gd name="T56" fmla="*/ 462 w 469"/>
                  <a:gd name="T57" fmla="*/ 139 h 154"/>
                  <a:gd name="T58" fmla="*/ 467 w 469"/>
                  <a:gd name="T59" fmla="*/ 126 h 154"/>
                  <a:gd name="T60" fmla="*/ 467 w 469"/>
                  <a:gd name="T61" fmla="*/ 111 h 154"/>
                  <a:gd name="T62" fmla="*/ 462 w 469"/>
                  <a:gd name="T63" fmla="*/ 99 h 154"/>
                  <a:gd name="T64" fmla="*/ 458 w 469"/>
                  <a:gd name="T65" fmla="*/ 94 h 154"/>
                  <a:gd name="T66" fmla="*/ 410 w 469"/>
                  <a:gd name="T67" fmla="*/ 54 h 154"/>
                  <a:gd name="T68" fmla="*/ 356 w 469"/>
                  <a:gd name="T69" fmla="*/ 24 h 154"/>
                  <a:gd name="T70" fmla="*/ 297 w 469"/>
                  <a:gd name="T71" fmla="*/ 6 h 154"/>
                  <a:gd name="T72" fmla="*/ 234 w 469"/>
                  <a:gd name="T7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154">
                    <a:moveTo>
                      <a:pt x="234" y="0"/>
                    </a:moveTo>
                    <a:lnTo>
                      <a:pt x="234" y="0"/>
                    </a:lnTo>
                    <a:lnTo>
                      <a:pt x="203" y="1"/>
                    </a:lnTo>
                    <a:lnTo>
                      <a:pt x="172" y="6"/>
                    </a:lnTo>
                    <a:lnTo>
                      <a:pt x="142" y="14"/>
                    </a:lnTo>
                    <a:lnTo>
                      <a:pt x="113" y="24"/>
                    </a:lnTo>
                    <a:lnTo>
                      <a:pt x="85" y="38"/>
                    </a:lnTo>
                    <a:lnTo>
                      <a:pt x="59" y="54"/>
                    </a:lnTo>
                    <a:lnTo>
                      <a:pt x="34" y="72"/>
                    </a:lnTo>
                    <a:lnTo>
                      <a:pt x="10" y="94"/>
                    </a:lnTo>
                    <a:lnTo>
                      <a:pt x="10" y="94"/>
                    </a:lnTo>
                    <a:lnTo>
                      <a:pt x="6" y="99"/>
                    </a:lnTo>
                    <a:lnTo>
                      <a:pt x="2" y="105"/>
                    </a:lnTo>
                    <a:lnTo>
                      <a:pt x="0" y="111"/>
                    </a:lnTo>
                    <a:lnTo>
                      <a:pt x="0" y="118"/>
                    </a:lnTo>
                    <a:lnTo>
                      <a:pt x="0" y="126"/>
                    </a:lnTo>
                    <a:lnTo>
                      <a:pt x="2" y="132"/>
                    </a:lnTo>
                    <a:lnTo>
                      <a:pt x="6" y="139"/>
                    </a:lnTo>
                    <a:lnTo>
                      <a:pt x="10" y="143"/>
                    </a:lnTo>
                    <a:lnTo>
                      <a:pt x="10" y="143"/>
                    </a:lnTo>
                    <a:lnTo>
                      <a:pt x="16" y="148"/>
                    </a:lnTo>
                    <a:lnTo>
                      <a:pt x="22" y="151"/>
                    </a:lnTo>
                    <a:lnTo>
                      <a:pt x="29" y="153"/>
                    </a:lnTo>
                    <a:lnTo>
                      <a:pt x="35" y="154"/>
                    </a:lnTo>
                    <a:lnTo>
                      <a:pt x="41" y="153"/>
                    </a:lnTo>
                    <a:lnTo>
                      <a:pt x="48" y="151"/>
                    </a:lnTo>
                    <a:lnTo>
                      <a:pt x="54" y="148"/>
                    </a:lnTo>
                    <a:lnTo>
                      <a:pt x="61" y="143"/>
                    </a:lnTo>
                    <a:lnTo>
                      <a:pt x="61" y="143"/>
                    </a:lnTo>
                    <a:lnTo>
                      <a:pt x="78" y="127"/>
                    </a:lnTo>
                    <a:lnTo>
                      <a:pt x="97" y="113"/>
                    </a:lnTo>
                    <a:lnTo>
                      <a:pt x="118" y="100"/>
                    </a:lnTo>
                    <a:lnTo>
                      <a:pt x="140" y="91"/>
                    </a:lnTo>
                    <a:lnTo>
                      <a:pt x="163" y="83"/>
                    </a:lnTo>
                    <a:lnTo>
                      <a:pt x="185" y="76"/>
                    </a:lnTo>
                    <a:lnTo>
                      <a:pt x="209" y="73"/>
                    </a:lnTo>
                    <a:lnTo>
                      <a:pt x="234" y="72"/>
                    </a:lnTo>
                    <a:lnTo>
                      <a:pt x="234" y="72"/>
                    </a:lnTo>
                    <a:lnTo>
                      <a:pt x="258" y="73"/>
                    </a:lnTo>
                    <a:lnTo>
                      <a:pt x="282" y="76"/>
                    </a:lnTo>
                    <a:lnTo>
                      <a:pt x="306" y="83"/>
                    </a:lnTo>
                    <a:lnTo>
                      <a:pt x="329" y="91"/>
                    </a:lnTo>
                    <a:lnTo>
                      <a:pt x="349" y="100"/>
                    </a:lnTo>
                    <a:lnTo>
                      <a:pt x="370" y="113"/>
                    </a:lnTo>
                    <a:lnTo>
                      <a:pt x="389" y="127"/>
                    </a:lnTo>
                    <a:lnTo>
                      <a:pt x="408" y="143"/>
                    </a:lnTo>
                    <a:lnTo>
                      <a:pt x="408" y="143"/>
                    </a:lnTo>
                    <a:lnTo>
                      <a:pt x="413" y="148"/>
                    </a:lnTo>
                    <a:lnTo>
                      <a:pt x="419" y="151"/>
                    </a:lnTo>
                    <a:lnTo>
                      <a:pt x="426" y="153"/>
                    </a:lnTo>
                    <a:lnTo>
                      <a:pt x="434" y="154"/>
                    </a:lnTo>
                    <a:lnTo>
                      <a:pt x="434" y="154"/>
                    </a:lnTo>
                    <a:lnTo>
                      <a:pt x="440" y="153"/>
                    </a:lnTo>
                    <a:lnTo>
                      <a:pt x="446" y="151"/>
                    </a:lnTo>
                    <a:lnTo>
                      <a:pt x="453" y="148"/>
                    </a:lnTo>
                    <a:lnTo>
                      <a:pt x="458" y="143"/>
                    </a:lnTo>
                    <a:lnTo>
                      <a:pt x="458" y="143"/>
                    </a:lnTo>
                    <a:lnTo>
                      <a:pt x="462" y="139"/>
                    </a:lnTo>
                    <a:lnTo>
                      <a:pt x="466" y="132"/>
                    </a:lnTo>
                    <a:lnTo>
                      <a:pt x="467" y="126"/>
                    </a:lnTo>
                    <a:lnTo>
                      <a:pt x="469" y="118"/>
                    </a:lnTo>
                    <a:lnTo>
                      <a:pt x="467" y="111"/>
                    </a:lnTo>
                    <a:lnTo>
                      <a:pt x="466" y="105"/>
                    </a:lnTo>
                    <a:lnTo>
                      <a:pt x="462" y="99"/>
                    </a:lnTo>
                    <a:lnTo>
                      <a:pt x="458" y="94"/>
                    </a:lnTo>
                    <a:lnTo>
                      <a:pt x="458" y="94"/>
                    </a:lnTo>
                    <a:lnTo>
                      <a:pt x="435" y="72"/>
                    </a:lnTo>
                    <a:lnTo>
                      <a:pt x="410" y="54"/>
                    </a:lnTo>
                    <a:lnTo>
                      <a:pt x="383" y="38"/>
                    </a:lnTo>
                    <a:lnTo>
                      <a:pt x="356" y="24"/>
                    </a:lnTo>
                    <a:lnTo>
                      <a:pt x="327" y="14"/>
                    </a:lnTo>
                    <a:lnTo>
                      <a:pt x="297" y="6"/>
                    </a:lnTo>
                    <a:lnTo>
                      <a:pt x="266" y="1"/>
                    </a:lnTo>
                    <a:lnTo>
                      <a:pt x="234" y="0"/>
                    </a:lnTo>
                    <a:lnTo>
                      <a:pt x="234"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7" name="Freeform 37">
                <a:extLst>
                  <a:ext uri="{FF2B5EF4-FFF2-40B4-BE49-F238E27FC236}">
                    <a16:creationId xmlns:a16="http://schemas.microsoft.com/office/drawing/2014/main" id="{9AB6F5A0-C005-9B49-A6D5-D990B5A7F213}"/>
                  </a:ext>
                </a:extLst>
              </p:cNvPr>
              <p:cNvSpPr>
                <a:spLocks/>
              </p:cNvSpPr>
              <p:nvPr/>
            </p:nvSpPr>
            <p:spPr bwMode="auto">
              <a:xfrm>
                <a:off x="724" y="1993"/>
                <a:ext cx="142" cy="58"/>
              </a:xfrm>
              <a:custGeom>
                <a:avLst/>
                <a:gdLst>
                  <a:gd name="T0" fmla="*/ 9 w 283"/>
                  <a:gd name="T1" fmla="*/ 54 h 114"/>
                  <a:gd name="T2" fmla="*/ 1 w 283"/>
                  <a:gd name="T3" fmla="*/ 67 h 114"/>
                  <a:gd name="T4" fmla="*/ 0 w 283"/>
                  <a:gd name="T5" fmla="*/ 79 h 114"/>
                  <a:gd name="T6" fmla="*/ 1 w 283"/>
                  <a:gd name="T7" fmla="*/ 92 h 114"/>
                  <a:gd name="T8" fmla="*/ 9 w 283"/>
                  <a:gd name="T9" fmla="*/ 105 h 114"/>
                  <a:gd name="T10" fmla="*/ 15 w 283"/>
                  <a:gd name="T11" fmla="*/ 110 h 114"/>
                  <a:gd name="T12" fmla="*/ 28 w 283"/>
                  <a:gd name="T13" fmla="*/ 114 h 114"/>
                  <a:gd name="T14" fmla="*/ 41 w 283"/>
                  <a:gd name="T15" fmla="*/ 114 h 114"/>
                  <a:gd name="T16" fmla="*/ 54 w 283"/>
                  <a:gd name="T17" fmla="*/ 110 h 114"/>
                  <a:gd name="T18" fmla="*/ 60 w 283"/>
                  <a:gd name="T19" fmla="*/ 105 h 114"/>
                  <a:gd name="T20" fmla="*/ 78 w 283"/>
                  <a:gd name="T21" fmla="*/ 90 h 114"/>
                  <a:gd name="T22" fmla="*/ 98 w 283"/>
                  <a:gd name="T23" fmla="*/ 79 h 114"/>
                  <a:gd name="T24" fmla="*/ 119 w 283"/>
                  <a:gd name="T25" fmla="*/ 73 h 114"/>
                  <a:gd name="T26" fmla="*/ 141 w 283"/>
                  <a:gd name="T27" fmla="*/ 71 h 114"/>
                  <a:gd name="T28" fmla="*/ 164 w 283"/>
                  <a:gd name="T29" fmla="*/ 73 h 114"/>
                  <a:gd name="T30" fmla="*/ 184 w 283"/>
                  <a:gd name="T31" fmla="*/ 79 h 114"/>
                  <a:gd name="T32" fmla="*/ 205 w 283"/>
                  <a:gd name="T33" fmla="*/ 90 h 114"/>
                  <a:gd name="T34" fmla="*/ 223 w 283"/>
                  <a:gd name="T35" fmla="*/ 105 h 114"/>
                  <a:gd name="T36" fmla="*/ 229 w 283"/>
                  <a:gd name="T37" fmla="*/ 110 h 114"/>
                  <a:gd name="T38" fmla="*/ 242 w 283"/>
                  <a:gd name="T39" fmla="*/ 114 h 114"/>
                  <a:gd name="T40" fmla="*/ 248 w 283"/>
                  <a:gd name="T41" fmla="*/ 114 h 114"/>
                  <a:gd name="T42" fmla="*/ 261 w 283"/>
                  <a:gd name="T43" fmla="*/ 113 h 114"/>
                  <a:gd name="T44" fmla="*/ 274 w 283"/>
                  <a:gd name="T45" fmla="*/ 105 h 114"/>
                  <a:gd name="T46" fmla="*/ 277 w 283"/>
                  <a:gd name="T47" fmla="*/ 98 h 114"/>
                  <a:gd name="T48" fmla="*/ 283 w 283"/>
                  <a:gd name="T49" fmla="*/ 86 h 114"/>
                  <a:gd name="T50" fmla="*/ 283 w 283"/>
                  <a:gd name="T51" fmla="*/ 73 h 114"/>
                  <a:gd name="T52" fmla="*/ 277 w 283"/>
                  <a:gd name="T53" fmla="*/ 60 h 114"/>
                  <a:gd name="T54" fmla="*/ 274 w 283"/>
                  <a:gd name="T55" fmla="*/ 54 h 114"/>
                  <a:gd name="T56" fmla="*/ 243 w 283"/>
                  <a:gd name="T57" fmla="*/ 30 h 114"/>
                  <a:gd name="T58" fmla="*/ 212 w 283"/>
                  <a:gd name="T59" fmla="*/ 14 h 114"/>
                  <a:gd name="T60" fmla="*/ 177 w 283"/>
                  <a:gd name="T61" fmla="*/ 3 h 114"/>
                  <a:gd name="T62" fmla="*/ 141 w 283"/>
                  <a:gd name="T63" fmla="*/ 0 h 114"/>
                  <a:gd name="T64" fmla="*/ 105 w 283"/>
                  <a:gd name="T65" fmla="*/ 3 h 114"/>
                  <a:gd name="T66" fmla="*/ 71 w 283"/>
                  <a:gd name="T67" fmla="*/ 14 h 114"/>
                  <a:gd name="T68" fmla="*/ 38 w 283"/>
                  <a:gd name="T69" fmla="*/ 30 h 114"/>
                  <a:gd name="T70" fmla="*/ 9 w 283"/>
                  <a:gd name="T71" fmla="*/ 5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3" h="114">
                    <a:moveTo>
                      <a:pt x="9" y="54"/>
                    </a:moveTo>
                    <a:lnTo>
                      <a:pt x="9" y="54"/>
                    </a:lnTo>
                    <a:lnTo>
                      <a:pt x="4" y="60"/>
                    </a:lnTo>
                    <a:lnTo>
                      <a:pt x="1" y="67"/>
                    </a:lnTo>
                    <a:lnTo>
                      <a:pt x="0" y="73"/>
                    </a:lnTo>
                    <a:lnTo>
                      <a:pt x="0" y="79"/>
                    </a:lnTo>
                    <a:lnTo>
                      <a:pt x="0" y="86"/>
                    </a:lnTo>
                    <a:lnTo>
                      <a:pt x="1" y="92"/>
                    </a:lnTo>
                    <a:lnTo>
                      <a:pt x="4" y="98"/>
                    </a:lnTo>
                    <a:lnTo>
                      <a:pt x="9" y="105"/>
                    </a:lnTo>
                    <a:lnTo>
                      <a:pt x="9" y="105"/>
                    </a:lnTo>
                    <a:lnTo>
                      <a:pt x="15" y="110"/>
                    </a:lnTo>
                    <a:lnTo>
                      <a:pt x="20" y="113"/>
                    </a:lnTo>
                    <a:lnTo>
                      <a:pt x="28" y="114"/>
                    </a:lnTo>
                    <a:lnTo>
                      <a:pt x="35" y="114"/>
                    </a:lnTo>
                    <a:lnTo>
                      <a:pt x="41" y="114"/>
                    </a:lnTo>
                    <a:lnTo>
                      <a:pt x="47" y="113"/>
                    </a:lnTo>
                    <a:lnTo>
                      <a:pt x="54" y="110"/>
                    </a:lnTo>
                    <a:lnTo>
                      <a:pt x="60" y="105"/>
                    </a:lnTo>
                    <a:lnTo>
                      <a:pt x="60" y="105"/>
                    </a:lnTo>
                    <a:lnTo>
                      <a:pt x="68" y="97"/>
                    </a:lnTo>
                    <a:lnTo>
                      <a:pt x="78" y="90"/>
                    </a:lnTo>
                    <a:lnTo>
                      <a:pt x="87" y="84"/>
                    </a:lnTo>
                    <a:lnTo>
                      <a:pt x="98" y="79"/>
                    </a:lnTo>
                    <a:lnTo>
                      <a:pt x="108" y="76"/>
                    </a:lnTo>
                    <a:lnTo>
                      <a:pt x="119" y="73"/>
                    </a:lnTo>
                    <a:lnTo>
                      <a:pt x="130" y="71"/>
                    </a:lnTo>
                    <a:lnTo>
                      <a:pt x="141" y="71"/>
                    </a:lnTo>
                    <a:lnTo>
                      <a:pt x="153" y="71"/>
                    </a:lnTo>
                    <a:lnTo>
                      <a:pt x="164" y="73"/>
                    </a:lnTo>
                    <a:lnTo>
                      <a:pt x="173" y="76"/>
                    </a:lnTo>
                    <a:lnTo>
                      <a:pt x="184" y="79"/>
                    </a:lnTo>
                    <a:lnTo>
                      <a:pt x="196" y="84"/>
                    </a:lnTo>
                    <a:lnTo>
                      <a:pt x="205" y="90"/>
                    </a:lnTo>
                    <a:lnTo>
                      <a:pt x="215" y="97"/>
                    </a:lnTo>
                    <a:lnTo>
                      <a:pt x="223" y="105"/>
                    </a:lnTo>
                    <a:lnTo>
                      <a:pt x="223" y="105"/>
                    </a:lnTo>
                    <a:lnTo>
                      <a:pt x="229" y="110"/>
                    </a:lnTo>
                    <a:lnTo>
                      <a:pt x="234" y="113"/>
                    </a:lnTo>
                    <a:lnTo>
                      <a:pt x="242" y="114"/>
                    </a:lnTo>
                    <a:lnTo>
                      <a:pt x="248" y="114"/>
                    </a:lnTo>
                    <a:lnTo>
                      <a:pt x="248" y="114"/>
                    </a:lnTo>
                    <a:lnTo>
                      <a:pt x="255" y="114"/>
                    </a:lnTo>
                    <a:lnTo>
                      <a:pt x="261" y="113"/>
                    </a:lnTo>
                    <a:lnTo>
                      <a:pt x="267" y="110"/>
                    </a:lnTo>
                    <a:lnTo>
                      <a:pt x="274" y="105"/>
                    </a:lnTo>
                    <a:lnTo>
                      <a:pt x="274" y="105"/>
                    </a:lnTo>
                    <a:lnTo>
                      <a:pt x="277" y="98"/>
                    </a:lnTo>
                    <a:lnTo>
                      <a:pt x="280" y="92"/>
                    </a:lnTo>
                    <a:lnTo>
                      <a:pt x="283" y="86"/>
                    </a:lnTo>
                    <a:lnTo>
                      <a:pt x="283" y="79"/>
                    </a:lnTo>
                    <a:lnTo>
                      <a:pt x="283" y="73"/>
                    </a:lnTo>
                    <a:lnTo>
                      <a:pt x="280" y="67"/>
                    </a:lnTo>
                    <a:lnTo>
                      <a:pt x="277" y="60"/>
                    </a:lnTo>
                    <a:lnTo>
                      <a:pt x="274" y="54"/>
                    </a:lnTo>
                    <a:lnTo>
                      <a:pt x="274" y="54"/>
                    </a:lnTo>
                    <a:lnTo>
                      <a:pt x="259" y="41"/>
                    </a:lnTo>
                    <a:lnTo>
                      <a:pt x="243" y="30"/>
                    </a:lnTo>
                    <a:lnTo>
                      <a:pt x="228" y="20"/>
                    </a:lnTo>
                    <a:lnTo>
                      <a:pt x="212" y="14"/>
                    </a:lnTo>
                    <a:lnTo>
                      <a:pt x="194" y="8"/>
                    </a:lnTo>
                    <a:lnTo>
                      <a:pt x="177" y="3"/>
                    </a:lnTo>
                    <a:lnTo>
                      <a:pt x="159" y="1"/>
                    </a:lnTo>
                    <a:lnTo>
                      <a:pt x="141" y="0"/>
                    </a:lnTo>
                    <a:lnTo>
                      <a:pt x="124" y="1"/>
                    </a:lnTo>
                    <a:lnTo>
                      <a:pt x="105" y="3"/>
                    </a:lnTo>
                    <a:lnTo>
                      <a:pt x="87" y="8"/>
                    </a:lnTo>
                    <a:lnTo>
                      <a:pt x="71" y="14"/>
                    </a:lnTo>
                    <a:lnTo>
                      <a:pt x="54" y="20"/>
                    </a:lnTo>
                    <a:lnTo>
                      <a:pt x="38" y="30"/>
                    </a:lnTo>
                    <a:lnTo>
                      <a:pt x="23" y="41"/>
                    </a:lnTo>
                    <a:lnTo>
                      <a:pt x="9" y="54"/>
                    </a:lnTo>
                    <a:lnTo>
                      <a:pt x="9" y="54"/>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8" name="Freeform 38">
                <a:extLst>
                  <a:ext uri="{FF2B5EF4-FFF2-40B4-BE49-F238E27FC236}">
                    <a16:creationId xmlns:a16="http://schemas.microsoft.com/office/drawing/2014/main" id="{DA76C3ED-9B14-0244-BA24-BE5EB294E105}"/>
                  </a:ext>
                </a:extLst>
              </p:cNvPr>
              <p:cNvSpPr>
                <a:spLocks/>
              </p:cNvSpPr>
              <p:nvPr/>
            </p:nvSpPr>
            <p:spPr bwMode="auto">
              <a:xfrm>
                <a:off x="770" y="2067"/>
                <a:ext cx="49" cy="49"/>
              </a:xfrm>
              <a:custGeom>
                <a:avLst/>
                <a:gdLst>
                  <a:gd name="T0" fmla="*/ 49 w 97"/>
                  <a:gd name="T1" fmla="*/ 0 h 99"/>
                  <a:gd name="T2" fmla="*/ 49 w 97"/>
                  <a:gd name="T3" fmla="*/ 0 h 99"/>
                  <a:gd name="T4" fmla="*/ 40 w 97"/>
                  <a:gd name="T5" fmla="*/ 2 h 99"/>
                  <a:gd name="T6" fmla="*/ 30 w 97"/>
                  <a:gd name="T7" fmla="*/ 5 h 99"/>
                  <a:gd name="T8" fmla="*/ 22 w 97"/>
                  <a:gd name="T9" fmla="*/ 10 h 99"/>
                  <a:gd name="T10" fmla="*/ 14 w 97"/>
                  <a:gd name="T11" fmla="*/ 15 h 99"/>
                  <a:gd name="T12" fmla="*/ 8 w 97"/>
                  <a:gd name="T13" fmla="*/ 23 h 99"/>
                  <a:gd name="T14" fmla="*/ 5 w 97"/>
                  <a:gd name="T15" fmla="*/ 31 h 99"/>
                  <a:gd name="T16" fmla="*/ 2 w 97"/>
                  <a:gd name="T17" fmla="*/ 40 h 99"/>
                  <a:gd name="T18" fmla="*/ 0 w 97"/>
                  <a:gd name="T19" fmla="*/ 50 h 99"/>
                  <a:gd name="T20" fmla="*/ 0 w 97"/>
                  <a:gd name="T21" fmla="*/ 50 h 99"/>
                  <a:gd name="T22" fmla="*/ 2 w 97"/>
                  <a:gd name="T23" fmla="*/ 59 h 99"/>
                  <a:gd name="T24" fmla="*/ 5 w 97"/>
                  <a:gd name="T25" fmla="*/ 69 h 99"/>
                  <a:gd name="T26" fmla="*/ 8 w 97"/>
                  <a:gd name="T27" fmla="*/ 77 h 99"/>
                  <a:gd name="T28" fmla="*/ 14 w 97"/>
                  <a:gd name="T29" fmla="*/ 85 h 99"/>
                  <a:gd name="T30" fmla="*/ 22 w 97"/>
                  <a:gd name="T31" fmla="*/ 90 h 99"/>
                  <a:gd name="T32" fmla="*/ 30 w 97"/>
                  <a:gd name="T33" fmla="*/ 94 h 99"/>
                  <a:gd name="T34" fmla="*/ 40 w 97"/>
                  <a:gd name="T35" fmla="*/ 98 h 99"/>
                  <a:gd name="T36" fmla="*/ 49 w 97"/>
                  <a:gd name="T37" fmla="*/ 99 h 99"/>
                  <a:gd name="T38" fmla="*/ 49 w 97"/>
                  <a:gd name="T39" fmla="*/ 99 h 99"/>
                  <a:gd name="T40" fmla="*/ 59 w 97"/>
                  <a:gd name="T41" fmla="*/ 98 h 99"/>
                  <a:gd name="T42" fmla="*/ 69 w 97"/>
                  <a:gd name="T43" fmla="*/ 94 h 99"/>
                  <a:gd name="T44" fmla="*/ 77 w 97"/>
                  <a:gd name="T45" fmla="*/ 90 h 99"/>
                  <a:gd name="T46" fmla="*/ 83 w 97"/>
                  <a:gd name="T47" fmla="*/ 85 h 99"/>
                  <a:gd name="T48" fmla="*/ 89 w 97"/>
                  <a:gd name="T49" fmla="*/ 77 h 99"/>
                  <a:gd name="T50" fmla="*/ 94 w 97"/>
                  <a:gd name="T51" fmla="*/ 69 h 99"/>
                  <a:gd name="T52" fmla="*/ 97 w 97"/>
                  <a:gd name="T53" fmla="*/ 59 h 99"/>
                  <a:gd name="T54" fmla="*/ 97 w 97"/>
                  <a:gd name="T55" fmla="*/ 50 h 99"/>
                  <a:gd name="T56" fmla="*/ 97 w 97"/>
                  <a:gd name="T57" fmla="*/ 50 h 99"/>
                  <a:gd name="T58" fmla="*/ 97 w 97"/>
                  <a:gd name="T59" fmla="*/ 40 h 99"/>
                  <a:gd name="T60" fmla="*/ 94 w 97"/>
                  <a:gd name="T61" fmla="*/ 31 h 99"/>
                  <a:gd name="T62" fmla="*/ 89 w 97"/>
                  <a:gd name="T63" fmla="*/ 23 h 99"/>
                  <a:gd name="T64" fmla="*/ 83 w 97"/>
                  <a:gd name="T65" fmla="*/ 15 h 99"/>
                  <a:gd name="T66" fmla="*/ 77 w 97"/>
                  <a:gd name="T67" fmla="*/ 10 h 99"/>
                  <a:gd name="T68" fmla="*/ 69 w 97"/>
                  <a:gd name="T69" fmla="*/ 5 h 99"/>
                  <a:gd name="T70" fmla="*/ 59 w 97"/>
                  <a:gd name="T71" fmla="*/ 2 h 99"/>
                  <a:gd name="T72" fmla="*/ 49 w 97"/>
                  <a:gd name="T73" fmla="*/ 0 h 99"/>
                  <a:gd name="T74" fmla="*/ 49 w 97"/>
                  <a:gd name="T7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9">
                    <a:moveTo>
                      <a:pt x="49" y="0"/>
                    </a:moveTo>
                    <a:lnTo>
                      <a:pt x="49" y="0"/>
                    </a:lnTo>
                    <a:lnTo>
                      <a:pt x="40" y="2"/>
                    </a:lnTo>
                    <a:lnTo>
                      <a:pt x="30" y="5"/>
                    </a:lnTo>
                    <a:lnTo>
                      <a:pt x="22" y="10"/>
                    </a:lnTo>
                    <a:lnTo>
                      <a:pt x="14" y="15"/>
                    </a:lnTo>
                    <a:lnTo>
                      <a:pt x="8" y="23"/>
                    </a:lnTo>
                    <a:lnTo>
                      <a:pt x="5" y="31"/>
                    </a:lnTo>
                    <a:lnTo>
                      <a:pt x="2" y="40"/>
                    </a:lnTo>
                    <a:lnTo>
                      <a:pt x="0" y="50"/>
                    </a:lnTo>
                    <a:lnTo>
                      <a:pt x="0" y="50"/>
                    </a:lnTo>
                    <a:lnTo>
                      <a:pt x="2" y="59"/>
                    </a:lnTo>
                    <a:lnTo>
                      <a:pt x="5" y="69"/>
                    </a:lnTo>
                    <a:lnTo>
                      <a:pt x="8" y="77"/>
                    </a:lnTo>
                    <a:lnTo>
                      <a:pt x="14" y="85"/>
                    </a:lnTo>
                    <a:lnTo>
                      <a:pt x="22" y="90"/>
                    </a:lnTo>
                    <a:lnTo>
                      <a:pt x="30" y="94"/>
                    </a:lnTo>
                    <a:lnTo>
                      <a:pt x="40" y="98"/>
                    </a:lnTo>
                    <a:lnTo>
                      <a:pt x="49" y="99"/>
                    </a:lnTo>
                    <a:lnTo>
                      <a:pt x="49" y="99"/>
                    </a:lnTo>
                    <a:lnTo>
                      <a:pt x="59" y="98"/>
                    </a:lnTo>
                    <a:lnTo>
                      <a:pt x="69" y="94"/>
                    </a:lnTo>
                    <a:lnTo>
                      <a:pt x="77" y="90"/>
                    </a:lnTo>
                    <a:lnTo>
                      <a:pt x="83" y="85"/>
                    </a:lnTo>
                    <a:lnTo>
                      <a:pt x="89" y="77"/>
                    </a:lnTo>
                    <a:lnTo>
                      <a:pt x="94" y="69"/>
                    </a:lnTo>
                    <a:lnTo>
                      <a:pt x="97" y="59"/>
                    </a:lnTo>
                    <a:lnTo>
                      <a:pt x="97" y="50"/>
                    </a:lnTo>
                    <a:lnTo>
                      <a:pt x="97" y="50"/>
                    </a:lnTo>
                    <a:lnTo>
                      <a:pt x="97" y="40"/>
                    </a:lnTo>
                    <a:lnTo>
                      <a:pt x="94" y="31"/>
                    </a:lnTo>
                    <a:lnTo>
                      <a:pt x="89" y="23"/>
                    </a:lnTo>
                    <a:lnTo>
                      <a:pt x="83" y="15"/>
                    </a:lnTo>
                    <a:lnTo>
                      <a:pt x="77" y="10"/>
                    </a:lnTo>
                    <a:lnTo>
                      <a:pt x="69" y="5"/>
                    </a:lnTo>
                    <a:lnTo>
                      <a:pt x="59" y="2"/>
                    </a:lnTo>
                    <a:lnTo>
                      <a:pt x="49" y="0"/>
                    </a:lnTo>
                    <a:lnTo>
                      <a:pt x="49"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sp>
            <p:nvSpPr>
              <p:cNvPr id="369" name="Freeform 39">
                <a:extLst>
                  <a:ext uri="{FF2B5EF4-FFF2-40B4-BE49-F238E27FC236}">
                    <a16:creationId xmlns:a16="http://schemas.microsoft.com/office/drawing/2014/main" id="{E47DF9CE-D803-D04E-8335-D0BF3C8BFB7A}"/>
                  </a:ext>
                </a:extLst>
              </p:cNvPr>
              <p:cNvSpPr>
                <a:spLocks noEditPoints="1"/>
              </p:cNvSpPr>
              <p:nvPr/>
            </p:nvSpPr>
            <p:spPr bwMode="auto">
              <a:xfrm>
                <a:off x="892" y="2098"/>
                <a:ext cx="187" cy="311"/>
              </a:xfrm>
              <a:custGeom>
                <a:avLst/>
                <a:gdLst>
                  <a:gd name="T0" fmla="*/ 375 w 375"/>
                  <a:gd name="T1" fmla="*/ 346 h 624"/>
                  <a:gd name="T2" fmla="*/ 375 w 375"/>
                  <a:gd name="T3" fmla="*/ 353 h 624"/>
                  <a:gd name="T4" fmla="*/ 370 w 375"/>
                  <a:gd name="T5" fmla="*/ 366 h 624"/>
                  <a:gd name="T6" fmla="*/ 361 w 375"/>
                  <a:gd name="T7" fmla="*/ 377 h 624"/>
                  <a:gd name="T8" fmla="*/ 348 w 375"/>
                  <a:gd name="T9" fmla="*/ 383 h 624"/>
                  <a:gd name="T10" fmla="*/ 340 w 375"/>
                  <a:gd name="T11" fmla="*/ 482 h 624"/>
                  <a:gd name="T12" fmla="*/ 338 w 375"/>
                  <a:gd name="T13" fmla="*/ 492 h 624"/>
                  <a:gd name="T14" fmla="*/ 332 w 375"/>
                  <a:gd name="T15" fmla="*/ 506 h 624"/>
                  <a:gd name="T16" fmla="*/ 321 w 375"/>
                  <a:gd name="T17" fmla="*/ 517 h 624"/>
                  <a:gd name="T18" fmla="*/ 307 w 375"/>
                  <a:gd name="T19" fmla="*/ 523 h 624"/>
                  <a:gd name="T20" fmla="*/ 257 w 375"/>
                  <a:gd name="T21" fmla="*/ 525 h 624"/>
                  <a:gd name="T22" fmla="*/ 257 w 375"/>
                  <a:gd name="T23" fmla="*/ 581 h 624"/>
                  <a:gd name="T24" fmla="*/ 254 w 375"/>
                  <a:gd name="T25" fmla="*/ 598 h 624"/>
                  <a:gd name="T26" fmla="*/ 244 w 375"/>
                  <a:gd name="T27" fmla="*/ 611 h 624"/>
                  <a:gd name="T28" fmla="*/ 232 w 375"/>
                  <a:gd name="T29" fmla="*/ 621 h 624"/>
                  <a:gd name="T30" fmla="*/ 214 w 375"/>
                  <a:gd name="T31" fmla="*/ 624 h 624"/>
                  <a:gd name="T32" fmla="*/ 125 w 375"/>
                  <a:gd name="T33" fmla="*/ 624 h 624"/>
                  <a:gd name="T34" fmla="*/ 109 w 375"/>
                  <a:gd name="T35" fmla="*/ 621 h 624"/>
                  <a:gd name="T36" fmla="*/ 96 w 375"/>
                  <a:gd name="T37" fmla="*/ 611 h 624"/>
                  <a:gd name="T38" fmla="*/ 86 w 375"/>
                  <a:gd name="T39" fmla="*/ 598 h 624"/>
                  <a:gd name="T40" fmla="*/ 83 w 375"/>
                  <a:gd name="T41" fmla="*/ 581 h 624"/>
                  <a:gd name="T42" fmla="*/ 42 w 375"/>
                  <a:gd name="T43" fmla="*/ 525 h 624"/>
                  <a:gd name="T44" fmla="*/ 34 w 375"/>
                  <a:gd name="T45" fmla="*/ 523 h 624"/>
                  <a:gd name="T46" fmla="*/ 18 w 375"/>
                  <a:gd name="T47" fmla="*/ 517 h 624"/>
                  <a:gd name="T48" fmla="*/ 7 w 375"/>
                  <a:gd name="T49" fmla="*/ 506 h 624"/>
                  <a:gd name="T50" fmla="*/ 0 w 375"/>
                  <a:gd name="T51" fmla="*/ 492 h 624"/>
                  <a:gd name="T52" fmla="*/ 0 w 375"/>
                  <a:gd name="T53" fmla="*/ 142 h 624"/>
                  <a:gd name="T54" fmla="*/ 0 w 375"/>
                  <a:gd name="T55" fmla="*/ 134 h 624"/>
                  <a:gd name="T56" fmla="*/ 7 w 375"/>
                  <a:gd name="T57" fmla="*/ 118 h 624"/>
                  <a:gd name="T58" fmla="*/ 18 w 375"/>
                  <a:gd name="T59" fmla="*/ 107 h 624"/>
                  <a:gd name="T60" fmla="*/ 34 w 375"/>
                  <a:gd name="T61" fmla="*/ 101 h 624"/>
                  <a:gd name="T62" fmla="*/ 83 w 375"/>
                  <a:gd name="T63" fmla="*/ 99 h 624"/>
                  <a:gd name="T64" fmla="*/ 83 w 375"/>
                  <a:gd name="T65" fmla="*/ 44 h 624"/>
                  <a:gd name="T66" fmla="*/ 86 w 375"/>
                  <a:gd name="T67" fmla="*/ 28 h 624"/>
                  <a:gd name="T68" fmla="*/ 96 w 375"/>
                  <a:gd name="T69" fmla="*/ 13 h 624"/>
                  <a:gd name="T70" fmla="*/ 109 w 375"/>
                  <a:gd name="T71" fmla="*/ 4 h 624"/>
                  <a:gd name="T72" fmla="*/ 125 w 375"/>
                  <a:gd name="T73" fmla="*/ 0 h 624"/>
                  <a:gd name="T74" fmla="*/ 214 w 375"/>
                  <a:gd name="T75" fmla="*/ 0 h 624"/>
                  <a:gd name="T76" fmla="*/ 232 w 375"/>
                  <a:gd name="T77" fmla="*/ 4 h 624"/>
                  <a:gd name="T78" fmla="*/ 244 w 375"/>
                  <a:gd name="T79" fmla="*/ 13 h 624"/>
                  <a:gd name="T80" fmla="*/ 254 w 375"/>
                  <a:gd name="T81" fmla="*/ 28 h 624"/>
                  <a:gd name="T82" fmla="*/ 257 w 375"/>
                  <a:gd name="T83" fmla="*/ 44 h 624"/>
                  <a:gd name="T84" fmla="*/ 297 w 375"/>
                  <a:gd name="T85" fmla="*/ 99 h 624"/>
                  <a:gd name="T86" fmla="*/ 307 w 375"/>
                  <a:gd name="T87" fmla="*/ 101 h 624"/>
                  <a:gd name="T88" fmla="*/ 321 w 375"/>
                  <a:gd name="T89" fmla="*/ 107 h 624"/>
                  <a:gd name="T90" fmla="*/ 332 w 375"/>
                  <a:gd name="T91" fmla="*/ 118 h 624"/>
                  <a:gd name="T92" fmla="*/ 338 w 375"/>
                  <a:gd name="T93" fmla="*/ 134 h 624"/>
                  <a:gd name="T94" fmla="*/ 340 w 375"/>
                  <a:gd name="T95" fmla="*/ 241 h 624"/>
                  <a:gd name="T96" fmla="*/ 348 w 375"/>
                  <a:gd name="T97" fmla="*/ 243 h 624"/>
                  <a:gd name="T98" fmla="*/ 361 w 375"/>
                  <a:gd name="T99" fmla="*/ 248 h 624"/>
                  <a:gd name="T100" fmla="*/ 370 w 375"/>
                  <a:gd name="T101" fmla="*/ 259 h 624"/>
                  <a:gd name="T102" fmla="*/ 375 w 375"/>
                  <a:gd name="T103" fmla="*/ 272 h 624"/>
                  <a:gd name="T104" fmla="*/ 375 w 375"/>
                  <a:gd name="T105" fmla="*/ 279 h 624"/>
                  <a:gd name="T106" fmla="*/ 66 w 375"/>
                  <a:gd name="T107" fmla="*/ 171 h 624"/>
                  <a:gd name="T108" fmla="*/ 275 w 375"/>
                  <a:gd name="T109" fmla="*/ 45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624">
                    <a:moveTo>
                      <a:pt x="375" y="279"/>
                    </a:moveTo>
                    <a:lnTo>
                      <a:pt x="375" y="346"/>
                    </a:lnTo>
                    <a:lnTo>
                      <a:pt x="375" y="346"/>
                    </a:lnTo>
                    <a:lnTo>
                      <a:pt x="375" y="353"/>
                    </a:lnTo>
                    <a:lnTo>
                      <a:pt x="373" y="359"/>
                    </a:lnTo>
                    <a:lnTo>
                      <a:pt x="370" y="366"/>
                    </a:lnTo>
                    <a:lnTo>
                      <a:pt x="365" y="372"/>
                    </a:lnTo>
                    <a:lnTo>
                      <a:pt x="361" y="377"/>
                    </a:lnTo>
                    <a:lnTo>
                      <a:pt x="354" y="380"/>
                    </a:lnTo>
                    <a:lnTo>
                      <a:pt x="348" y="383"/>
                    </a:lnTo>
                    <a:lnTo>
                      <a:pt x="340" y="383"/>
                    </a:lnTo>
                    <a:lnTo>
                      <a:pt x="340" y="482"/>
                    </a:lnTo>
                    <a:lnTo>
                      <a:pt x="340" y="482"/>
                    </a:lnTo>
                    <a:lnTo>
                      <a:pt x="338" y="492"/>
                    </a:lnTo>
                    <a:lnTo>
                      <a:pt x="337" y="500"/>
                    </a:lnTo>
                    <a:lnTo>
                      <a:pt x="332" y="506"/>
                    </a:lnTo>
                    <a:lnTo>
                      <a:pt x="327" y="512"/>
                    </a:lnTo>
                    <a:lnTo>
                      <a:pt x="321" y="517"/>
                    </a:lnTo>
                    <a:lnTo>
                      <a:pt x="314" y="522"/>
                    </a:lnTo>
                    <a:lnTo>
                      <a:pt x="307" y="523"/>
                    </a:lnTo>
                    <a:lnTo>
                      <a:pt x="297" y="525"/>
                    </a:lnTo>
                    <a:lnTo>
                      <a:pt x="257" y="525"/>
                    </a:lnTo>
                    <a:lnTo>
                      <a:pt x="257" y="581"/>
                    </a:lnTo>
                    <a:lnTo>
                      <a:pt x="257" y="581"/>
                    </a:lnTo>
                    <a:lnTo>
                      <a:pt x="255" y="590"/>
                    </a:lnTo>
                    <a:lnTo>
                      <a:pt x="254" y="598"/>
                    </a:lnTo>
                    <a:lnTo>
                      <a:pt x="249" y="605"/>
                    </a:lnTo>
                    <a:lnTo>
                      <a:pt x="244" y="611"/>
                    </a:lnTo>
                    <a:lnTo>
                      <a:pt x="238" y="616"/>
                    </a:lnTo>
                    <a:lnTo>
                      <a:pt x="232" y="621"/>
                    </a:lnTo>
                    <a:lnTo>
                      <a:pt x="224" y="622"/>
                    </a:lnTo>
                    <a:lnTo>
                      <a:pt x="214" y="624"/>
                    </a:lnTo>
                    <a:lnTo>
                      <a:pt x="125" y="624"/>
                    </a:lnTo>
                    <a:lnTo>
                      <a:pt x="125" y="624"/>
                    </a:lnTo>
                    <a:lnTo>
                      <a:pt x="117" y="622"/>
                    </a:lnTo>
                    <a:lnTo>
                      <a:pt x="109" y="621"/>
                    </a:lnTo>
                    <a:lnTo>
                      <a:pt x="102" y="616"/>
                    </a:lnTo>
                    <a:lnTo>
                      <a:pt x="96" y="611"/>
                    </a:lnTo>
                    <a:lnTo>
                      <a:pt x="90" y="605"/>
                    </a:lnTo>
                    <a:lnTo>
                      <a:pt x="86" y="598"/>
                    </a:lnTo>
                    <a:lnTo>
                      <a:pt x="83" y="590"/>
                    </a:lnTo>
                    <a:lnTo>
                      <a:pt x="83" y="581"/>
                    </a:lnTo>
                    <a:lnTo>
                      <a:pt x="83" y="525"/>
                    </a:lnTo>
                    <a:lnTo>
                      <a:pt x="42" y="525"/>
                    </a:lnTo>
                    <a:lnTo>
                      <a:pt x="42" y="525"/>
                    </a:lnTo>
                    <a:lnTo>
                      <a:pt x="34" y="523"/>
                    </a:lnTo>
                    <a:lnTo>
                      <a:pt x="26" y="522"/>
                    </a:lnTo>
                    <a:lnTo>
                      <a:pt x="18" y="517"/>
                    </a:lnTo>
                    <a:lnTo>
                      <a:pt x="13" y="512"/>
                    </a:lnTo>
                    <a:lnTo>
                      <a:pt x="7" y="506"/>
                    </a:lnTo>
                    <a:lnTo>
                      <a:pt x="4" y="500"/>
                    </a:lnTo>
                    <a:lnTo>
                      <a:pt x="0" y="492"/>
                    </a:lnTo>
                    <a:lnTo>
                      <a:pt x="0" y="482"/>
                    </a:lnTo>
                    <a:lnTo>
                      <a:pt x="0" y="142"/>
                    </a:lnTo>
                    <a:lnTo>
                      <a:pt x="0" y="142"/>
                    </a:lnTo>
                    <a:lnTo>
                      <a:pt x="0" y="134"/>
                    </a:lnTo>
                    <a:lnTo>
                      <a:pt x="4" y="126"/>
                    </a:lnTo>
                    <a:lnTo>
                      <a:pt x="7" y="118"/>
                    </a:lnTo>
                    <a:lnTo>
                      <a:pt x="13" y="112"/>
                    </a:lnTo>
                    <a:lnTo>
                      <a:pt x="18" y="107"/>
                    </a:lnTo>
                    <a:lnTo>
                      <a:pt x="26" y="103"/>
                    </a:lnTo>
                    <a:lnTo>
                      <a:pt x="34" y="101"/>
                    </a:lnTo>
                    <a:lnTo>
                      <a:pt x="42" y="99"/>
                    </a:lnTo>
                    <a:lnTo>
                      <a:pt x="83" y="99"/>
                    </a:lnTo>
                    <a:lnTo>
                      <a:pt x="83" y="44"/>
                    </a:lnTo>
                    <a:lnTo>
                      <a:pt x="83" y="44"/>
                    </a:lnTo>
                    <a:lnTo>
                      <a:pt x="83" y="36"/>
                    </a:lnTo>
                    <a:lnTo>
                      <a:pt x="86" y="28"/>
                    </a:lnTo>
                    <a:lnTo>
                      <a:pt x="90" y="20"/>
                    </a:lnTo>
                    <a:lnTo>
                      <a:pt x="96" y="13"/>
                    </a:lnTo>
                    <a:lnTo>
                      <a:pt x="102" y="8"/>
                    </a:lnTo>
                    <a:lnTo>
                      <a:pt x="109" y="4"/>
                    </a:lnTo>
                    <a:lnTo>
                      <a:pt x="117" y="2"/>
                    </a:lnTo>
                    <a:lnTo>
                      <a:pt x="125" y="0"/>
                    </a:lnTo>
                    <a:lnTo>
                      <a:pt x="214" y="0"/>
                    </a:lnTo>
                    <a:lnTo>
                      <a:pt x="214" y="0"/>
                    </a:lnTo>
                    <a:lnTo>
                      <a:pt x="224" y="2"/>
                    </a:lnTo>
                    <a:lnTo>
                      <a:pt x="232" y="4"/>
                    </a:lnTo>
                    <a:lnTo>
                      <a:pt x="238" y="8"/>
                    </a:lnTo>
                    <a:lnTo>
                      <a:pt x="244" y="13"/>
                    </a:lnTo>
                    <a:lnTo>
                      <a:pt x="249" y="20"/>
                    </a:lnTo>
                    <a:lnTo>
                      <a:pt x="254" y="28"/>
                    </a:lnTo>
                    <a:lnTo>
                      <a:pt x="255" y="36"/>
                    </a:lnTo>
                    <a:lnTo>
                      <a:pt x="257" y="44"/>
                    </a:lnTo>
                    <a:lnTo>
                      <a:pt x="257" y="99"/>
                    </a:lnTo>
                    <a:lnTo>
                      <a:pt x="297" y="99"/>
                    </a:lnTo>
                    <a:lnTo>
                      <a:pt x="297" y="99"/>
                    </a:lnTo>
                    <a:lnTo>
                      <a:pt x="307" y="101"/>
                    </a:lnTo>
                    <a:lnTo>
                      <a:pt x="314" y="103"/>
                    </a:lnTo>
                    <a:lnTo>
                      <a:pt x="321" y="107"/>
                    </a:lnTo>
                    <a:lnTo>
                      <a:pt x="327" y="112"/>
                    </a:lnTo>
                    <a:lnTo>
                      <a:pt x="332" y="118"/>
                    </a:lnTo>
                    <a:lnTo>
                      <a:pt x="337" y="126"/>
                    </a:lnTo>
                    <a:lnTo>
                      <a:pt x="338" y="134"/>
                    </a:lnTo>
                    <a:lnTo>
                      <a:pt x="340" y="142"/>
                    </a:lnTo>
                    <a:lnTo>
                      <a:pt x="340" y="241"/>
                    </a:lnTo>
                    <a:lnTo>
                      <a:pt x="340" y="241"/>
                    </a:lnTo>
                    <a:lnTo>
                      <a:pt x="348" y="243"/>
                    </a:lnTo>
                    <a:lnTo>
                      <a:pt x="354" y="244"/>
                    </a:lnTo>
                    <a:lnTo>
                      <a:pt x="361" y="248"/>
                    </a:lnTo>
                    <a:lnTo>
                      <a:pt x="365" y="252"/>
                    </a:lnTo>
                    <a:lnTo>
                      <a:pt x="370" y="259"/>
                    </a:lnTo>
                    <a:lnTo>
                      <a:pt x="373" y="265"/>
                    </a:lnTo>
                    <a:lnTo>
                      <a:pt x="375" y="272"/>
                    </a:lnTo>
                    <a:lnTo>
                      <a:pt x="375" y="279"/>
                    </a:lnTo>
                    <a:lnTo>
                      <a:pt x="375" y="279"/>
                    </a:lnTo>
                    <a:close/>
                    <a:moveTo>
                      <a:pt x="275" y="171"/>
                    </a:moveTo>
                    <a:lnTo>
                      <a:pt x="66" y="171"/>
                    </a:lnTo>
                    <a:lnTo>
                      <a:pt x="66" y="453"/>
                    </a:lnTo>
                    <a:lnTo>
                      <a:pt x="275" y="453"/>
                    </a:lnTo>
                    <a:lnTo>
                      <a:pt x="275" y="171"/>
                    </a:lnTo>
                    <a:close/>
                  </a:path>
                </a:pathLst>
              </a:custGeom>
              <a:solidFill>
                <a:srgbClr val="74B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grpSp>
      </p:grpSp>
      <p:grpSp>
        <p:nvGrpSpPr>
          <p:cNvPr id="370" name="Group 369">
            <a:extLst>
              <a:ext uri="{FF2B5EF4-FFF2-40B4-BE49-F238E27FC236}">
                <a16:creationId xmlns:a16="http://schemas.microsoft.com/office/drawing/2014/main" id="{AAA576BC-F89F-F743-8361-DA7FD49CA640}"/>
              </a:ext>
            </a:extLst>
          </p:cNvPr>
          <p:cNvGrpSpPr/>
          <p:nvPr/>
        </p:nvGrpSpPr>
        <p:grpSpPr>
          <a:xfrm>
            <a:off x="1957682" y="2915752"/>
            <a:ext cx="503663" cy="529465"/>
            <a:chOff x="11888617" y="5598520"/>
            <a:chExt cx="503663" cy="529465"/>
          </a:xfrm>
        </p:grpSpPr>
        <p:sp>
          <p:nvSpPr>
            <p:cNvPr id="371" name="Rectangle 370">
              <a:extLst>
                <a:ext uri="{FF2B5EF4-FFF2-40B4-BE49-F238E27FC236}">
                  <a16:creationId xmlns:a16="http://schemas.microsoft.com/office/drawing/2014/main" id="{5E85A43D-069E-E446-B7A2-50757C62764D}"/>
                </a:ext>
              </a:extLst>
            </p:cNvPr>
            <p:cNvSpPr/>
            <p:nvPr/>
          </p:nvSpPr>
          <p:spPr>
            <a:xfrm>
              <a:off x="11888617" y="5850986"/>
              <a:ext cx="503663" cy="276999"/>
            </a:xfrm>
            <a:prstGeom prst="rect">
              <a:avLst/>
            </a:prstGeom>
            <a:noFill/>
            <a:ln w="25400" cap="flat" cmpd="sng" algn="ctr">
              <a:noFill/>
              <a:prstDash val="solid"/>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iscoSansTT ExtraLight"/>
                  <a:ea typeface="+mn-ea"/>
                  <a:cs typeface="+mn-cs"/>
                </a:rPr>
                <a:t>Colo</a:t>
              </a:r>
            </a:p>
          </p:txBody>
        </p:sp>
        <p:grpSp>
          <p:nvGrpSpPr>
            <p:cNvPr id="372" name="Group 371">
              <a:extLst>
                <a:ext uri="{FF2B5EF4-FFF2-40B4-BE49-F238E27FC236}">
                  <a16:creationId xmlns:a16="http://schemas.microsoft.com/office/drawing/2014/main" id="{CB792810-277F-5C45-9B3A-4AE735CBE27C}"/>
                </a:ext>
              </a:extLst>
            </p:cNvPr>
            <p:cNvGrpSpPr/>
            <p:nvPr/>
          </p:nvGrpSpPr>
          <p:grpSpPr>
            <a:xfrm>
              <a:off x="12025553" y="5598520"/>
              <a:ext cx="216942" cy="272563"/>
              <a:chOff x="2261604" y="3018242"/>
              <a:chExt cx="182935" cy="229839"/>
            </a:xfrm>
          </p:grpSpPr>
          <p:sp>
            <p:nvSpPr>
              <p:cNvPr id="373" name="Freeform: Shape 7">
                <a:extLst>
                  <a:ext uri="{FF2B5EF4-FFF2-40B4-BE49-F238E27FC236}">
                    <a16:creationId xmlns:a16="http://schemas.microsoft.com/office/drawing/2014/main" id="{4B2D84C5-1796-F84A-A097-FA748015130D}"/>
                  </a:ext>
                </a:extLst>
              </p:cNvPr>
              <p:cNvSpPr/>
              <p:nvPr/>
            </p:nvSpPr>
            <p:spPr>
              <a:xfrm>
                <a:off x="2261604" y="3018242"/>
                <a:ext cx="54080" cy="229839"/>
              </a:xfrm>
              <a:custGeom>
                <a:avLst/>
                <a:gdLst>
                  <a:gd name="connsiteX0" fmla="*/ 350044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50044 w 495300"/>
                  <a:gd name="connsiteY5" fmla="*/ 7144 h 2105025"/>
                  <a:gd name="connsiteX6" fmla="*/ 491014 w 495300"/>
                  <a:gd name="connsiteY6" fmla="*/ 155734 h 2105025"/>
                  <a:gd name="connsiteX7" fmla="*/ 491014 w 495300"/>
                  <a:gd name="connsiteY7" fmla="*/ 1967389 h 2105025"/>
                  <a:gd name="connsiteX8" fmla="*/ 350044 w 495300"/>
                  <a:gd name="connsiteY8" fmla="*/ 2106454 h 2105025"/>
                  <a:gd name="connsiteX9" fmla="*/ 350044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50044" y="2106454"/>
                    </a:moveTo>
                    <a:cubicBezTo>
                      <a:pt x="148114" y="2106454"/>
                      <a:pt x="148114" y="2106454"/>
                      <a:pt x="148114" y="2106454"/>
                    </a:cubicBezTo>
                    <a:cubicBezTo>
                      <a:pt x="67151" y="2106454"/>
                      <a:pt x="7144" y="2047399"/>
                      <a:pt x="7144" y="1967389"/>
                    </a:cubicBezTo>
                    <a:cubicBezTo>
                      <a:pt x="7144" y="155734"/>
                      <a:pt x="7144" y="155734"/>
                      <a:pt x="7144" y="155734"/>
                    </a:cubicBezTo>
                    <a:cubicBezTo>
                      <a:pt x="7144" y="76676"/>
                      <a:pt x="68104" y="7144"/>
                      <a:pt x="148114" y="7144"/>
                    </a:cubicBezTo>
                    <a:cubicBezTo>
                      <a:pt x="350044" y="7144"/>
                      <a:pt x="350044" y="7144"/>
                      <a:pt x="350044" y="7144"/>
                    </a:cubicBezTo>
                    <a:cubicBezTo>
                      <a:pt x="431006" y="7144"/>
                      <a:pt x="491014" y="76676"/>
                      <a:pt x="491014" y="155734"/>
                    </a:cubicBezTo>
                    <a:cubicBezTo>
                      <a:pt x="491014" y="1967389"/>
                      <a:pt x="491014" y="1967389"/>
                      <a:pt x="491014" y="1967389"/>
                    </a:cubicBezTo>
                    <a:cubicBezTo>
                      <a:pt x="491014" y="2047399"/>
                      <a:pt x="430054" y="2106454"/>
                      <a:pt x="350044" y="2106454"/>
                    </a:cubicBezTo>
                    <a:lnTo>
                      <a:pt x="350044" y="2106454"/>
                    </a:lnTo>
                    <a:close/>
                  </a:path>
                </a:pathLst>
              </a:custGeom>
              <a:solidFill>
                <a:srgbClr val="00BCEB"/>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4" name="Freeform: Shape 8">
                <a:extLst>
                  <a:ext uri="{FF2B5EF4-FFF2-40B4-BE49-F238E27FC236}">
                    <a16:creationId xmlns:a16="http://schemas.microsoft.com/office/drawing/2014/main" id="{333BD068-3617-E144-BA15-864B391C8C03}"/>
                  </a:ext>
                </a:extLst>
              </p:cNvPr>
              <p:cNvSpPr/>
              <p:nvPr/>
            </p:nvSpPr>
            <p:spPr>
              <a:xfrm>
                <a:off x="2325460" y="3018242"/>
                <a:ext cx="54080" cy="229839"/>
              </a:xfrm>
              <a:custGeom>
                <a:avLst/>
                <a:gdLst>
                  <a:gd name="connsiteX0" fmla="*/ 350044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50044 w 495300"/>
                  <a:gd name="connsiteY5" fmla="*/ 7144 h 2105025"/>
                  <a:gd name="connsiteX6" fmla="*/ 491014 w 495300"/>
                  <a:gd name="connsiteY6" fmla="*/ 155734 h 2105025"/>
                  <a:gd name="connsiteX7" fmla="*/ 491014 w 495300"/>
                  <a:gd name="connsiteY7" fmla="*/ 1967389 h 2105025"/>
                  <a:gd name="connsiteX8" fmla="*/ 350044 w 495300"/>
                  <a:gd name="connsiteY8" fmla="*/ 2106454 h 2105025"/>
                  <a:gd name="connsiteX9" fmla="*/ 350044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50044" y="2106454"/>
                    </a:moveTo>
                    <a:cubicBezTo>
                      <a:pt x="148114" y="2106454"/>
                      <a:pt x="148114" y="2106454"/>
                      <a:pt x="148114" y="2106454"/>
                    </a:cubicBezTo>
                    <a:cubicBezTo>
                      <a:pt x="77629" y="2106454"/>
                      <a:pt x="7144" y="2047399"/>
                      <a:pt x="7144" y="1967389"/>
                    </a:cubicBezTo>
                    <a:cubicBezTo>
                      <a:pt x="7144" y="155734"/>
                      <a:pt x="7144" y="155734"/>
                      <a:pt x="7144" y="155734"/>
                    </a:cubicBezTo>
                    <a:cubicBezTo>
                      <a:pt x="7144" y="76676"/>
                      <a:pt x="77629" y="7144"/>
                      <a:pt x="148114" y="7144"/>
                    </a:cubicBezTo>
                    <a:cubicBezTo>
                      <a:pt x="350044" y="7144"/>
                      <a:pt x="350044" y="7144"/>
                      <a:pt x="350044" y="7144"/>
                    </a:cubicBezTo>
                    <a:cubicBezTo>
                      <a:pt x="431006" y="7144"/>
                      <a:pt x="491014" y="76676"/>
                      <a:pt x="491014" y="155734"/>
                    </a:cubicBezTo>
                    <a:cubicBezTo>
                      <a:pt x="491014" y="1967389"/>
                      <a:pt x="491014" y="1967389"/>
                      <a:pt x="491014" y="1967389"/>
                    </a:cubicBezTo>
                    <a:cubicBezTo>
                      <a:pt x="491014" y="2047399"/>
                      <a:pt x="430054" y="2106454"/>
                      <a:pt x="350044" y="2106454"/>
                    </a:cubicBezTo>
                    <a:lnTo>
                      <a:pt x="350044" y="2106454"/>
                    </a:lnTo>
                    <a:close/>
                  </a:path>
                </a:pathLst>
              </a:custGeom>
              <a:solidFill>
                <a:srgbClr val="74BF4B"/>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5" name="Freeform: Shape 9">
                <a:extLst>
                  <a:ext uri="{FF2B5EF4-FFF2-40B4-BE49-F238E27FC236}">
                    <a16:creationId xmlns:a16="http://schemas.microsoft.com/office/drawing/2014/main" id="{B5A5CCEC-5441-B24D-8534-282BCE18D87E}"/>
                  </a:ext>
                </a:extLst>
              </p:cNvPr>
              <p:cNvSpPr/>
              <p:nvPr/>
            </p:nvSpPr>
            <p:spPr>
              <a:xfrm>
                <a:off x="2390459" y="3018242"/>
                <a:ext cx="54080" cy="229839"/>
              </a:xfrm>
              <a:custGeom>
                <a:avLst/>
                <a:gdLst>
                  <a:gd name="connsiteX0" fmla="*/ 339566 w 495300"/>
                  <a:gd name="connsiteY0" fmla="*/ 2106454 h 2105025"/>
                  <a:gd name="connsiteX1" fmla="*/ 148114 w 495300"/>
                  <a:gd name="connsiteY1" fmla="*/ 2106454 h 2105025"/>
                  <a:gd name="connsiteX2" fmla="*/ 7144 w 495300"/>
                  <a:gd name="connsiteY2" fmla="*/ 1967389 h 2105025"/>
                  <a:gd name="connsiteX3" fmla="*/ 7144 w 495300"/>
                  <a:gd name="connsiteY3" fmla="*/ 155734 h 2105025"/>
                  <a:gd name="connsiteX4" fmla="*/ 148114 w 495300"/>
                  <a:gd name="connsiteY4" fmla="*/ 7144 h 2105025"/>
                  <a:gd name="connsiteX5" fmla="*/ 339566 w 495300"/>
                  <a:gd name="connsiteY5" fmla="*/ 7144 h 2105025"/>
                  <a:gd name="connsiteX6" fmla="*/ 491014 w 495300"/>
                  <a:gd name="connsiteY6" fmla="*/ 155734 h 2105025"/>
                  <a:gd name="connsiteX7" fmla="*/ 491014 w 495300"/>
                  <a:gd name="connsiteY7" fmla="*/ 1967389 h 2105025"/>
                  <a:gd name="connsiteX8" fmla="*/ 339566 w 495300"/>
                  <a:gd name="connsiteY8" fmla="*/ 2106454 h 2105025"/>
                  <a:gd name="connsiteX9" fmla="*/ 339566 w 495300"/>
                  <a:gd name="connsiteY9" fmla="*/ 2106454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2105025">
                    <a:moveTo>
                      <a:pt x="339566" y="2106454"/>
                    </a:moveTo>
                    <a:cubicBezTo>
                      <a:pt x="148114" y="2106454"/>
                      <a:pt x="148114" y="2106454"/>
                      <a:pt x="148114" y="2106454"/>
                    </a:cubicBezTo>
                    <a:cubicBezTo>
                      <a:pt x="67151" y="2106454"/>
                      <a:pt x="7144" y="2047399"/>
                      <a:pt x="7144" y="1967389"/>
                    </a:cubicBezTo>
                    <a:cubicBezTo>
                      <a:pt x="7144" y="155734"/>
                      <a:pt x="7144" y="155734"/>
                      <a:pt x="7144" y="155734"/>
                    </a:cubicBezTo>
                    <a:cubicBezTo>
                      <a:pt x="7144" y="76676"/>
                      <a:pt x="68104" y="7144"/>
                      <a:pt x="148114" y="7144"/>
                    </a:cubicBezTo>
                    <a:cubicBezTo>
                      <a:pt x="339566" y="7144"/>
                      <a:pt x="339566" y="7144"/>
                      <a:pt x="339566" y="7144"/>
                    </a:cubicBezTo>
                    <a:cubicBezTo>
                      <a:pt x="420529" y="7144"/>
                      <a:pt x="491014" y="76676"/>
                      <a:pt x="491014" y="155734"/>
                    </a:cubicBezTo>
                    <a:cubicBezTo>
                      <a:pt x="491014" y="1967389"/>
                      <a:pt x="491014" y="1967389"/>
                      <a:pt x="491014" y="1967389"/>
                    </a:cubicBezTo>
                    <a:cubicBezTo>
                      <a:pt x="490061" y="2047399"/>
                      <a:pt x="419576" y="2106454"/>
                      <a:pt x="339566" y="2106454"/>
                    </a:cubicBezTo>
                    <a:lnTo>
                      <a:pt x="339566" y="2106454"/>
                    </a:lnTo>
                    <a:close/>
                  </a:path>
                </a:pathLst>
              </a:custGeom>
              <a:solidFill>
                <a:srgbClr val="00BCEB"/>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6" name="Freeform: Shape 10">
                <a:extLst>
                  <a:ext uri="{FF2B5EF4-FFF2-40B4-BE49-F238E27FC236}">
                    <a16:creationId xmlns:a16="http://schemas.microsoft.com/office/drawing/2014/main" id="{3CD29821-5E93-564A-A938-3FA934592E00}"/>
                  </a:ext>
                </a:extLst>
              </p:cNvPr>
              <p:cNvSpPr/>
              <p:nvPr/>
            </p:nvSpPr>
            <p:spPr>
              <a:xfrm>
                <a:off x="2410219" y="3046425"/>
                <a:ext cx="13520" cy="153919"/>
              </a:xfrm>
              <a:custGeom>
                <a:avLst/>
                <a:gdLst>
                  <a:gd name="connsiteX0" fmla="*/ 88106 w 123825"/>
                  <a:gd name="connsiteY0" fmla="*/ 1403509 h 1409700"/>
                  <a:gd name="connsiteX1" fmla="*/ 37624 w 123825"/>
                  <a:gd name="connsiteY1" fmla="*/ 1403509 h 1409700"/>
                  <a:gd name="connsiteX2" fmla="*/ 7144 w 123825"/>
                  <a:gd name="connsiteY2" fmla="*/ 1363504 h 1409700"/>
                  <a:gd name="connsiteX3" fmla="*/ 7144 w 123825"/>
                  <a:gd name="connsiteY3" fmla="*/ 47149 h 1409700"/>
                  <a:gd name="connsiteX4" fmla="*/ 37624 w 123825"/>
                  <a:gd name="connsiteY4" fmla="*/ 7144 h 1409700"/>
                  <a:gd name="connsiteX5" fmla="*/ 88106 w 123825"/>
                  <a:gd name="connsiteY5" fmla="*/ 7144 h 1409700"/>
                  <a:gd name="connsiteX6" fmla="*/ 118586 w 123825"/>
                  <a:gd name="connsiteY6" fmla="*/ 47149 h 1409700"/>
                  <a:gd name="connsiteX7" fmla="*/ 118586 w 123825"/>
                  <a:gd name="connsiteY7" fmla="*/ 1363504 h 1409700"/>
                  <a:gd name="connsiteX8" fmla="*/ 88106 w 123825"/>
                  <a:gd name="connsiteY8" fmla="*/ 1403509 h 1409700"/>
                  <a:gd name="connsiteX9" fmla="*/ 88106 w 123825"/>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409700">
                    <a:moveTo>
                      <a:pt x="88106" y="1403509"/>
                    </a:moveTo>
                    <a:cubicBezTo>
                      <a:pt x="37624" y="1403509"/>
                      <a:pt x="37624" y="1403509"/>
                      <a:pt x="37624" y="1403509"/>
                    </a:cubicBezTo>
                    <a:cubicBezTo>
                      <a:pt x="17621" y="1403509"/>
                      <a:pt x="7144" y="1383506"/>
                      <a:pt x="7144" y="1363504"/>
                    </a:cubicBezTo>
                    <a:cubicBezTo>
                      <a:pt x="7144" y="47149"/>
                      <a:pt x="7144" y="47149"/>
                      <a:pt x="7144" y="47149"/>
                    </a:cubicBezTo>
                    <a:cubicBezTo>
                      <a:pt x="7144" y="27146"/>
                      <a:pt x="17621" y="7144"/>
                      <a:pt x="37624" y="7144"/>
                    </a:cubicBezTo>
                    <a:cubicBezTo>
                      <a:pt x="88106" y="7144"/>
                      <a:pt x="88106" y="7144"/>
                      <a:pt x="88106" y="7144"/>
                    </a:cubicBezTo>
                    <a:cubicBezTo>
                      <a:pt x="108109" y="7144"/>
                      <a:pt x="118586" y="27146"/>
                      <a:pt x="118586" y="47149"/>
                    </a:cubicBezTo>
                    <a:cubicBezTo>
                      <a:pt x="118586" y="1363504"/>
                      <a:pt x="118586" y="1363504"/>
                      <a:pt x="118586" y="1363504"/>
                    </a:cubicBezTo>
                    <a:cubicBezTo>
                      <a:pt x="117634" y="1383506"/>
                      <a:pt x="108109" y="1403509"/>
                      <a:pt x="88106" y="1403509"/>
                    </a:cubicBezTo>
                    <a:lnTo>
                      <a:pt x="88106" y="1403509"/>
                    </a:lnTo>
                    <a:close/>
                  </a:path>
                </a:pathLst>
              </a:custGeom>
              <a:solidFill>
                <a:srgbClr val="FBAB2C"/>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7" name="Freeform: Shape 11">
                <a:extLst>
                  <a:ext uri="{FF2B5EF4-FFF2-40B4-BE49-F238E27FC236}">
                    <a16:creationId xmlns:a16="http://schemas.microsoft.com/office/drawing/2014/main" id="{71CDF668-1F6E-6E4F-8075-217E49B8E301}"/>
                  </a:ext>
                </a:extLst>
              </p:cNvPr>
              <p:cNvSpPr/>
              <p:nvPr/>
            </p:nvSpPr>
            <p:spPr>
              <a:xfrm>
                <a:off x="2410115" y="3215110"/>
                <a:ext cx="13520" cy="13520"/>
              </a:xfrm>
              <a:custGeom>
                <a:avLst/>
                <a:gdLst>
                  <a:gd name="connsiteX0" fmla="*/ 118586 w 123825"/>
                  <a:gd name="connsiteY0" fmla="*/ 66221 h 123825"/>
                  <a:gd name="connsiteX1" fmla="*/ 68104 w 123825"/>
                  <a:gd name="connsiteY1" fmla="*/ 125276 h 123825"/>
                  <a:gd name="connsiteX2" fmla="*/ 7144 w 123825"/>
                  <a:gd name="connsiteY2" fmla="*/ 66221 h 123825"/>
                  <a:gd name="connsiteX3" fmla="*/ 68104 w 123825"/>
                  <a:gd name="connsiteY3" fmla="*/ 7166 h 123825"/>
                  <a:gd name="connsiteX4" fmla="*/ 118586 w 123825"/>
                  <a:gd name="connsiteY4" fmla="*/ 66221 h 123825"/>
                  <a:gd name="connsiteX5" fmla="*/ 118586 w 123825"/>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118586" y="66221"/>
                    </a:moveTo>
                    <a:cubicBezTo>
                      <a:pt x="118586" y="95748"/>
                      <a:pt x="98584" y="125276"/>
                      <a:pt x="68104" y="125276"/>
                    </a:cubicBezTo>
                    <a:cubicBezTo>
                      <a:pt x="28099" y="125276"/>
                      <a:pt x="7144" y="95748"/>
                      <a:pt x="7144" y="66221"/>
                    </a:cubicBezTo>
                    <a:cubicBezTo>
                      <a:pt x="7144" y="36693"/>
                      <a:pt x="27146" y="7166"/>
                      <a:pt x="68104" y="7166"/>
                    </a:cubicBezTo>
                    <a:cubicBezTo>
                      <a:pt x="98584" y="6213"/>
                      <a:pt x="118586" y="36693"/>
                      <a:pt x="118586" y="66221"/>
                    </a:cubicBezTo>
                    <a:lnTo>
                      <a:pt x="118586" y="66221"/>
                    </a:lnTo>
                    <a:close/>
                  </a:path>
                </a:pathLst>
              </a:custGeom>
              <a:solidFill>
                <a:srgbClr val="FBAB2C"/>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8" name="Freeform: Shape 12">
                <a:extLst>
                  <a:ext uri="{FF2B5EF4-FFF2-40B4-BE49-F238E27FC236}">
                    <a16:creationId xmlns:a16="http://schemas.microsoft.com/office/drawing/2014/main" id="{7D61D78C-1F60-C147-8809-87D845F9B1CE}"/>
                  </a:ext>
                </a:extLst>
              </p:cNvPr>
              <p:cNvSpPr/>
              <p:nvPr/>
            </p:nvSpPr>
            <p:spPr>
              <a:xfrm>
                <a:off x="2345219" y="3046425"/>
                <a:ext cx="14560" cy="153919"/>
              </a:xfrm>
              <a:custGeom>
                <a:avLst/>
                <a:gdLst>
                  <a:gd name="connsiteX0" fmla="*/ 97631 w 133350"/>
                  <a:gd name="connsiteY0" fmla="*/ 1403509 h 1409700"/>
                  <a:gd name="connsiteX1" fmla="*/ 47149 w 133350"/>
                  <a:gd name="connsiteY1" fmla="*/ 1403509 h 1409700"/>
                  <a:gd name="connsiteX2" fmla="*/ 7144 w 133350"/>
                  <a:gd name="connsiteY2" fmla="*/ 1363504 h 1409700"/>
                  <a:gd name="connsiteX3" fmla="*/ 7144 w 133350"/>
                  <a:gd name="connsiteY3" fmla="*/ 47149 h 1409700"/>
                  <a:gd name="connsiteX4" fmla="*/ 47149 w 133350"/>
                  <a:gd name="connsiteY4" fmla="*/ 7144 h 1409700"/>
                  <a:gd name="connsiteX5" fmla="*/ 97631 w 133350"/>
                  <a:gd name="connsiteY5" fmla="*/ 7144 h 1409700"/>
                  <a:gd name="connsiteX6" fmla="*/ 128111 w 133350"/>
                  <a:gd name="connsiteY6" fmla="*/ 47149 h 1409700"/>
                  <a:gd name="connsiteX7" fmla="*/ 128111 w 133350"/>
                  <a:gd name="connsiteY7" fmla="*/ 1363504 h 1409700"/>
                  <a:gd name="connsiteX8" fmla="*/ 97631 w 133350"/>
                  <a:gd name="connsiteY8" fmla="*/ 1403509 h 1409700"/>
                  <a:gd name="connsiteX9" fmla="*/ 97631 w 133350"/>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409700">
                    <a:moveTo>
                      <a:pt x="97631" y="1403509"/>
                    </a:moveTo>
                    <a:cubicBezTo>
                      <a:pt x="47149" y="1403509"/>
                      <a:pt x="47149" y="1403509"/>
                      <a:pt x="47149" y="1403509"/>
                    </a:cubicBezTo>
                    <a:cubicBezTo>
                      <a:pt x="27146" y="1403509"/>
                      <a:pt x="7144" y="1383506"/>
                      <a:pt x="7144" y="1363504"/>
                    </a:cubicBezTo>
                    <a:cubicBezTo>
                      <a:pt x="7144" y="47149"/>
                      <a:pt x="7144" y="47149"/>
                      <a:pt x="7144" y="47149"/>
                    </a:cubicBezTo>
                    <a:cubicBezTo>
                      <a:pt x="7144" y="27146"/>
                      <a:pt x="27146" y="7144"/>
                      <a:pt x="47149" y="7144"/>
                    </a:cubicBezTo>
                    <a:cubicBezTo>
                      <a:pt x="97631" y="7144"/>
                      <a:pt x="97631" y="7144"/>
                      <a:pt x="97631" y="7144"/>
                    </a:cubicBezTo>
                    <a:cubicBezTo>
                      <a:pt x="117634" y="7144"/>
                      <a:pt x="128111" y="27146"/>
                      <a:pt x="128111" y="47149"/>
                    </a:cubicBezTo>
                    <a:cubicBezTo>
                      <a:pt x="128111" y="1363504"/>
                      <a:pt x="128111" y="1363504"/>
                      <a:pt x="128111" y="1363504"/>
                    </a:cubicBezTo>
                    <a:cubicBezTo>
                      <a:pt x="128111" y="1383506"/>
                      <a:pt x="118586" y="1403509"/>
                      <a:pt x="97631" y="1403509"/>
                    </a:cubicBezTo>
                    <a:lnTo>
                      <a:pt x="97631" y="1403509"/>
                    </a:lnTo>
                    <a:close/>
                  </a:path>
                </a:pathLst>
              </a:custGeom>
              <a:solidFill>
                <a:srgbClr val="0D274D"/>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79" name="Freeform: Shape 13">
                <a:extLst>
                  <a:ext uri="{FF2B5EF4-FFF2-40B4-BE49-F238E27FC236}">
                    <a16:creationId xmlns:a16="http://schemas.microsoft.com/office/drawing/2014/main" id="{8DD92C23-7F46-B64D-AD1C-E914DD90B69F}"/>
                  </a:ext>
                </a:extLst>
              </p:cNvPr>
              <p:cNvSpPr/>
              <p:nvPr/>
            </p:nvSpPr>
            <p:spPr>
              <a:xfrm>
                <a:off x="2345116" y="3215110"/>
                <a:ext cx="14560" cy="13520"/>
              </a:xfrm>
              <a:custGeom>
                <a:avLst/>
                <a:gdLst>
                  <a:gd name="connsiteX0" fmla="*/ 129064 w 133350"/>
                  <a:gd name="connsiteY0" fmla="*/ 66221 h 123825"/>
                  <a:gd name="connsiteX1" fmla="*/ 68104 w 133350"/>
                  <a:gd name="connsiteY1" fmla="*/ 125276 h 123825"/>
                  <a:gd name="connsiteX2" fmla="*/ 7144 w 133350"/>
                  <a:gd name="connsiteY2" fmla="*/ 66221 h 123825"/>
                  <a:gd name="connsiteX3" fmla="*/ 68104 w 133350"/>
                  <a:gd name="connsiteY3" fmla="*/ 7166 h 123825"/>
                  <a:gd name="connsiteX4" fmla="*/ 129064 w 133350"/>
                  <a:gd name="connsiteY4" fmla="*/ 66221 h 123825"/>
                  <a:gd name="connsiteX5" fmla="*/ 129064 w 133350"/>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3825">
                    <a:moveTo>
                      <a:pt x="129064" y="66221"/>
                    </a:moveTo>
                    <a:cubicBezTo>
                      <a:pt x="129064" y="95748"/>
                      <a:pt x="98584" y="125276"/>
                      <a:pt x="68104" y="125276"/>
                    </a:cubicBezTo>
                    <a:cubicBezTo>
                      <a:pt x="37624" y="125276"/>
                      <a:pt x="7144" y="95748"/>
                      <a:pt x="7144" y="66221"/>
                    </a:cubicBezTo>
                    <a:cubicBezTo>
                      <a:pt x="7144" y="36693"/>
                      <a:pt x="37624" y="7166"/>
                      <a:pt x="68104" y="7166"/>
                    </a:cubicBezTo>
                    <a:cubicBezTo>
                      <a:pt x="98584" y="6213"/>
                      <a:pt x="129064" y="36693"/>
                      <a:pt x="129064" y="66221"/>
                    </a:cubicBezTo>
                    <a:lnTo>
                      <a:pt x="129064" y="66221"/>
                    </a:lnTo>
                    <a:close/>
                  </a:path>
                </a:pathLst>
              </a:custGeom>
              <a:solidFill>
                <a:srgbClr val="0D274D"/>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80" name="Freeform: Shape 14">
                <a:extLst>
                  <a:ext uri="{FF2B5EF4-FFF2-40B4-BE49-F238E27FC236}">
                    <a16:creationId xmlns:a16="http://schemas.microsoft.com/office/drawing/2014/main" id="{ECC92AF1-D588-C64A-A298-CF786BB6C8B3}"/>
                  </a:ext>
                </a:extLst>
              </p:cNvPr>
              <p:cNvSpPr/>
              <p:nvPr/>
            </p:nvSpPr>
            <p:spPr>
              <a:xfrm>
                <a:off x="2281364" y="3046425"/>
                <a:ext cx="14560" cy="153919"/>
              </a:xfrm>
              <a:custGeom>
                <a:avLst/>
                <a:gdLst>
                  <a:gd name="connsiteX0" fmla="*/ 88106 w 133350"/>
                  <a:gd name="connsiteY0" fmla="*/ 1403509 h 1409700"/>
                  <a:gd name="connsiteX1" fmla="*/ 37624 w 133350"/>
                  <a:gd name="connsiteY1" fmla="*/ 1403509 h 1409700"/>
                  <a:gd name="connsiteX2" fmla="*/ 7144 w 133350"/>
                  <a:gd name="connsiteY2" fmla="*/ 1363504 h 1409700"/>
                  <a:gd name="connsiteX3" fmla="*/ 7144 w 133350"/>
                  <a:gd name="connsiteY3" fmla="*/ 47149 h 1409700"/>
                  <a:gd name="connsiteX4" fmla="*/ 37624 w 133350"/>
                  <a:gd name="connsiteY4" fmla="*/ 7144 h 1409700"/>
                  <a:gd name="connsiteX5" fmla="*/ 88106 w 133350"/>
                  <a:gd name="connsiteY5" fmla="*/ 7144 h 1409700"/>
                  <a:gd name="connsiteX6" fmla="*/ 128111 w 133350"/>
                  <a:gd name="connsiteY6" fmla="*/ 47149 h 1409700"/>
                  <a:gd name="connsiteX7" fmla="*/ 128111 w 133350"/>
                  <a:gd name="connsiteY7" fmla="*/ 1363504 h 1409700"/>
                  <a:gd name="connsiteX8" fmla="*/ 88106 w 133350"/>
                  <a:gd name="connsiteY8" fmla="*/ 1403509 h 1409700"/>
                  <a:gd name="connsiteX9" fmla="*/ 88106 w 133350"/>
                  <a:gd name="connsiteY9" fmla="*/ 1403509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409700">
                    <a:moveTo>
                      <a:pt x="88106" y="1403509"/>
                    </a:moveTo>
                    <a:cubicBezTo>
                      <a:pt x="37624" y="1403509"/>
                      <a:pt x="37624" y="1403509"/>
                      <a:pt x="37624" y="1403509"/>
                    </a:cubicBezTo>
                    <a:cubicBezTo>
                      <a:pt x="27146" y="1403509"/>
                      <a:pt x="7144" y="1383506"/>
                      <a:pt x="7144" y="1363504"/>
                    </a:cubicBezTo>
                    <a:cubicBezTo>
                      <a:pt x="7144" y="47149"/>
                      <a:pt x="7144" y="47149"/>
                      <a:pt x="7144" y="47149"/>
                    </a:cubicBezTo>
                    <a:cubicBezTo>
                      <a:pt x="7144" y="27146"/>
                      <a:pt x="27146" y="7144"/>
                      <a:pt x="37624" y="7144"/>
                    </a:cubicBezTo>
                    <a:cubicBezTo>
                      <a:pt x="88106" y="7144"/>
                      <a:pt x="88106" y="7144"/>
                      <a:pt x="88106" y="7144"/>
                    </a:cubicBezTo>
                    <a:cubicBezTo>
                      <a:pt x="108109" y="7144"/>
                      <a:pt x="128111" y="27146"/>
                      <a:pt x="128111" y="47149"/>
                    </a:cubicBezTo>
                    <a:cubicBezTo>
                      <a:pt x="128111" y="1363504"/>
                      <a:pt x="128111" y="1363504"/>
                      <a:pt x="128111" y="1363504"/>
                    </a:cubicBezTo>
                    <a:cubicBezTo>
                      <a:pt x="128111" y="1383506"/>
                      <a:pt x="108109" y="1403509"/>
                      <a:pt x="88106" y="1403509"/>
                    </a:cubicBezTo>
                    <a:lnTo>
                      <a:pt x="88106" y="1403509"/>
                    </a:lnTo>
                    <a:close/>
                  </a:path>
                </a:pathLst>
              </a:custGeom>
              <a:solidFill>
                <a:srgbClr val="FBAB2C"/>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81" name="Freeform: Shape 15">
                <a:extLst>
                  <a:ext uri="{FF2B5EF4-FFF2-40B4-BE49-F238E27FC236}">
                    <a16:creationId xmlns:a16="http://schemas.microsoft.com/office/drawing/2014/main" id="{A5C1E699-5E12-DD4F-AEA6-FC238FBAA457}"/>
                  </a:ext>
                </a:extLst>
              </p:cNvPr>
              <p:cNvSpPr/>
              <p:nvPr/>
            </p:nvSpPr>
            <p:spPr>
              <a:xfrm>
                <a:off x="2281260" y="3215110"/>
                <a:ext cx="14560" cy="13520"/>
              </a:xfrm>
              <a:custGeom>
                <a:avLst/>
                <a:gdLst>
                  <a:gd name="connsiteX0" fmla="*/ 129064 w 133350"/>
                  <a:gd name="connsiteY0" fmla="*/ 66221 h 123825"/>
                  <a:gd name="connsiteX1" fmla="*/ 68104 w 133350"/>
                  <a:gd name="connsiteY1" fmla="*/ 125276 h 123825"/>
                  <a:gd name="connsiteX2" fmla="*/ 7144 w 133350"/>
                  <a:gd name="connsiteY2" fmla="*/ 66221 h 123825"/>
                  <a:gd name="connsiteX3" fmla="*/ 68104 w 133350"/>
                  <a:gd name="connsiteY3" fmla="*/ 7166 h 123825"/>
                  <a:gd name="connsiteX4" fmla="*/ 129064 w 133350"/>
                  <a:gd name="connsiteY4" fmla="*/ 66221 h 123825"/>
                  <a:gd name="connsiteX5" fmla="*/ 129064 w 133350"/>
                  <a:gd name="connsiteY5" fmla="*/ 6622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3825">
                    <a:moveTo>
                      <a:pt x="129064" y="66221"/>
                    </a:moveTo>
                    <a:cubicBezTo>
                      <a:pt x="129064" y="95748"/>
                      <a:pt x="98584" y="125276"/>
                      <a:pt x="68104" y="125276"/>
                    </a:cubicBezTo>
                    <a:cubicBezTo>
                      <a:pt x="37624" y="125276"/>
                      <a:pt x="7144" y="95748"/>
                      <a:pt x="7144" y="66221"/>
                    </a:cubicBezTo>
                    <a:cubicBezTo>
                      <a:pt x="7144" y="36693"/>
                      <a:pt x="37624" y="7166"/>
                      <a:pt x="68104" y="7166"/>
                    </a:cubicBezTo>
                    <a:cubicBezTo>
                      <a:pt x="98584" y="6213"/>
                      <a:pt x="129064" y="36693"/>
                      <a:pt x="129064" y="66221"/>
                    </a:cubicBezTo>
                    <a:lnTo>
                      <a:pt x="129064" y="66221"/>
                    </a:lnTo>
                    <a:close/>
                  </a:path>
                </a:pathLst>
              </a:custGeom>
              <a:solidFill>
                <a:srgbClr val="FBAB2C"/>
              </a:solidFill>
              <a:ln w="9525"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grpSp>
      <p:pic>
        <p:nvPicPr>
          <p:cNvPr id="382" name="Picture 4" descr="Amazon Web Services, Inc. | Magnolia Headless CMS">
            <a:extLst>
              <a:ext uri="{FF2B5EF4-FFF2-40B4-BE49-F238E27FC236}">
                <a16:creationId xmlns:a16="http://schemas.microsoft.com/office/drawing/2014/main" id="{7B6E4A3B-E055-9B4A-9A30-08760CD263C7}"/>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3189" y="2252725"/>
            <a:ext cx="544270" cy="374464"/>
          </a:xfrm>
          <a:prstGeom prst="rect">
            <a:avLst/>
          </a:prstGeom>
          <a:noFill/>
        </p:spPr>
      </p:pic>
      <p:pic>
        <p:nvPicPr>
          <p:cNvPr id="383" name="Picture 382">
            <a:extLst>
              <a:ext uri="{FF2B5EF4-FFF2-40B4-BE49-F238E27FC236}">
                <a16:creationId xmlns:a16="http://schemas.microsoft.com/office/drawing/2014/main" id="{7A2F4FA1-1737-AF45-A16D-1BCDC78A08CE}"/>
              </a:ext>
            </a:extLst>
          </p:cNvPr>
          <p:cNvPicPr>
            <a:picLocks noChangeAspect="1"/>
          </p:cNvPicPr>
          <p:nvPr/>
        </p:nvPicPr>
        <p:blipFill>
          <a:blip r:embed="rId11" cstate="print">
            <a:lum bright="100000"/>
            <a:extLst>
              <a:ext uri="{28A0092B-C50C-407E-A947-70E740481C1C}">
                <a14:useLocalDpi xmlns:a14="http://schemas.microsoft.com/office/drawing/2010/main"/>
              </a:ext>
            </a:extLst>
          </a:blip>
          <a:stretch>
            <a:fillRect/>
          </a:stretch>
        </p:blipFill>
        <p:spPr>
          <a:xfrm>
            <a:off x="9170667" y="3378505"/>
            <a:ext cx="886208" cy="279621"/>
          </a:xfrm>
          <a:prstGeom prst="rect">
            <a:avLst/>
          </a:prstGeom>
          <a:noFill/>
        </p:spPr>
      </p:pic>
      <p:pic>
        <p:nvPicPr>
          <p:cNvPr id="384" name="Picture 2" descr="Google Cloud Platform Integration via API | Igneous">
            <a:extLst>
              <a:ext uri="{FF2B5EF4-FFF2-40B4-BE49-F238E27FC236}">
                <a16:creationId xmlns:a16="http://schemas.microsoft.com/office/drawing/2014/main" id="{88715487-628A-474A-BAA2-E7E87774C63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311116" y="2803013"/>
            <a:ext cx="609368" cy="375777"/>
          </a:xfrm>
          <a:prstGeom prst="rect">
            <a:avLst/>
          </a:prstGeom>
          <a:noFill/>
        </p:spPr>
      </p:pic>
      <p:grpSp>
        <p:nvGrpSpPr>
          <p:cNvPr id="385" name="Group 384">
            <a:extLst>
              <a:ext uri="{FF2B5EF4-FFF2-40B4-BE49-F238E27FC236}">
                <a16:creationId xmlns:a16="http://schemas.microsoft.com/office/drawing/2014/main" id="{A7860EA8-F18B-EC4A-B13E-6162A4895F04}"/>
              </a:ext>
            </a:extLst>
          </p:cNvPr>
          <p:cNvGrpSpPr/>
          <p:nvPr/>
        </p:nvGrpSpPr>
        <p:grpSpPr>
          <a:xfrm>
            <a:off x="1714026" y="2153371"/>
            <a:ext cx="990977" cy="525593"/>
            <a:chOff x="8423411" y="5602392"/>
            <a:chExt cx="990977" cy="525593"/>
          </a:xfrm>
        </p:grpSpPr>
        <p:sp>
          <p:nvSpPr>
            <p:cNvPr id="386" name="Rectangle 385">
              <a:extLst>
                <a:ext uri="{FF2B5EF4-FFF2-40B4-BE49-F238E27FC236}">
                  <a16:creationId xmlns:a16="http://schemas.microsoft.com/office/drawing/2014/main" id="{B5D147D5-3408-1943-8441-184262A7D986}"/>
                </a:ext>
              </a:extLst>
            </p:cNvPr>
            <p:cNvSpPr/>
            <p:nvPr/>
          </p:nvSpPr>
          <p:spPr>
            <a:xfrm>
              <a:off x="8423411" y="5850986"/>
              <a:ext cx="990977" cy="276999"/>
            </a:xfrm>
            <a:prstGeom prst="rect">
              <a:avLst/>
            </a:prstGeom>
            <a:noFill/>
            <a:ln w="25400" cap="flat" cmpd="sng" algn="ctr">
              <a:noFill/>
              <a:prstDash val="solid"/>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iscoSansTT ExtraLight"/>
                  <a:ea typeface="+mn-ea"/>
                  <a:cs typeface="+mn-cs"/>
                </a:rPr>
                <a:t>Data center</a:t>
              </a:r>
            </a:p>
          </p:txBody>
        </p:sp>
        <p:grpSp>
          <p:nvGrpSpPr>
            <p:cNvPr id="387" name="Group 386">
              <a:extLst>
                <a:ext uri="{FF2B5EF4-FFF2-40B4-BE49-F238E27FC236}">
                  <a16:creationId xmlns:a16="http://schemas.microsoft.com/office/drawing/2014/main" id="{A3274493-15D5-3744-B071-73135E2EA3AD}"/>
                </a:ext>
              </a:extLst>
            </p:cNvPr>
            <p:cNvGrpSpPr/>
            <p:nvPr/>
          </p:nvGrpSpPr>
          <p:grpSpPr>
            <a:xfrm>
              <a:off x="8701862" y="5602392"/>
              <a:ext cx="374003" cy="267500"/>
              <a:chOff x="4349921" y="3332701"/>
              <a:chExt cx="381000" cy="272509"/>
            </a:xfrm>
          </p:grpSpPr>
          <p:sp>
            <p:nvSpPr>
              <p:cNvPr id="388" name="Freeform: Shape 1553">
                <a:extLst>
                  <a:ext uri="{FF2B5EF4-FFF2-40B4-BE49-F238E27FC236}">
                    <a16:creationId xmlns:a16="http://schemas.microsoft.com/office/drawing/2014/main" id="{9A3236FE-92A0-1E4C-B697-BB554ED472E3}"/>
                  </a:ext>
                </a:extLst>
              </p:cNvPr>
              <p:cNvSpPr/>
              <p:nvPr/>
            </p:nvSpPr>
            <p:spPr>
              <a:xfrm>
                <a:off x="4349921" y="3332701"/>
                <a:ext cx="381000" cy="74580"/>
              </a:xfrm>
              <a:custGeom>
                <a:avLst/>
                <a:gdLst>
                  <a:gd name="connsiteX0" fmla="*/ 371761 w 381000"/>
                  <a:gd name="connsiteY0" fmla="*/ 74581 h 74580"/>
                  <a:gd name="connsiteX1" fmla="*/ 9239 w 381000"/>
                  <a:gd name="connsiteY1" fmla="*/ 74581 h 74580"/>
                  <a:gd name="connsiteX2" fmla="*/ 0 w 381000"/>
                  <a:gd name="connsiteY2" fmla="*/ 65246 h 74580"/>
                  <a:gd name="connsiteX3" fmla="*/ 0 w 381000"/>
                  <a:gd name="connsiteY3" fmla="*/ 9239 h 74580"/>
                  <a:gd name="connsiteX4" fmla="*/ 9239 w 381000"/>
                  <a:gd name="connsiteY4" fmla="*/ 0 h 74580"/>
                  <a:gd name="connsiteX5" fmla="*/ 371761 w 381000"/>
                  <a:gd name="connsiteY5" fmla="*/ 0 h 74580"/>
                  <a:gd name="connsiteX6" fmla="*/ 381000 w 381000"/>
                  <a:gd name="connsiteY6" fmla="*/ 9239 h 74580"/>
                  <a:gd name="connsiteX7" fmla="*/ 381000 w 381000"/>
                  <a:gd name="connsiteY7" fmla="*/ 65246 h 74580"/>
                  <a:gd name="connsiteX8" fmla="*/ 371761 w 381000"/>
                  <a:gd name="connsiteY8" fmla="*/ 74581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580">
                    <a:moveTo>
                      <a:pt x="371761" y="74581"/>
                    </a:moveTo>
                    <a:lnTo>
                      <a:pt x="9239" y="74581"/>
                    </a:lnTo>
                    <a:cubicBezTo>
                      <a:pt x="4191" y="74581"/>
                      <a:pt x="0" y="70390"/>
                      <a:pt x="0" y="65246"/>
                    </a:cubicBezTo>
                    <a:lnTo>
                      <a:pt x="0" y="9239"/>
                    </a:lnTo>
                    <a:cubicBezTo>
                      <a:pt x="0" y="4191"/>
                      <a:pt x="4191" y="0"/>
                      <a:pt x="9239" y="0"/>
                    </a:cubicBezTo>
                    <a:lnTo>
                      <a:pt x="371761" y="0"/>
                    </a:lnTo>
                    <a:cubicBezTo>
                      <a:pt x="376809" y="0"/>
                      <a:pt x="381000" y="4191"/>
                      <a:pt x="381000" y="9239"/>
                    </a:cubicBezTo>
                    <a:lnTo>
                      <a:pt x="381000" y="65246"/>
                    </a:lnTo>
                    <a:cubicBezTo>
                      <a:pt x="381000" y="70390"/>
                      <a:pt x="376809" y="74581"/>
                      <a:pt x="371761" y="74581"/>
                    </a:cubicBezTo>
                    <a:close/>
                  </a:path>
                </a:pathLst>
              </a:custGeom>
              <a:solidFill>
                <a:srgbClr val="00BCEB"/>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89" name="Freeform: Shape 1554">
                <a:extLst>
                  <a:ext uri="{FF2B5EF4-FFF2-40B4-BE49-F238E27FC236}">
                    <a16:creationId xmlns:a16="http://schemas.microsoft.com/office/drawing/2014/main" id="{703CFD8A-24EE-AF4D-BD3C-AE4CF5A37A8B}"/>
                  </a:ext>
                </a:extLst>
              </p:cNvPr>
              <p:cNvSpPr/>
              <p:nvPr/>
            </p:nvSpPr>
            <p:spPr>
              <a:xfrm>
                <a:off x="4349921" y="3431760"/>
                <a:ext cx="381000" cy="74485"/>
              </a:xfrm>
              <a:custGeom>
                <a:avLst/>
                <a:gdLst>
                  <a:gd name="connsiteX0" fmla="*/ 371761 w 381000"/>
                  <a:gd name="connsiteY0" fmla="*/ 74486 h 74485"/>
                  <a:gd name="connsiteX1" fmla="*/ 9239 w 381000"/>
                  <a:gd name="connsiteY1" fmla="*/ 74486 h 74485"/>
                  <a:gd name="connsiteX2" fmla="*/ 0 w 381000"/>
                  <a:gd name="connsiteY2" fmla="*/ 65246 h 74485"/>
                  <a:gd name="connsiteX3" fmla="*/ 0 w 381000"/>
                  <a:gd name="connsiteY3" fmla="*/ 9239 h 74485"/>
                  <a:gd name="connsiteX4" fmla="*/ 9239 w 381000"/>
                  <a:gd name="connsiteY4" fmla="*/ 0 h 74485"/>
                  <a:gd name="connsiteX5" fmla="*/ 371761 w 381000"/>
                  <a:gd name="connsiteY5" fmla="*/ 0 h 74485"/>
                  <a:gd name="connsiteX6" fmla="*/ 381000 w 381000"/>
                  <a:gd name="connsiteY6" fmla="*/ 9239 h 74485"/>
                  <a:gd name="connsiteX7" fmla="*/ 381000 w 381000"/>
                  <a:gd name="connsiteY7" fmla="*/ 65246 h 74485"/>
                  <a:gd name="connsiteX8" fmla="*/ 371761 w 381000"/>
                  <a:gd name="connsiteY8" fmla="*/ 74486 h 7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485">
                    <a:moveTo>
                      <a:pt x="371761" y="74486"/>
                    </a:moveTo>
                    <a:lnTo>
                      <a:pt x="9239" y="74486"/>
                    </a:lnTo>
                    <a:cubicBezTo>
                      <a:pt x="4191" y="74486"/>
                      <a:pt x="0" y="70295"/>
                      <a:pt x="0" y="65246"/>
                    </a:cubicBezTo>
                    <a:lnTo>
                      <a:pt x="0" y="9239"/>
                    </a:lnTo>
                    <a:cubicBezTo>
                      <a:pt x="0" y="4096"/>
                      <a:pt x="4191" y="0"/>
                      <a:pt x="9239" y="0"/>
                    </a:cubicBezTo>
                    <a:lnTo>
                      <a:pt x="371761" y="0"/>
                    </a:lnTo>
                    <a:cubicBezTo>
                      <a:pt x="376904" y="0"/>
                      <a:pt x="381000" y="4191"/>
                      <a:pt x="381000" y="9239"/>
                    </a:cubicBezTo>
                    <a:lnTo>
                      <a:pt x="381000" y="65246"/>
                    </a:lnTo>
                    <a:cubicBezTo>
                      <a:pt x="381000" y="70295"/>
                      <a:pt x="376809" y="74486"/>
                      <a:pt x="371761" y="74486"/>
                    </a:cubicBezTo>
                    <a:close/>
                  </a:path>
                </a:pathLst>
              </a:custGeom>
              <a:solidFill>
                <a:srgbClr val="74BF4B"/>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90" name="Freeform: Shape 1555">
                <a:extLst>
                  <a:ext uri="{FF2B5EF4-FFF2-40B4-BE49-F238E27FC236}">
                    <a16:creationId xmlns:a16="http://schemas.microsoft.com/office/drawing/2014/main" id="{44C7B0AB-0DE1-B041-9D0F-5B7532D67D73}"/>
                  </a:ext>
                </a:extLst>
              </p:cNvPr>
              <p:cNvSpPr/>
              <p:nvPr/>
            </p:nvSpPr>
            <p:spPr>
              <a:xfrm>
                <a:off x="4349921" y="3530725"/>
                <a:ext cx="381000" cy="74485"/>
              </a:xfrm>
              <a:custGeom>
                <a:avLst/>
                <a:gdLst>
                  <a:gd name="connsiteX0" fmla="*/ 371761 w 381000"/>
                  <a:gd name="connsiteY0" fmla="*/ 74486 h 74485"/>
                  <a:gd name="connsiteX1" fmla="*/ 9239 w 381000"/>
                  <a:gd name="connsiteY1" fmla="*/ 74486 h 74485"/>
                  <a:gd name="connsiteX2" fmla="*/ 0 w 381000"/>
                  <a:gd name="connsiteY2" fmla="*/ 65246 h 74485"/>
                  <a:gd name="connsiteX3" fmla="*/ 0 w 381000"/>
                  <a:gd name="connsiteY3" fmla="*/ 9239 h 74485"/>
                  <a:gd name="connsiteX4" fmla="*/ 9239 w 381000"/>
                  <a:gd name="connsiteY4" fmla="*/ 0 h 74485"/>
                  <a:gd name="connsiteX5" fmla="*/ 371761 w 381000"/>
                  <a:gd name="connsiteY5" fmla="*/ 0 h 74485"/>
                  <a:gd name="connsiteX6" fmla="*/ 381000 w 381000"/>
                  <a:gd name="connsiteY6" fmla="*/ 9239 h 74485"/>
                  <a:gd name="connsiteX7" fmla="*/ 381000 w 381000"/>
                  <a:gd name="connsiteY7" fmla="*/ 65246 h 74485"/>
                  <a:gd name="connsiteX8" fmla="*/ 371761 w 381000"/>
                  <a:gd name="connsiteY8" fmla="*/ 74486 h 7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74485">
                    <a:moveTo>
                      <a:pt x="371761" y="74486"/>
                    </a:moveTo>
                    <a:lnTo>
                      <a:pt x="9239" y="74486"/>
                    </a:lnTo>
                    <a:cubicBezTo>
                      <a:pt x="4191" y="74486"/>
                      <a:pt x="0" y="70390"/>
                      <a:pt x="0" y="65246"/>
                    </a:cubicBezTo>
                    <a:lnTo>
                      <a:pt x="0" y="9239"/>
                    </a:lnTo>
                    <a:cubicBezTo>
                      <a:pt x="0" y="4096"/>
                      <a:pt x="4191" y="0"/>
                      <a:pt x="9239" y="0"/>
                    </a:cubicBezTo>
                    <a:lnTo>
                      <a:pt x="371761" y="0"/>
                    </a:lnTo>
                    <a:cubicBezTo>
                      <a:pt x="376904" y="0"/>
                      <a:pt x="381000" y="4191"/>
                      <a:pt x="381000" y="9239"/>
                    </a:cubicBezTo>
                    <a:lnTo>
                      <a:pt x="381000" y="65246"/>
                    </a:lnTo>
                    <a:cubicBezTo>
                      <a:pt x="381000" y="70390"/>
                      <a:pt x="376809" y="74486"/>
                      <a:pt x="371761" y="74486"/>
                    </a:cubicBezTo>
                    <a:close/>
                  </a:path>
                </a:pathLst>
              </a:custGeom>
              <a:solidFill>
                <a:srgbClr val="00BCEB"/>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nvGrpSpPr>
              <p:cNvPr id="391" name="Graphic 52">
                <a:extLst>
                  <a:ext uri="{FF2B5EF4-FFF2-40B4-BE49-F238E27FC236}">
                    <a16:creationId xmlns:a16="http://schemas.microsoft.com/office/drawing/2014/main" id="{9535E62A-A2FA-BE48-8606-CF09C5BE90CE}"/>
                  </a:ext>
                </a:extLst>
              </p:cNvPr>
              <p:cNvGrpSpPr/>
              <p:nvPr/>
            </p:nvGrpSpPr>
            <p:grpSpPr>
              <a:xfrm>
                <a:off x="4368971" y="3342892"/>
                <a:ext cx="145255" cy="54197"/>
                <a:chOff x="4368971" y="3342892"/>
                <a:chExt cx="145255" cy="54197"/>
              </a:xfrm>
              <a:solidFill>
                <a:srgbClr val="0D274D"/>
              </a:solidFill>
            </p:grpSpPr>
            <p:sp>
              <p:nvSpPr>
                <p:cNvPr id="409" name="Freeform: Shape 1574">
                  <a:extLst>
                    <a:ext uri="{FF2B5EF4-FFF2-40B4-BE49-F238E27FC236}">
                      <a16:creationId xmlns:a16="http://schemas.microsoft.com/office/drawing/2014/main" id="{0FF8A805-89E3-4D4F-B11C-B9D23D8F2510}"/>
                    </a:ext>
                  </a:extLst>
                </p:cNvPr>
                <p:cNvSpPr/>
                <p:nvPr/>
              </p:nvSpPr>
              <p:spPr>
                <a:xfrm>
                  <a:off x="436897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530"/>
                        <a:pt x="0" y="48387"/>
                      </a:cubicBezTo>
                      <a:lnTo>
                        <a:pt x="0" y="5810"/>
                      </a:lnTo>
                      <a:cubicBezTo>
                        <a:pt x="0" y="2572"/>
                        <a:pt x="2572" y="0"/>
                        <a:pt x="5810" y="0"/>
                      </a:cubicBezTo>
                      <a:lnTo>
                        <a:pt x="5810" y="0"/>
                      </a:lnTo>
                      <a:cubicBezTo>
                        <a:pt x="9049" y="0"/>
                        <a:pt x="11621" y="2572"/>
                        <a:pt x="11621" y="5810"/>
                      </a:cubicBezTo>
                      <a:lnTo>
                        <a:pt x="11621" y="48387"/>
                      </a:lnTo>
                      <a:cubicBezTo>
                        <a:pt x="11621" y="51530"/>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10" name="Freeform: Shape 1575">
                  <a:extLst>
                    <a:ext uri="{FF2B5EF4-FFF2-40B4-BE49-F238E27FC236}">
                      <a16:creationId xmlns:a16="http://schemas.microsoft.com/office/drawing/2014/main" id="{9AB72B95-6DB9-4645-95DB-BA2923155676}"/>
                    </a:ext>
                  </a:extLst>
                </p:cNvPr>
                <p:cNvSpPr/>
                <p:nvPr/>
              </p:nvSpPr>
              <p:spPr>
                <a:xfrm>
                  <a:off x="439573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530"/>
                        <a:pt x="8954"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11" name="Freeform: Shape 1576">
                  <a:extLst>
                    <a:ext uri="{FF2B5EF4-FFF2-40B4-BE49-F238E27FC236}">
                      <a16:creationId xmlns:a16="http://schemas.microsoft.com/office/drawing/2014/main" id="{8B1B0052-1D1B-634A-A812-123F2D2ADCC5}"/>
                    </a:ext>
                  </a:extLst>
                </p:cNvPr>
                <p:cNvSpPr/>
                <p:nvPr/>
              </p:nvSpPr>
              <p:spPr>
                <a:xfrm>
                  <a:off x="442240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12" name="Freeform: Shape 1577">
                  <a:extLst>
                    <a:ext uri="{FF2B5EF4-FFF2-40B4-BE49-F238E27FC236}">
                      <a16:creationId xmlns:a16="http://schemas.microsoft.com/office/drawing/2014/main" id="{3A9A36BF-0FE3-C742-9115-C7DA7666CA4F}"/>
                    </a:ext>
                  </a:extLst>
                </p:cNvPr>
                <p:cNvSpPr/>
                <p:nvPr/>
              </p:nvSpPr>
              <p:spPr>
                <a:xfrm>
                  <a:off x="444917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530"/>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13" name="Freeform: Shape 1578">
                  <a:extLst>
                    <a:ext uri="{FF2B5EF4-FFF2-40B4-BE49-F238E27FC236}">
                      <a16:creationId xmlns:a16="http://schemas.microsoft.com/office/drawing/2014/main" id="{51E7B09A-4436-A04C-B173-7685C9DE5604}"/>
                    </a:ext>
                  </a:extLst>
                </p:cNvPr>
                <p:cNvSpPr/>
                <p:nvPr/>
              </p:nvSpPr>
              <p:spPr>
                <a:xfrm>
                  <a:off x="4475841"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14" name="Freeform: Shape 1579">
                  <a:extLst>
                    <a:ext uri="{FF2B5EF4-FFF2-40B4-BE49-F238E27FC236}">
                      <a16:creationId xmlns:a16="http://schemas.microsoft.com/office/drawing/2014/main" id="{10476870-ED59-D748-813C-CF2D37CFBBEF}"/>
                    </a:ext>
                  </a:extLst>
                </p:cNvPr>
                <p:cNvSpPr/>
                <p:nvPr/>
              </p:nvSpPr>
              <p:spPr>
                <a:xfrm>
                  <a:off x="4502606" y="334289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530"/>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grpSp>
            <p:nvGrpSpPr>
              <p:cNvPr id="392" name="Graphic 52">
                <a:extLst>
                  <a:ext uri="{FF2B5EF4-FFF2-40B4-BE49-F238E27FC236}">
                    <a16:creationId xmlns:a16="http://schemas.microsoft.com/office/drawing/2014/main" id="{B933B7B1-DCA9-1142-AECA-255E0EDBF8FE}"/>
                  </a:ext>
                </a:extLst>
              </p:cNvPr>
              <p:cNvGrpSpPr/>
              <p:nvPr/>
            </p:nvGrpSpPr>
            <p:grpSpPr>
              <a:xfrm>
                <a:off x="4368971" y="3441857"/>
                <a:ext cx="145255" cy="54197"/>
                <a:chOff x="4368971" y="3441857"/>
                <a:chExt cx="145255" cy="54197"/>
              </a:xfrm>
              <a:solidFill>
                <a:srgbClr val="0D274D"/>
              </a:solidFill>
            </p:grpSpPr>
            <p:sp>
              <p:nvSpPr>
                <p:cNvPr id="403" name="Freeform: Shape 1568">
                  <a:extLst>
                    <a:ext uri="{FF2B5EF4-FFF2-40B4-BE49-F238E27FC236}">
                      <a16:creationId xmlns:a16="http://schemas.microsoft.com/office/drawing/2014/main" id="{A345CF95-2AEE-C042-A3E1-B853C854ADF3}"/>
                    </a:ext>
                  </a:extLst>
                </p:cNvPr>
                <p:cNvSpPr/>
                <p:nvPr/>
              </p:nvSpPr>
              <p:spPr>
                <a:xfrm>
                  <a:off x="436897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4" name="Freeform: Shape 1569">
                  <a:extLst>
                    <a:ext uri="{FF2B5EF4-FFF2-40B4-BE49-F238E27FC236}">
                      <a16:creationId xmlns:a16="http://schemas.microsoft.com/office/drawing/2014/main" id="{F3A4ADED-011E-DE42-8527-988DF670A17A}"/>
                    </a:ext>
                  </a:extLst>
                </p:cNvPr>
                <p:cNvSpPr/>
                <p:nvPr/>
              </p:nvSpPr>
              <p:spPr>
                <a:xfrm>
                  <a:off x="439573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8954"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5" name="Freeform: Shape 1570">
                  <a:extLst>
                    <a:ext uri="{FF2B5EF4-FFF2-40B4-BE49-F238E27FC236}">
                      <a16:creationId xmlns:a16="http://schemas.microsoft.com/office/drawing/2014/main" id="{988CA4B7-654B-624E-88FF-29ED4FCC7557}"/>
                    </a:ext>
                  </a:extLst>
                </p:cNvPr>
                <p:cNvSpPr/>
                <p:nvPr/>
              </p:nvSpPr>
              <p:spPr>
                <a:xfrm>
                  <a:off x="442240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6" name="Freeform: Shape 1571">
                  <a:extLst>
                    <a:ext uri="{FF2B5EF4-FFF2-40B4-BE49-F238E27FC236}">
                      <a16:creationId xmlns:a16="http://schemas.microsoft.com/office/drawing/2014/main" id="{2E1EDD97-0A16-5041-B082-F2C80DB1E201}"/>
                    </a:ext>
                  </a:extLst>
                </p:cNvPr>
                <p:cNvSpPr/>
                <p:nvPr/>
              </p:nvSpPr>
              <p:spPr>
                <a:xfrm>
                  <a:off x="444917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1" y="2572"/>
                        <a:pt x="11621" y="5810"/>
                      </a:cubicBezTo>
                      <a:lnTo>
                        <a:pt x="11621" y="48387"/>
                      </a:lnTo>
                      <a:cubicBezTo>
                        <a:pt x="11621" y="51625"/>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7" name="Freeform: Shape 1572">
                  <a:extLst>
                    <a:ext uri="{FF2B5EF4-FFF2-40B4-BE49-F238E27FC236}">
                      <a16:creationId xmlns:a16="http://schemas.microsoft.com/office/drawing/2014/main" id="{9EA1F008-D1DC-9F4C-B60D-D490B11FC07A}"/>
                    </a:ext>
                  </a:extLst>
                </p:cNvPr>
                <p:cNvSpPr/>
                <p:nvPr/>
              </p:nvSpPr>
              <p:spPr>
                <a:xfrm>
                  <a:off x="4475841"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8" name="Freeform: Shape 1573">
                  <a:extLst>
                    <a:ext uri="{FF2B5EF4-FFF2-40B4-BE49-F238E27FC236}">
                      <a16:creationId xmlns:a16="http://schemas.microsoft.com/office/drawing/2014/main" id="{8C541B1D-9609-4843-8CED-42209EA86F52}"/>
                    </a:ext>
                  </a:extLst>
                </p:cNvPr>
                <p:cNvSpPr/>
                <p:nvPr/>
              </p:nvSpPr>
              <p:spPr>
                <a:xfrm>
                  <a:off x="4502606" y="3441857"/>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5"/>
                        <a:pt x="0" y="48387"/>
                      </a:cubicBezTo>
                      <a:lnTo>
                        <a:pt x="0" y="5810"/>
                      </a:lnTo>
                      <a:cubicBezTo>
                        <a:pt x="0" y="2572"/>
                        <a:pt x="2572" y="0"/>
                        <a:pt x="5810" y="0"/>
                      </a:cubicBezTo>
                      <a:lnTo>
                        <a:pt x="5810" y="0"/>
                      </a:lnTo>
                      <a:cubicBezTo>
                        <a:pt x="9049" y="0"/>
                        <a:pt x="11620" y="2572"/>
                        <a:pt x="11620" y="5810"/>
                      </a:cubicBezTo>
                      <a:lnTo>
                        <a:pt x="11620" y="48387"/>
                      </a:lnTo>
                      <a:cubicBezTo>
                        <a:pt x="11620" y="51625"/>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grpSp>
            <p:nvGrpSpPr>
              <p:cNvPr id="393" name="Graphic 52">
                <a:extLst>
                  <a:ext uri="{FF2B5EF4-FFF2-40B4-BE49-F238E27FC236}">
                    <a16:creationId xmlns:a16="http://schemas.microsoft.com/office/drawing/2014/main" id="{EAFF7CA0-C42B-494D-BBD1-FF0A454D0900}"/>
                  </a:ext>
                </a:extLst>
              </p:cNvPr>
              <p:cNvGrpSpPr/>
              <p:nvPr/>
            </p:nvGrpSpPr>
            <p:grpSpPr>
              <a:xfrm>
                <a:off x="4368971" y="3540822"/>
                <a:ext cx="145255" cy="54197"/>
                <a:chOff x="4368971" y="3540822"/>
                <a:chExt cx="145255" cy="54197"/>
              </a:xfrm>
              <a:solidFill>
                <a:srgbClr val="0D274D"/>
              </a:solidFill>
            </p:grpSpPr>
            <p:sp>
              <p:nvSpPr>
                <p:cNvPr id="397" name="Freeform: Shape 1562">
                  <a:extLst>
                    <a:ext uri="{FF2B5EF4-FFF2-40B4-BE49-F238E27FC236}">
                      <a16:creationId xmlns:a16="http://schemas.microsoft.com/office/drawing/2014/main" id="{8B807218-E228-194F-9638-E34BEAF736D9}"/>
                    </a:ext>
                  </a:extLst>
                </p:cNvPr>
                <p:cNvSpPr/>
                <p:nvPr/>
              </p:nvSpPr>
              <p:spPr>
                <a:xfrm>
                  <a:off x="436897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98" name="Freeform: Shape 1563">
                  <a:extLst>
                    <a:ext uri="{FF2B5EF4-FFF2-40B4-BE49-F238E27FC236}">
                      <a16:creationId xmlns:a16="http://schemas.microsoft.com/office/drawing/2014/main" id="{4B5F24FE-828C-524B-B4EF-1893CB221B10}"/>
                    </a:ext>
                  </a:extLst>
                </p:cNvPr>
                <p:cNvSpPr/>
                <p:nvPr/>
              </p:nvSpPr>
              <p:spPr>
                <a:xfrm>
                  <a:off x="439573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8954"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99" name="Freeform: Shape 1564">
                  <a:extLst>
                    <a:ext uri="{FF2B5EF4-FFF2-40B4-BE49-F238E27FC236}">
                      <a16:creationId xmlns:a16="http://schemas.microsoft.com/office/drawing/2014/main" id="{A68E55D5-AD24-AC44-9A38-CA8BC3198DFD}"/>
                    </a:ext>
                  </a:extLst>
                </p:cNvPr>
                <p:cNvSpPr/>
                <p:nvPr/>
              </p:nvSpPr>
              <p:spPr>
                <a:xfrm>
                  <a:off x="442240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0" name="Freeform: Shape 1565">
                  <a:extLst>
                    <a:ext uri="{FF2B5EF4-FFF2-40B4-BE49-F238E27FC236}">
                      <a16:creationId xmlns:a16="http://schemas.microsoft.com/office/drawing/2014/main" id="{2250E354-EB3A-BC43-86C4-A58FB04B385E}"/>
                    </a:ext>
                  </a:extLst>
                </p:cNvPr>
                <p:cNvSpPr/>
                <p:nvPr/>
              </p:nvSpPr>
              <p:spPr>
                <a:xfrm>
                  <a:off x="444917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1 w 11620"/>
                    <a:gd name="connsiteY6" fmla="*/ 5810 h 54197"/>
                    <a:gd name="connsiteX7" fmla="*/ 11621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1" y="2572"/>
                        <a:pt x="11621" y="5810"/>
                      </a:cubicBezTo>
                      <a:lnTo>
                        <a:pt x="11621" y="48387"/>
                      </a:lnTo>
                      <a:cubicBezTo>
                        <a:pt x="11621" y="51626"/>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1" name="Freeform: Shape 1566">
                  <a:extLst>
                    <a:ext uri="{FF2B5EF4-FFF2-40B4-BE49-F238E27FC236}">
                      <a16:creationId xmlns:a16="http://schemas.microsoft.com/office/drawing/2014/main" id="{B23ADD29-147D-D440-8A9E-67338E378454}"/>
                    </a:ext>
                  </a:extLst>
                </p:cNvPr>
                <p:cNvSpPr/>
                <p:nvPr/>
              </p:nvSpPr>
              <p:spPr>
                <a:xfrm>
                  <a:off x="4475841"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402" name="Freeform: Shape 1567">
                  <a:extLst>
                    <a:ext uri="{FF2B5EF4-FFF2-40B4-BE49-F238E27FC236}">
                      <a16:creationId xmlns:a16="http://schemas.microsoft.com/office/drawing/2014/main" id="{492F97EF-305B-0245-97F9-D327FA4715AC}"/>
                    </a:ext>
                  </a:extLst>
                </p:cNvPr>
                <p:cNvSpPr/>
                <p:nvPr/>
              </p:nvSpPr>
              <p:spPr>
                <a:xfrm>
                  <a:off x="4502606" y="3540822"/>
                  <a:ext cx="11620" cy="54197"/>
                </a:xfrm>
                <a:custGeom>
                  <a:avLst/>
                  <a:gdLst>
                    <a:gd name="connsiteX0" fmla="*/ 5810 w 11620"/>
                    <a:gd name="connsiteY0" fmla="*/ 54197 h 54197"/>
                    <a:gd name="connsiteX1" fmla="*/ 5810 w 11620"/>
                    <a:gd name="connsiteY1" fmla="*/ 54197 h 54197"/>
                    <a:gd name="connsiteX2" fmla="*/ 0 w 11620"/>
                    <a:gd name="connsiteY2" fmla="*/ 48387 h 54197"/>
                    <a:gd name="connsiteX3" fmla="*/ 0 w 11620"/>
                    <a:gd name="connsiteY3" fmla="*/ 5810 h 54197"/>
                    <a:gd name="connsiteX4" fmla="*/ 5810 w 11620"/>
                    <a:gd name="connsiteY4" fmla="*/ 0 h 54197"/>
                    <a:gd name="connsiteX5" fmla="*/ 5810 w 11620"/>
                    <a:gd name="connsiteY5" fmla="*/ 0 h 54197"/>
                    <a:gd name="connsiteX6" fmla="*/ 11620 w 11620"/>
                    <a:gd name="connsiteY6" fmla="*/ 5810 h 54197"/>
                    <a:gd name="connsiteX7" fmla="*/ 11620 w 11620"/>
                    <a:gd name="connsiteY7" fmla="*/ 48387 h 54197"/>
                    <a:gd name="connsiteX8" fmla="*/ 5810 w 11620"/>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 h="54197">
                      <a:moveTo>
                        <a:pt x="5810" y="54197"/>
                      </a:moveTo>
                      <a:lnTo>
                        <a:pt x="5810" y="54197"/>
                      </a:lnTo>
                      <a:cubicBezTo>
                        <a:pt x="2572" y="54197"/>
                        <a:pt x="0" y="51626"/>
                        <a:pt x="0" y="48387"/>
                      </a:cubicBezTo>
                      <a:lnTo>
                        <a:pt x="0" y="5810"/>
                      </a:lnTo>
                      <a:cubicBezTo>
                        <a:pt x="0" y="2572"/>
                        <a:pt x="2572" y="0"/>
                        <a:pt x="5810" y="0"/>
                      </a:cubicBezTo>
                      <a:lnTo>
                        <a:pt x="5810" y="0"/>
                      </a:lnTo>
                      <a:cubicBezTo>
                        <a:pt x="9049" y="0"/>
                        <a:pt x="11620" y="2572"/>
                        <a:pt x="11620" y="5810"/>
                      </a:cubicBezTo>
                      <a:lnTo>
                        <a:pt x="11620" y="48387"/>
                      </a:lnTo>
                      <a:cubicBezTo>
                        <a:pt x="11620" y="51626"/>
                        <a:pt x="9049" y="54197"/>
                        <a:pt x="5810" y="54197"/>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sp>
            <p:nvSpPr>
              <p:cNvPr id="394" name="Freeform: Shape 1559">
                <a:extLst>
                  <a:ext uri="{FF2B5EF4-FFF2-40B4-BE49-F238E27FC236}">
                    <a16:creationId xmlns:a16="http://schemas.microsoft.com/office/drawing/2014/main" id="{C81DE395-1F0A-A649-8773-63F0CD3B589A}"/>
                  </a:ext>
                </a:extLst>
              </p:cNvPr>
              <p:cNvSpPr/>
              <p:nvPr/>
            </p:nvSpPr>
            <p:spPr>
              <a:xfrm>
                <a:off x="4668818" y="3352322"/>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95" name="Freeform: Shape 1560">
                <a:extLst>
                  <a:ext uri="{FF2B5EF4-FFF2-40B4-BE49-F238E27FC236}">
                    <a16:creationId xmlns:a16="http://schemas.microsoft.com/office/drawing/2014/main" id="{616DBE92-8F05-7742-A104-65E5A9D78BA5}"/>
                  </a:ext>
                </a:extLst>
              </p:cNvPr>
              <p:cNvSpPr/>
              <p:nvPr/>
            </p:nvSpPr>
            <p:spPr>
              <a:xfrm>
                <a:off x="4668818" y="3451382"/>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sp>
            <p:nvSpPr>
              <p:cNvPr id="396" name="Freeform: Shape 1561">
                <a:extLst>
                  <a:ext uri="{FF2B5EF4-FFF2-40B4-BE49-F238E27FC236}">
                    <a16:creationId xmlns:a16="http://schemas.microsoft.com/office/drawing/2014/main" id="{51E32639-B711-6C45-82C5-BDF6AD22943A}"/>
                  </a:ext>
                </a:extLst>
              </p:cNvPr>
              <p:cNvSpPr/>
              <p:nvPr/>
            </p:nvSpPr>
            <p:spPr>
              <a:xfrm>
                <a:off x="4668818" y="3550347"/>
                <a:ext cx="35242" cy="35242"/>
              </a:xfrm>
              <a:custGeom>
                <a:avLst/>
                <a:gdLst>
                  <a:gd name="connsiteX0" fmla="*/ 35243 w 35242"/>
                  <a:gd name="connsiteY0" fmla="*/ 17621 h 35242"/>
                  <a:gd name="connsiteX1" fmla="*/ 17621 w 35242"/>
                  <a:gd name="connsiteY1" fmla="*/ 35243 h 35242"/>
                  <a:gd name="connsiteX2" fmla="*/ 0 w 35242"/>
                  <a:gd name="connsiteY2" fmla="*/ 17621 h 35242"/>
                  <a:gd name="connsiteX3" fmla="*/ 17621 w 35242"/>
                  <a:gd name="connsiteY3" fmla="*/ 0 h 35242"/>
                  <a:gd name="connsiteX4" fmla="*/ 35243 w 35242"/>
                  <a:gd name="connsiteY4" fmla="*/ 17621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5242">
                    <a:moveTo>
                      <a:pt x="35243" y="17621"/>
                    </a:moveTo>
                    <a:cubicBezTo>
                      <a:pt x="35243" y="27353"/>
                      <a:pt x="27353" y="35243"/>
                      <a:pt x="17621" y="35243"/>
                    </a:cubicBezTo>
                    <a:cubicBezTo>
                      <a:pt x="7889" y="35243"/>
                      <a:pt x="0" y="27353"/>
                      <a:pt x="0" y="17621"/>
                    </a:cubicBezTo>
                    <a:cubicBezTo>
                      <a:pt x="0" y="7889"/>
                      <a:pt x="7889" y="0"/>
                      <a:pt x="17621" y="0"/>
                    </a:cubicBezTo>
                    <a:cubicBezTo>
                      <a:pt x="27353" y="0"/>
                      <a:pt x="35243" y="7889"/>
                      <a:pt x="35243" y="17621"/>
                    </a:cubicBezTo>
                    <a:close/>
                  </a:path>
                </a:pathLst>
              </a:custGeom>
              <a:solidFill>
                <a:srgbClr val="0D274D"/>
              </a:solidFill>
              <a:ln w="9525" cap="flat">
                <a:noFill/>
                <a:prstDash val="solid"/>
                <a:miter/>
              </a:ln>
            </p:spPr>
            <p:txBody>
              <a:bodyPr rtlCol="0" anchor="ctr"/>
              <a:lstStyle/>
              <a:p>
                <a:pPr marL="0" marR="0" lvl="0" indent="0" algn="l" defTabSz="812760" rtl="0" eaLnBrk="1" fontAlgn="base" latinLnBrk="0" hangingPunct="1">
                  <a:lnSpc>
                    <a:spcPct val="100000"/>
                  </a:lnSpc>
                  <a:spcBef>
                    <a:spcPct val="0"/>
                  </a:spcBef>
                  <a:spcAft>
                    <a:spcPct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Arial" charset="0"/>
                  <a:ea typeface="ＭＳ Ｐゴシック" charset="0"/>
                  <a:cs typeface="+mn-cs"/>
                </a:endParaRPr>
              </a:p>
            </p:txBody>
          </p:sp>
        </p:grpSp>
      </p:grpSp>
      <p:pic>
        <p:nvPicPr>
          <p:cNvPr id="415" name="Picture 414" descr="Logo&#10;&#10;Description automatically generated">
            <a:extLst>
              <a:ext uri="{FF2B5EF4-FFF2-40B4-BE49-F238E27FC236}">
                <a16:creationId xmlns:a16="http://schemas.microsoft.com/office/drawing/2014/main" id="{ED0B0CC4-63D4-3942-9136-009131B35537}"/>
              </a:ext>
            </a:extLst>
          </p:cNvPr>
          <p:cNvPicPr>
            <a:picLocks noChangeAspect="1"/>
          </p:cNvPicPr>
          <p:nvPr/>
        </p:nvPicPr>
        <p:blipFill rotWithShape="1">
          <a:blip r:embed="rId13"/>
          <a:srcRect b="23593"/>
          <a:stretch/>
        </p:blipFill>
        <p:spPr>
          <a:xfrm>
            <a:off x="2488697" y="2216657"/>
            <a:ext cx="447848" cy="255053"/>
          </a:xfrm>
          <a:prstGeom prst="rect">
            <a:avLst/>
          </a:prstGeom>
        </p:spPr>
      </p:pic>
      <p:cxnSp>
        <p:nvCxnSpPr>
          <p:cNvPr id="418" name="Curved Connector 417">
            <a:extLst>
              <a:ext uri="{FF2B5EF4-FFF2-40B4-BE49-F238E27FC236}">
                <a16:creationId xmlns:a16="http://schemas.microsoft.com/office/drawing/2014/main" id="{3868AF44-23FB-3E4B-A0EE-32762ED95EE4}"/>
              </a:ext>
            </a:extLst>
          </p:cNvPr>
          <p:cNvCxnSpPr>
            <a:cxnSpLocks/>
          </p:cNvCxnSpPr>
          <p:nvPr/>
        </p:nvCxnSpPr>
        <p:spPr>
          <a:xfrm rot="10800000">
            <a:off x="7570549" y="3057529"/>
            <a:ext cx="1577182" cy="505500"/>
          </a:xfrm>
          <a:prstGeom prst="curvedConnector3">
            <a:avLst>
              <a:gd name="adj1" fmla="val 50000"/>
            </a:avLst>
          </a:prstGeom>
          <a:ln>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9" name="Picture 418" descr="Logo&#10;&#10;Description automatically generated">
            <a:extLst>
              <a:ext uri="{FF2B5EF4-FFF2-40B4-BE49-F238E27FC236}">
                <a16:creationId xmlns:a16="http://schemas.microsoft.com/office/drawing/2014/main" id="{88115033-57D4-6E49-8DF5-670CAB6F11CE}"/>
              </a:ext>
            </a:extLst>
          </p:cNvPr>
          <p:cNvPicPr>
            <a:picLocks noChangeAspect="1"/>
          </p:cNvPicPr>
          <p:nvPr/>
        </p:nvPicPr>
        <p:blipFill rotWithShape="1">
          <a:blip r:embed="rId13"/>
          <a:srcRect b="23593"/>
          <a:stretch/>
        </p:blipFill>
        <p:spPr>
          <a:xfrm>
            <a:off x="2550142" y="2923652"/>
            <a:ext cx="447848" cy="255053"/>
          </a:xfrm>
          <a:prstGeom prst="rect">
            <a:avLst/>
          </a:prstGeom>
        </p:spPr>
      </p:pic>
      <p:pic>
        <p:nvPicPr>
          <p:cNvPr id="420" name="Picture 419" descr="Logo&#10;&#10;Description automatically generated">
            <a:extLst>
              <a:ext uri="{FF2B5EF4-FFF2-40B4-BE49-F238E27FC236}">
                <a16:creationId xmlns:a16="http://schemas.microsoft.com/office/drawing/2014/main" id="{2094D971-B088-3246-82C7-1E567E5DE46B}"/>
              </a:ext>
            </a:extLst>
          </p:cNvPr>
          <p:cNvPicPr>
            <a:picLocks noChangeAspect="1"/>
          </p:cNvPicPr>
          <p:nvPr/>
        </p:nvPicPr>
        <p:blipFill rotWithShape="1">
          <a:blip r:embed="rId13"/>
          <a:srcRect b="23593"/>
          <a:stretch/>
        </p:blipFill>
        <p:spPr>
          <a:xfrm>
            <a:off x="2529980" y="3630647"/>
            <a:ext cx="447848" cy="255053"/>
          </a:xfrm>
          <a:prstGeom prst="rect">
            <a:avLst/>
          </a:prstGeom>
        </p:spPr>
      </p:pic>
      <p:cxnSp>
        <p:nvCxnSpPr>
          <p:cNvPr id="421" name="Curved Connector 420">
            <a:extLst>
              <a:ext uri="{FF2B5EF4-FFF2-40B4-BE49-F238E27FC236}">
                <a16:creationId xmlns:a16="http://schemas.microsoft.com/office/drawing/2014/main" id="{36C90F30-58F8-8D40-BE9D-4314AF3E49D9}"/>
              </a:ext>
            </a:extLst>
          </p:cNvPr>
          <p:cNvCxnSpPr>
            <a:cxnSpLocks/>
            <a:endCxn id="415" idx="3"/>
          </p:cNvCxnSpPr>
          <p:nvPr/>
        </p:nvCxnSpPr>
        <p:spPr>
          <a:xfrm rot="10800000">
            <a:off x="2936546" y="2344185"/>
            <a:ext cx="1883489" cy="7133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Curved Connector 422">
            <a:extLst>
              <a:ext uri="{FF2B5EF4-FFF2-40B4-BE49-F238E27FC236}">
                <a16:creationId xmlns:a16="http://schemas.microsoft.com/office/drawing/2014/main" id="{904D9F7A-5E73-CA40-9FD4-DE97A0FD694D}"/>
              </a:ext>
            </a:extLst>
          </p:cNvPr>
          <p:cNvCxnSpPr>
            <a:cxnSpLocks/>
            <a:endCxn id="419" idx="3"/>
          </p:cNvCxnSpPr>
          <p:nvPr/>
        </p:nvCxnSpPr>
        <p:spPr>
          <a:xfrm rot="10800000">
            <a:off x="2997990" y="3051179"/>
            <a:ext cx="1842126"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Curved Connector 423">
            <a:extLst>
              <a:ext uri="{FF2B5EF4-FFF2-40B4-BE49-F238E27FC236}">
                <a16:creationId xmlns:a16="http://schemas.microsoft.com/office/drawing/2014/main" id="{F48B3203-B2ED-E344-8124-76A93ECF4B35}"/>
              </a:ext>
            </a:extLst>
          </p:cNvPr>
          <p:cNvCxnSpPr>
            <a:cxnSpLocks/>
            <a:endCxn id="420" idx="3"/>
          </p:cNvCxnSpPr>
          <p:nvPr/>
        </p:nvCxnSpPr>
        <p:spPr>
          <a:xfrm rot="10800000" flipV="1">
            <a:off x="2977828" y="3051178"/>
            <a:ext cx="1842206" cy="70699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Curved Connector 425">
            <a:extLst>
              <a:ext uri="{FF2B5EF4-FFF2-40B4-BE49-F238E27FC236}">
                <a16:creationId xmlns:a16="http://schemas.microsoft.com/office/drawing/2014/main" id="{28628923-0DCE-A944-A1F1-75982A3E3DEA}"/>
              </a:ext>
            </a:extLst>
          </p:cNvPr>
          <p:cNvCxnSpPr>
            <a:cxnSpLocks/>
          </p:cNvCxnSpPr>
          <p:nvPr/>
        </p:nvCxnSpPr>
        <p:spPr>
          <a:xfrm rot="10800000" flipV="1">
            <a:off x="7570550" y="3025150"/>
            <a:ext cx="1484448" cy="26028"/>
          </a:xfrm>
          <a:prstGeom prst="curvedConnector3">
            <a:avLst>
              <a:gd name="adj1" fmla="val 50000"/>
            </a:avLst>
          </a:prstGeom>
          <a:ln>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7" name="Curved Connector 426">
            <a:extLst>
              <a:ext uri="{FF2B5EF4-FFF2-40B4-BE49-F238E27FC236}">
                <a16:creationId xmlns:a16="http://schemas.microsoft.com/office/drawing/2014/main" id="{1824E9E2-38F0-7A44-88EC-D0D0F081AE21}"/>
              </a:ext>
            </a:extLst>
          </p:cNvPr>
          <p:cNvCxnSpPr>
            <a:cxnSpLocks/>
          </p:cNvCxnSpPr>
          <p:nvPr/>
        </p:nvCxnSpPr>
        <p:spPr>
          <a:xfrm rot="10800000" flipV="1">
            <a:off x="7570549" y="2444162"/>
            <a:ext cx="1577182" cy="596276"/>
          </a:xfrm>
          <a:prstGeom prst="curvedConnector3">
            <a:avLst>
              <a:gd name="adj1" fmla="val 50000"/>
            </a:avLst>
          </a:prstGeom>
          <a:ln>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8" name="TextBox 427">
            <a:extLst>
              <a:ext uri="{FF2B5EF4-FFF2-40B4-BE49-F238E27FC236}">
                <a16:creationId xmlns:a16="http://schemas.microsoft.com/office/drawing/2014/main" id="{6B2E43E7-935E-2A4C-B35A-B7114122DACB}"/>
              </a:ext>
            </a:extLst>
          </p:cNvPr>
          <p:cNvSpPr txBox="1"/>
          <p:nvPr/>
        </p:nvSpPr>
        <p:spPr>
          <a:xfrm>
            <a:off x="5036470" y="1338041"/>
            <a:ext cx="242171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iscoSansTT ExtraLight"/>
                <a:ea typeface="+mn-ea"/>
                <a:cs typeface="+mn-cs"/>
              </a:rPr>
              <a:t>Service Mesh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CiscoSansTT ExtraLight"/>
              </a:rPr>
              <a:t>(life-cycle managed by Intersight)</a:t>
            </a:r>
            <a:endParaRPr kumimoji="0" lang="en-US" sz="120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429" name="TextBox 428">
            <a:extLst>
              <a:ext uri="{FF2B5EF4-FFF2-40B4-BE49-F238E27FC236}">
                <a16:creationId xmlns:a16="http://schemas.microsoft.com/office/drawing/2014/main" id="{1A59FB55-6C99-1E4D-B215-28E00BCFB10A}"/>
              </a:ext>
            </a:extLst>
          </p:cNvPr>
          <p:cNvSpPr txBox="1"/>
          <p:nvPr/>
        </p:nvSpPr>
        <p:spPr>
          <a:xfrm>
            <a:off x="2324833" y="4484488"/>
            <a:ext cx="3683858" cy="492443"/>
          </a:xfrm>
          <a:prstGeom prst="rect">
            <a:avLst/>
          </a:prstGeom>
          <a:noFill/>
          <a:ln>
            <a:noFill/>
          </a:ln>
        </p:spPr>
        <p:txBody>
          <a:bodyPr wrap="square" rtlCol="0">
            <a:spAutoFit/>
          </a:bodyPr>
          <a:lstStyle/>
          <a:p>
            <a:r>
              <a:rPr lang="en-AU" sz="1600" dirty="0">
                <a:latin typeface="+mn-lt"/>
              </a:rPr>
              <a:t>Service Level Definition: </a:t>
            </a:r>
          </a:p>
          <a:p>
            <a:r>
              <a:rPr lang="en-AU" sz="1000" dirty="0">
                <a:latin typeface="+mn-lt"/>
              </a:rPr>
              <a:t>Define, measure and alert for matching SLOs</a:t>
            </a:r>
          </a:p>
        </p:txBody>
      </p:sp>
      <p:pic>
        <p:nvPicPr>
          <p:cNvPr id="430" name="Picture 429">
            <a:extLst>
              <a:ext uri="{FF2B5EF4-FFF2-40B4-BE49-F238E27FC236}">
                <a16:creationId xmlns:a16="http://schemas.microsoft.com/office/drawing/2014/main" id="{BA4B24FE-CD98-3A47-8361-EABEF2C0A8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5232" y="4449396"/>
            <a:ext cx="569503" cy="569503"/>
          </a:xfrm>
          <a:prstGeom prst="rect">
            <a:avLst/>
          </a:prstGeom>
        </p:spPr>
      </p:pic>
      <p:sp>
        <p:nvSpPr>
          <p:cNvPr id="431" name="TextBox 430">
            <a:extLst>
              <a:ext uri="{FF2B5EF4-FFF2-40B4-BE49-F238E27FC236}">
                <a16:creationId xmlns:a16="http://schemas.microsoft.com/office/drawing/2014/main" id="{2E887003-80D9-F849-8805-0E601D06C9B9}"/>
              </a:ext>
            </a:extLst>
          </p:cNvPr>
          <p:cNvSpPr txBox="1"/>
          <p:nvPr/>
        </p:nvSpPr>
        <p:spPr>
          <a:xfrm>
            <a:off x="2324833" y="5215664"/>
            <a:ext cx="3683858" cy="507831"/>
          </a:xfrm>
          <a:prstGeom prst="rect">
            <a:avLst/>
          </a:prstGeom>
          <a:noFill/>
          <a:ln>
            <a:noFill/>
          </a:ln>
        </p:spPr>
        <p:txBody>
          <a:bodyPr wrap="square">
            <a:spAutoFit/>
          </a:bodyPr>
          <a:lstStyle/>
          <a:p>
            <a:r>
              <a:rPr lang="en-US" sz="1600" dirty="0">
                <a:latin typeface="+mn-lt"/>
              </a:rPr>
              <a:t>Tracing: </a:t>
            </a:r>
          </a:p>
          <a:p>
            <a:r>
              <a:rPr lang="en-US" sz="1100" dirty="0"/>
              <a:t>R</a:t>
            </a:r>
            <a:r>
              <a:rPr lang="en-US" sz="1100" dirty="0">
                <a:latin typeface="+mn-lt"/>
              </a:rPr>
              <a:t>eal time traffic tap with filtering and detailed metadata</a:t>
            </a:r>
            <a:endParaRPr lang="en-US" sz="2000" dirty="0">
              <a:latin typeface="+mn-lt"/>
            </a:endParaRPr>
          </a:p>
        </p:txBody>
      </p:sp>
      <p:pic>
        <p:nvPicPr>
          <p:cNvPr id="432" name="Picture 431">
            <a:extLst>
              <a:ext uri="{FF2B5EF4-FFF2-40B4-BE49-F238E27FC236}">
                <a16:creationId xmlns:a16="http://schemas.microsoft.com/office/drawing/2014/main" id="{7F91B130-300F-B144-9698-06DB6296384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26318" y="5232199"/>
            <a:ext cx="517730" cy="517730"/>
          </a:xfrm>
          <a:prstGeom prst="rect">
            <a:avLst/>
          </a:prstGeom>
        </p:spPr>
      </p:pic>
      <p:pic>
        <p:nvPicPr>
          <p:cNvPr id="433" name="Picture 432">
            <a:extLst>
              <a:ext uri="{FF2B5EF4-FFF2-40B4-BE49-F238E27FC236}">
                <a16:creationId xmlns:a16="http://schemas.microsoft.com/office/drawing/2014/main" id="{816C5594-BBEB-E947-A0C1-CC6F2C3DEB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396" y="5158952"/>
            <a:ext cx="501071" cy="501071"/>
          </a:xfrm>
          <a:prstGeom prst="rect">
            <a:avLst/>
          </a:prstGeom>
        </p:spPr>
      </p:pic>
      <p:sp>
        <p:nvSpPr>
          <p:cNvPr id="434" name="TextBox 433">
            <a:extLst>
              <a:ext uri="{FF2B5EF4-FFF2-40B4-BE49-F238E27FC236}">
                <a16:creationId xmlns:a16="http://schemas.microsoft.com/office/drawing/2014/main" id="{3531366C-7069-0546-8D26-143A00AA916F}"/>
              </a:ext>
            </a:extLst>
          </p:cNvPr>
          <p:cNvSpPr txBox="1"/>
          <p:nvPr/>
        </p:nvSpPr>
        <p:spPr>
          <a:xfrm>
            <a:off x="7132964" y="5170985"/>
            <a:ext cx="4851681" cy="677108"/>
          </a:xfrm>
          <a:prstGeom prst="rect">
            <a:avLst/>
          </a:prstGeom>
          <a:noFill/>
          <a:ln>
            <a:noFill/>
          </a:ln>
        </p:spPr>
        <p:txBody>
          <a:bodyPr wrap="square" rtlCol="0">
            <a:spAutoFit/>
          </a:bodyPr>
          <a:lstStyle/>
          <a:p>
            <a:r>
              <a:rPr lang="en-US" dirty="0">
                <a:latin typeface="+mn-lt"/>
              </a:rPr>
              <a:t>L7 Traffic Routing:</a:t>
            </a:r>
          </a:p>
          <a:p>
            <a:r>
              <a:rPr lang="en-US" sz="1000" dirty="0"/>
              <a:t>Do functional testing on a subset of users in production before go-live</a:t>
            </a:r>
          </a:p>
          <a:p>
            <a:endParaRPr lang="en-US" sz="1000" dirty="0">
              <a:latin typeface="+mn-lt"/>
            </a:endParaRPr>
          </a:p>
        </p:txBody>
      </p:sp>
      <p:sp>
        <p:nvSpPr>
          <p:cNvPr id="435" name="TextBox 434">
            <a:extLst>
              <a:ext uri="{FF2B5EF4-FFF2-40B4-BE49-F238E27FC236}">
                <a16:creationId xmlns:a16="http://schemas.microsoft.com/office/drawing/2014/main" id="{7F1E21DB-A76F-1948-BDCB-5B2223C96CB3}"/>
              </a:ext>
            </a:extLst>
          </p:cNvPr>
          <p:cNvSpPr txBox="1"/>
          <p:nvPr/>
        </p:nvSpPr>
        <p:spPr>
          <a:xfrm>
            <a:off x="7094064" y="4406210"/>
            <a:ext cx="4498250" cy="523220"/>
          </a:xfrm>
          <a:prstGeom prst="rect">
            <a:avLst/>
          </a:prstGeom>
          <a:noFill/>
          <a:ln>
            <a:noFill/>
          </a:ln>
        </p:spPr>
        <p:txBody>
          <a:bodyPr wrap="square" rtlCol="0">
            <a:spAutoFit/>
          </a:bodyPr>
          <a:lstStyle/>
          <a:p>
            <a:r>
              <a:rPr lang="en-GB" dirty="0">
                <a:latin typeface="+mn-lt"/>
              </a:rPr>
              <a:t>URL Rewrite:</a:t>
            </a:r>
          </a:p>
          <a:p>
            <a:r>
              <a:rPr lang="en-GB" sz="1000" dirty="0"/>
              <a:t>Create new URL’s for the same service by re-writing the URL in the service mesh</a:t>
            </a:r>
            <a:endParaRPr lang="en-GB" sz="1000" dirty="0">
              <a:latin typeface="+mn-lt"/>
            </a:endParaRPr>
          </a:p>
        </p:txBody>
      </p:sp>
      <p:pic>
        <p:nvPicPr>
          <p:cNvPr id="436" name="Picture 435">
            <a:extLst>
              <a:ext uri="{FF2B5EF4-FFF2-40B4-BE49-F238E27FC236}">
                <a16:creationId xmlns:a16="http://schemas.microsoft.com/office/drawing/2014/main" id="{1A44418A-9D15-EB4E-B1CB-A2E8EF58D2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57747" y="4364991"/>
            <a:ext cx="605658" cy="605658"/>
          </a:xfrm>
          <a:prstGeom prst="rect">
            <a:avLst/>
          </a:prstGeom>
        </p:spPr>
      </p:pic>
      <p:pic>
        <p:nvPicPr>
          <p:cNvPr id="437" name="Picture 436">
            <a:extLst>
              <a:ext uri="{FF2B5EF4-FFF2-40B4-BE49-F238E27FC236}">
                <a16:creationId xmlns:a16="http://schemas.microsoft.com/office/drawing/2014/main" id="{A6531229-0892-3342-8D60-DBA7B370AC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86428" y="5937587"/>
            <a:ext cx="517729" cy="518741"/>
          </a:xfrm>
          <a:prstGeom prst="rect">
            <a:avLst/>
          </a:prstGeom>
        </p:spPr>
      </p:pic>
      <p:sp>
        <p:nvSpPr>
          <p:cNvPr id="438" name="TextBox 437">
            <a:extLst>
              <a:ext uri="{FF2B5EF4-FFF2-40B4-BE49-F238E27FC236}">
                <a16:creationId xmlns:a16="http://schemas.microsoft.com/office/drawing/2014/main" id="{0D6F5C00-BCD1-0C4D-9286-6040C707D001}"/>
              </a:ext>
            </a:extLst>
          </p:cNvPr>
          <p:cNvSpPr txBox="1"/>
          <p:nvPr/>
        </p:nvSpPr>
        <p:spPr>
          <a:xfrm>
            <a:off x="7132964" y="5937587"/>
            <a:ext cx="4800486" cy="523220"/>
          </a:xfrm>
          <a:prstGeom prst="rect">
            <a:avLst/>
          </a:prstGeom>
          <a:noFill/>
          <a:ln>
            <a:noFill/>
          </a:ln>
        </p:spPr>
        <p:txBody>
          <a:bodyPr wrap="square" rtlCol="0">
            <a:spAutoFit/>
          </a:bodyPr>
          <a:lstStyle/>
          <a:p>
            <a:r>
              <a:rPr lang="en-US" dirty="0">
                <a:latin typeface="+mn-lt"/>
              </a:rPr>
              <a:t>Canary Deployments:</a:t>
            </a:r>
          </a:p>
          <a:p>
            <a:r>
              <a:rPr lang="en-US" sz="1000" dirty="0"/>
              <a:t>Gradually increase traffic with new releases and easily rollback if needed</a:t>
            </a:r>
            <a:endParaRPr lang="en-US" sz="1000" dirty="0">
              <a:latin typeface="+mn-lt"/>
            </a:endParaRPr>
          </a:p>
        </p:txBody>
      </p:sp>
      <p:pic>
        <p:nvPicPr>
          <p:cNvPr id="439" name="Picture 438">
            <a:extLst>
              <a:ext uri="{FF2B5EF4-FFF2-40B4-BE49-F238E27FC236}">
                <a16:creationId xmlns:a16="http://schemas.microsoft.com/office/drawing/2014/main" id="{B1D3C8F9-DE72-A04A-8396-884CDC681E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3211" y="5917874"/>
            <a:ext cx="569503" cy="569503"/>
          </a:xfrm>
          <a:prstGeom prst="rect">
            <a:avLst/>
          </a:prstGeom>
        </p:spPr>
      </p:pic>
      <p:sp>
        <p:nvSpPr>
          <p:cNvPr id="440" name="TextBox 439">
            <a:extLst>
              <a:ext uri="{FF2B5EF4-FFF2-40B4-BE49-F238E27FC236}">
                <a16:creationId xmlns:a16="http://schemas.microsoft.com/office/drawing/2014/main" id="{48FE0D49-0ABA-544D-AF85-F9071EC04799}"/>
              </a:ext>
            </a:extLst>
          </p:cNvPr>
          <p:cNvSpPr txBox="1"/>
          <p:nvPr/>
        </p:nvSpPr>
        <p:spPr>
          <a:xfrm>
            <a:off x="2355337" y="5937587"/>
            <a:ext cx="3653354" cy="492443"/>
          </a:xfrm>
          <a:prstGeom prst="rect">
            <a:avLst/>
          </a:prstGeom>
          <a:noFill/>
          <a:ln>
            <a:noFill/>
          </a:ln>
        </p:spPr>
        <p:txBody>
          <a:bodyPr wrap="square">
            <a:spAutoFit/>
          </a:bodyPr>
          <a:lstStyle/>
          <a:p>
            <a:r>
              <a:rPr lang="en-US" sz="1600" dirty="0">
                <a:latin typeface="+mn-lt"/>
              </a:rPr>
              <a:t>Security with </a:t>
            </a:r>
            <a:r>
              <a:rPr lang="en-US" sz="1600" dirty="0" err="1">
                <a:latin typeface="+mn-lt"/>
              </a:rPr>
              <a:t>mutualTLS</a:t>
            </a:r>
            <a:r>
              <a:rPr lang="en-US" sz="1600" dirty="0">
                <a:latin typeface="+mn-lt"/>
              </a:rPr>
              <a:t>:</a:t>
            </a:r>
          </a:p>
          <a:p>
            <a:r>
              <a:rPr lang="en-US" sz="1000" dirty="0"/>
              <a:t>Ensures traffic encryption independent of app language</a:t>
            </a:r>
            <a:endParaRPr lang="en-US" sz="1000" dirty="0">
              <a:latin typeface="+mn-lt"/>
            </a:endParaRPr>
          </a:p>
        </p:txBody>
      </p:sp>
    </p:spTree>
    <p:extLst>
      <p:ext uri="{BB962C8B-B14F-4D97-AF65-F5344CB8AC3E}">
        <p14:creationId xmlns:p14="http://schemas.microsoft.com/office/powerpoint/2010/main" val="327582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539-F4C2-DD4E-9BDF-5C0AFF85DB03}"/>
              </a:ext>
            </a:extLst>
          </p:cNvPr>
          <p:cNvSpPr>
            <a:spLocks noGrp="1"/>
          </p:cNvSpPr>
          <p:nvPr>
            <p:ph type="title"/>
          </p:nvPr>
        </p:nvSpPr>
        <p:spPr/>
        <p:txBody>
          <a:bodyPr/>
          <a:lstStyle/>
          <a:p>
            <a:r>
              <a:rPr lang="en-US" dirty="0"/>
              <a:t>Multi-cluster &amp; Multi-cloud Service Mesh</a:t>
            </a:r>
          </a:p>
        </p:txBody>
      </p:sp>
      <p:pic>
        <p:nvPicPr>
          <p:cNvPr id="3" name="Picture 2">
            <a:extLst>
              <a:ext uri="{FF2B5EF4-FFF2-40B4-BE49-F238E27FC236}">
                <a16:creationId xmlns:a16="http://schemas.microsoft.com/office/drawing/2014/main" id="{A009FF17-7C73-1B49-9BDF-005EC2568C9F}"/>
              </a:ext>
            </a:extLst>
          </p:cNvPr>
          <p:cNvPicPr>
            <a:picLocks noChangeAspect="1"/>
          </p:cNvPicPr>
          <p:nvPr/>
        </p:nvPicPr>
        <p:blipFill rotWithShape="1">
          <a:blip r:embed="rId2"/>
          <a:srcRect l="22399" t="27788" r="21604"/>
          <a:stretch/>
        </p:blipFill>
        <p:spPr>
          <a:xfrm>
            <a:off x="324852" y="1902055"/>
            <a:ext cx="4090737" cy="2609787"/>
          </a:xfrm>
          <a:prstGeom prst="rect">
            <a:avLst/>
          </a:prstGeom>
        </p:spPr>
      </p:pic>
      <p:pic>
        <p:nvPicPr>
          <p:cNvPr id="5" name="Picture 4">
            <a:extLst>
              <a:ext uri="{FF2B5EF4-FFF2-40B4-BE49-F238E27FC236}">
                <a16:creationId xmlns:a16="http://schemas.microsoft.com/office/drawing/2014/main" id="{AA3D1EC8-FB26-2347-9123-CCB77049AEA0}"/>
              </a:ext>
            </a:extLst>
          </p:cNvPr>
          <p:cNvPicPr>
            <a:picLocks noChangeAspect="1"/>
          </p:cNvPicPr>
          <p:nvPr/>
        </p:nvPicPr>
        <p:blipFill>
          <a:blip r:embed="rId3"/>
          <a:stretch>
            <a:fillRect/>
          </a:stretch>
        </p:blipFill>
        <p:spPr>
          <a:xfrm>
            <a:off x="5918856" y="2086721"/>
            <a:ext cx="5678905" cy="2219068"/>
          </a:xfrm>
          <a:prstGeom prst="rect">
            <a:avLst/>
          </a:prstGeom>
        </p:spPr>
      </p:pic>
      <p:sp>
        <p:nvSpPr>
          <p:cNvPr id="6" name="TextBox 5">
            <a:extLst>
              <a:ext uri="{FF2B5EF4-FFF2-40B4-BE49-F238E27FC236}">
                <a16:creationId xmlns:a16="http://schemas.microsoft.com/office/drawing/2014/main" id="{AD902722-53DD-4A47-99F7-6F2F09DFB0CE}"/>
              </a:ext>
            </a:extLst>
          </p:cNvPr>
          <p:cNvSpPr txBox="1"/>
          <p:nvPr/>
        </p:nvSpPr>
        <p:spPr>
          <a:xfrm>
            <a:off x="240631" y="1532723"/>
            <a:ext cx="1599284" cy="369332"/>
          </a:xfrm>
          <a:prstGeom prst="rect">
            <a:avLst/>
          </a:prstGeom>
          <a:noFill/>
        </p:spPr>
        <p:txBody>
          <a:bodyPr wrap="none" rtlCol="0">
            <a:spAutoFit/>
          </a:bodyPr>
          <a:lstStyle/>
          <a:p>
            <a:r>
              <a:rPr lang="en-US" dirty="0">
                <a:latin typeface="+mn-lt"/>
              </a:rPr>
              <a:t>Topology View </a:t>
            </a:r>
          </a:p>
        </p:txBody>
      </p:sp>
      <p:sp>
        <p:nvSpPr>
          <p:cNvPr id="7" name="TextBox 6">
            <a:extLst>
              <a:ext uri="{FF2B5EF4-FFF2-40B4-BE49-F238E27FC236}">
                <a16:creationId xmlns:a16="http://schemas.microsoft.com/office/drawing/2014/main" id="{A6FC679F-C509-D841-8A8B-6CB510A59F11}"/>
              </a:ext>
            </a:extLst>
          </p:cNvPr>
          <p:cNvSpPr txBox="1"/>
          <p:nvPr/>
        </p:nvSpPr>
        <p:spPr>
          <a:xfrm>
            <a:off x="5830624" y="1717389"/>
            <a:ext cx="3891578" cy="369332"/>
          </a:xfrm>
          <a:prstGeom prst="rect">
            <a:avLst/>
          </a:prstGeom>
          <a:noFill/>
        </p:spPr>
        <p:txBody>
          <a:bodyPr wrap="none" rtlCol="0">
            <a:spAutoFit/>
          </a:bodyPr>
          <a:lstStyle/>
          <a:p>
            <a:r>
              <a:rPr lang="en-US" dirty="0">
                <a:latin typeface="+mn-lt"/>
              </a:rPr>
              <a:t>Overview of Service &amp; Workload Health</a:t>
            </a:r>
          </a:p>
        </p:txBody>
      </p:sp>
      <p:pic>
        <p:nvPicPr>
          <p:cNvPr id="8" name="Picture 7">
            <a:extLst>
              <a:ext uri="{FF2B5EF4-FFF2-40B4-BE49-F238E27FC236}">
                <a16:creationId xmlns:a16="http://schemas.microsoft.com/office/drawing/2014/main" id="{EFB6B305-A4EA-9E4D-A382-0B954B8D9914}"/>
              </a:ext>
            </a:extLst>
          </p:cNvPr>
          <p:cNvPicPr>
            <a:picLocks noChangeAspect="1"/>
          </p:cNvPicPr>
          <p:nvPr/>
        </p:nvPicPr>
        <p:blipFill>
          <a:blip r:embed="rId4"/>
          <a:stretch>
            <a:fillRect/>
          </a:stretch>
        </p:blipFill>
        <p:spPr>
          <a:xfrm>
            <a:off x="3655870" y="3632332"/>
            <a:ext cx="4982951" cy="3070726"/>
          </a:xfrm>
          <a:prstGeom prst="rect">
            <a:avLst/>
          </a:prstGeom>
        </p:spPr>
      </p:pic>
      <p:sp>
        <p:nvSpPr>
          <p:cNvPr id="9" name="TextBox 8">
            <a:extLst>
              <a:ext uri="{FF2B5EF4-FFF2-40B4-BE49-F238E27FC236}">
                <a16:creationId xmlns:a16="http://schemas.microsoft.com/office/drawing/2014/main" id="{F563124E-E1C3-424F-A0CD-F69864035DF7}"/>
              </a:ext>
            </a:extLst>
          </p:cNvPr>
          <p:cNvSpPr txBox="1"/>
          <p:nvPr/>
        </p:nvSpPr>
        <p:spPr>
          <a:xfrm>
            <a:off x="1040273" y="5305926"/>
            <a:ext cx="2425344" cy="369332"/>
          </a:xfrm>
          <a:prstGeom prst="rect">
            <a:avLst/>
          </a:prstGeom>
          <a:noFill/>
        </p:spPr>
        <p:txBody>
          <a:bodyPr wrap="none" rtlCol="0">
            <a:spAutoFit/>
          </a:bodyPr>
          <a:lstStyle/>
          <a:p>
            <a:r>
              <a:rPr lang="en-US" dirty="0">
                <a:latin typeface="+mn-lt"/>
              </a:rPr>
              <a:t>Service Level Objectives</a:t>
            </a:r>
          </a:p>
        </p:txBody>
      </p:sp>
      <p:sp>
        <p:nvSpPr>
          <p:cNvPr id="10" name="TextBox 9">
            <a:extLst>
              <a:ext uri="{FF2B5EF4-FFF2-40B4-BE49-F238E27FC236}">
                <a16:creationId xmlns:a16="http://schemas.microsoft.com/office/drawing/2014/main" id="{DEC3584F-8BFA-4849-A32D-BE7C55139077}"/>
              </a:ext>
            </a:extLst>
          </p:cNvPr>
          <p:cNvSpPr txBox="1"/>
          <p:nvPr/>
        </p:nvSpPr>
        <p:spPr>
          <a:xfrm>
            <a:off x="8829074" y="5305926"/>
            <a:ext cx="2148922" cy="369332"/>
          </a:xfrm>
          <a:prstGeom prst="rect">
            <a:avLst/>
          </a:prstGeom>
          <a:noFill/>
        </p:spPr>
        <p:txBody>
          <a:bodyPr wrap="none" rtlCol="0">
            <a:spAutoFit/>
          </a:bodyPr>
          <a:lstStyle/>
          <a:p>
            <a:r>
              <a:rPr lang="en-US" dirty="0">
                <a:latin typeface="+mn-lt"/>
              </a:rPr>
              <a:t>Traffic Management</a:t>
            </a:r>
          </a:p>
        </p:txBody>
      </p:sp>
    </p:spTree>
    <p:extLst>
      <p:ext uri="{BB962C8B-B14F-4D97-AF65-F5344CB8AC3E}">
        <p14:creationId xmlns:p14="http://schemas.microsoft.com/office/powerpoint/2010/main" val="1004246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ound Same Side Corner Rectangle 165">
            <a:extLst>
              <a:ext uri="{FF2B5EF4-FFF2-40B4-BE49-F238E27FC236}">
                <a16:creationId xmlns:a16="http://schemas.microsoft.com/office/drawing/2014/main" id="{25A6C726-6B74-4ED8-A0DA-B23804A8777C}"/>
              </a:ext>
            </a:extLst>
          </p:cNvPr>
          <p:cNvSpPr/>
          <p:nvPr/>
        </p:nvSpPr>
        <p:spPr>
          <a:xfrm rot="5400000">
            <a:off x="1358554" y="640241"/>
            <a:ext cx="3278137" cy="5995244"/>
          </a:xfrm>
          <a:prstGeom prst="round2SameRect">
            <a:avLst>
              <a:gd name="adj1" fmla="val 50000"/>
              <a:gd name="adj2" fmla="val 0"/>
            </a:avLst>
          </a:prstGeom>
          <a:solidFill>
            <a:srgbClr val="1E4471"/>
          </a:solidFill>
          <a:ln w="25400" cap="flat" cmpd="sng" algn="ctr">
            <a:noFill/>
            <a:prstDash val="solid"/>
          </a:ln>
          <a:effectLst/>
        </p:spPr>
        <p:txBody>
          <a:bodyPr rtlCol="0" anchor="ctr"/>
          <a:lstStyle/>
          <a:p>
            <a:pPr marL="0" marR="0" lvl="0" indent="0" algn="ctr" defTabSz="609491"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FFFFFF"/>
              </a:solidFill>
              <a:effectLst/>
              <a:highlight>
                <a:srgbClr val="FFFF00"/>
              </a:highlight>
              <a:uLnTx/>
              <a:uFillTx/>
              <a:latin typeface="CiscoSansTT ExtraLight"/>
              <a:ea typeface="+mn-ea"/>
              <a:cs typeface="+mn-cs"/>
            </a:endParaRPr>
          </a:p>
        </p:txBody>
      </p:sp>
      <p:grpSp>
        <p:nvGrpSpPr>
          <p:cNvPr id="179" name="Group 178">
            <a:extLst>
              <a:ext uri="{FF2B5EF4-FFF2-40B4-BE49-F238E27FC236}">
                <a16:creationId xmlns:a16="http://schemas.microsoft.com/office/drawing/2014/main" id="{9AE5343C-A2A8-4827-841A-8F38B1185833}"/>
              </a:ext>
            </a:extLst>
          </p:cNvPr>
          <p:cNvGrpSpPr/>
          <p:nvPr/>
        </p:nvGrpSpPr>
        <p:grpSpPr>
          <a:xfrm>
            <a:off x="6196765" y="1989848"/>
            <a:ext cx="5998657" cy="3277719"/>
            <a:chOff x="6196764" y="1907728"/>
            <a:chExt cx="5998657" cy="3277718"/>
          </a:xfrm>
        </p:grpSpPr>
        <p:grpSp>
          <p:nvGrpSpPr>
            <p:cNvPr id="15" name="Group 14">
              <a:extLst>
                <a:ext uri="{FF2B5EF4-FFF2-40B4-BE49-F238E27FC236}">
                  <a16:creationId xmlns:a16="http://schemas.microsoft.com/office/drawing/2014/main" id="{235F4A8C-F62C-437E-9264-5911438C5413}"/>
                </a:ext>
              </a:extLst>
            </p:cNvPr>
            <p:cNvGrpSpPr/>
            <p:nvPr/>
          </p:nvGrpSpPr>
          <p:grpSpPr>
            <a:xfrm>
              <a:off x="6196764" y="1907728"/>
              <a:ext cx="5995244" cy="1009583"/>
              <a:chOff x="6196764" y="1890666"/>
              <a:chExt cx="5995244" cy="1009583"/>
            </a:xfrm>
          </p:grpSpPr>
          <p:sp>
            <p:nvSpPr>
              <p:cNvPr id="149" name="Round Same Side Corner Rectangle 166">
                <a:extLst>
                  <a:ext uri="{FF2B5EF4-FFF2-40B4-BE49-F238E27FC236}">
                    <a16:creationId xmlns:a16="http://schemas.microsoft.com/office/drawing/2014/main" id="{115360A6-67E3-459E-81DB-BD6CA3605275}"/>
                  </a:ext>
                </a:extLst>
              </p:cNvPr>
              <p:cNvSpPr/>
              <p:nvPr/>
            </p:nvSpPr>
            <p:spPr>
              <a:xfrm rot="16200000">
                <a:off x="8689594" y="-602164"/>
                <a:ext cx="1009583" cy="5995244"/>
              </a:xfrm>
              <a:prstGeom prst="round2SameRect">
                <a:avLst>
                  <a:gd name="adj1" fmla="val 50000"/>
                  <a:gd name="adj2" fmla="val 0"/>
                </a:avLst>
              </a:prstGeom>
              <a:solidFill>
                <a:srgbClr val="1E4471"/>
              </a:solidFill>
              <a:ln w="25400" cap="flat" cmpd="sng" algn="ctr">
                <a:noFill/>
                <a:prstDash val="solid"/>
              </a:ln>
              <a:effectLst/>
            </p:spPr>
            <p:txBody>
              <a:bodyPr rtlCol="0" anchor="ctr"/>
              <a:lstStyle/>
              <a:p>
                <a:pPr marL="0" marR="0" lvl="0" indent="0" algn="ctr" defTabSz="60949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highlight>
                    <a:srgbClr val="FFFF00"/>
                  </a:highlight>
                  <a:uLnTx/>
                  <a:uFillTx/>
                  <a:latin typeface="CiscoSansTT ExtraLight"/>
                  <a:ea typeface="+mn-ea"/>
                  <a:cs typeface="+mn-cs"/>
                </a:endParaRPr>
              </a:p>
            </p:txBody>
          </p:sp>
          <p:sp>
            <p:nvSpPr>
              <p:cNvPr id="152" name="Rectangle 151">
                <a:extLst>
                  <a:ext uri="{FF2B5EF4-FFF2-40B4-BE49-F238E27FC236}">
                    <a16:creationId xmlns:a16="http://schemas.microsoft.com/office/drawing/2014/main" id="{13C064BF-965A-4A2E-8387-5DE536A8E45C}"/>
                  </a:ext>
                </a:extLst>
              </p:cNvPr>
              <p:cNvSpPr/>
              <p:nvPr/>
            </p:nvSpPr>
            <p:spPr>
              <a:xfrm>
                <a:off x="6543725" y="2041590"/>
                <a:ext cx="5642269" cy="738664"/>
              </a:xfrm>
              <a:prstGeom prst="rect">
                <a:avLst/>
              </a:prstGeom>
            </p:spPr>
            <p:txBody>
              <a:bodyPr wrap="square">
                <a:spAutoFit/>
              </a:bodyPr>
              <a:lstStyle/>
              <a:p>
                <a:pPr marL="0" marR="0" lvl="0" indent="0" algn="l" defTabSz="609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Clustered, enterprise-grade, container native platform</a:t>
                </a:r>
                <a:endParaRPr kumimoji="0" lang="en-US" sz="14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endParaRPr>
              </a:p>
              <a:p>
                <a:pPr marL="0" marR="0" lvl="0" indent="0" algn="l" defTabSz="60950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CiscoSansTT ExtraLight"/>
                    <a:ea typeface="+mn-ea"/>
                    <a:cs typeface="CiscoSansTT" panose="020B0503020201020303" pitchFamily="34" charset="0"/>
                  </a:rPr>
                  <a:t>Built from the ground up by Cisco including hypervisor, clustering, storage and integrated SaaS management</a:t>
                </a:r>
              </a:p>
            </p:txBody>
          </p:sp>
        </p:grpSp>
        <p:grpSp>
          <p:nvGrpSpPr>
            <p:cNvPr id="14" name="Group 13">
              <a:extLst>
                <a:ext uri="{FF2B5EF4-FFF2-40B4-BE49-F238E27FC236}">
                  <a16:creationId xmlns:a16="http://schemas.microsoft.com/office/drawing/2014/main" id="{2C21920D-1BB7-47F0-AC18-B33D1BC6FF19}"/>
                </a:ext>
              </a:extLst>
            </p:cNvPr>
            <p:cNvGrpSpPr/>
            <p:nvPr/>
          </p:nvGrpSpPr>
          <p:grpSpPr>
            <a:xfrm>
              <a:off x="6196772" y="3110855"/>
              <a:ext cx="5995239" cy="940523"/>
              <a:chOff x="6196772" y="3079639"/>
              <a:chExt cx="5995239" cy="940523"/>
            </a:xfrm>
          </p:grpSpPr>
          <p:sp>
            <p:nvSpPr>
              <p:cNvPr id="150" name="Round Same Side Corner Rectangle 166">
                <a:extLst>
                  <a:ext uri="{FF2B5EF4-FFF2-40B4-BE49-F238E27FC236}">
                    <a16:creationId xmlns:a16="http://schemas.microsoft.com/office/drawing/2014/main" id="{072C840D-B226-429C-B195-6F8A4AA68D28}"/>
                  </a:ext>
                </a:extLst>
              </p:cNvPr>
              <p:cNvSpPr/>
              <p:nvPr/>
            </p:nvSpPr>
            <p:spPr>
              <a:xfrm rot="16200000">
                <a:off x="8724130" y="552281"/>
                <a:ext cx="940523" cy="5995239"/>
              </a:xfrm>
              <a:prstGeom prst="round2SameRect">
                <a:avLst>
                  <a:gd name="adj1" fmla="val 50000"/>
                  <a:gd name="adj2" fmla="val 0"/>
                </a:avLst>
              </a:prstGeom>
              <a:solidFill>
                <a:srgbClr val="1E4471"/>
              </a:solidFill>
              <a:ln w="25400" cap="flat" cmpd="sng" algn="ctr">
                <a:noFill/>
                <a:prstDash val="solid"/>
              </a:ln>
              <a:effectLst/>
            </p:spPr>
            <p:txBody>
              <a:bodyPr rtlCol="0" anchor="ctr"/>
              <a:lstStyle/>
              <a:p>
                <a:pPr marL="0" marR="0" lvl="0" indent="0" algn="ctr" defTabSz="60949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highlight>
                    <a:srgbClr val="FFFF00"/>
                  </a:highlight>
                  <a:uLnTx/>
                  <a:uFillTx/>
                  <a:latin typeface="CiscoSansTT ExtraLight"/>
                  <a:ea typeface="+mn-ea"/>
                  <a:cs typeface="+mn-cs"/>
                </a:endParaRPr>
              </a:p>
            </p:txBody>
          </p:sp>
          <p:sp>
            <p:nvSpPr>
              <p:cNvPr id="153" name="Rectangle 152">
                <a:extLst>
                  <a:ext uri="{FF2B5EF4-FFF2-40B4-BE49-F238E27FC236}">
                    <a16:creationId xmlns:a16="http://schemas.microsoft.com/office/drawing/2014/main" id="{C5F3396A-6844-46D2-91DF-C4D7B553EA18}"/>
                  </a:ext>
                </a:extLst>
              </p:cNvPr>
              <p:cNvSpPr/>
              <p:nvPr/>
            </p:nvSpPr>
            <p:spPr>
              <a:xfrm>
                <a:off x="6525033" y="3190460"/>
                <a:ext cx="5666968" cy="738664"/>
              </a:xfrm>
              <a:prstGeom prst="rect">
                <a:avLst/>
              </a:prstGeom>
            </p:spPr>
            <p:txBody>
              <a:bodyPr wrap="square">
                <a:spAutoFit/>
              </a:bodyPr>
              <a:lstStyle/>
              <a:p>
                <a:pPr marL="0" marR="0" lvl="0" indent="0" algn="l" defTabSz="609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Built from the ground up for </a:t>
                </a:r>
                <a:r>
                  <a:rPr kumimoji="0" lang="en-US" sz="1400" b="1" i="0" u="none" strike="noStrike" kern="1200" cap="none" spc="0" normalizeH="0" baseline="0" noProof="0" dirty="0" err="1">
                    <a:ln>
                      <a:noFill/>
                    </a:ln>
                    <a:solidFill>
                      <a:srgbClr val="FFFFFF"/>
                    </a:solidFill>
                    <a:effectLst/>
                    <a:uLnTx/>
                    <a:uFillTx/>
                    <a:latin typeface="CiscoSansTT" panose="020B0503020201020303" pitchFamily="34" charset="0"/>
                    <a:ea typeface="+mn-ea"/>
                    <a:cs typeface="CiscoSansTT" panose="020B0503020201020303" pitchFamily="34" charset="0"/>
                  </a:rPr>
                  <a:t>HyperFlex</a:t>
                </a:r>
                <a:b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br>
                <a:r>
                  <a:rPr kumimoji="0" lang="en-US" sz="1400" b="0" i="0" u="none" strike="noStrike" kern="1200" cap="none" spc="0" normalizeH="0" baseline="0" noProof="0" dirty="0">
                    <a:ln>
                      <a:noFill/>
                    </a:ln>
                    <a:solidFill>
                      <a:srgbClr val="FFFFFF"/>
                    </a:solidFill>
                    <a:effectLst/>
                    <a:uLnTx/>
                    <a:uFillTx/>
                    <a:latin typeface="CiscoSansTT ExtraLight"/>
                    <a:ea typeface="+mn-ea"/>
                    <a:cs typeface="CiscoSansTT" panose="020B0503020201020303" pitchFamily="34" charset="0"/>
                  </a:rPr>
                  <a:t>Hyperconverged architecture integrated with </a:t>
                </a:r>
                <a:r>
                  <a:rPr kumimoji="0" lang="en-US" sz="1400" b="0" i="0" u="none" strike="noStrike" kern="1200" cap="none" spc="0" normalizeH="0" baseline="0" noProof="0" dirty="0" err="1">
                    <a:ln>
                      <a:noFill/>
                    </a:ln>
                    <a:solidFill>
                      <a:srgbClr val="FFFFFF"/>
                    </a:solidFill>
                    <a:effectLst/>
                    <a:uLnTx/>
                    <a:uFillTx/>
                    <a:latin typeface="CiscoSansTT ExtraLight"/>
                    <a:ea typeface="+mn-ea"/>
                    <a:cs typeface="CiscoSansTT" panose="020B0503020201020303" pitchFamily="34" charset="0"/>
                  </a:rPr>
                  <a:t>HyperFlex</a:t>
                </a:r>
                <a:r>
                  <a:rPr kumimoji="0" lang="en-US" sz="1400" b="0" i="0" u="none" strike="noStrike" kern="1200" cap="none" spc="0" normalizeH="0" baseline="0" noProof="0" dirty="0">
                    <a:ln>
                      <a:noFill/>
                    </a:ln>
                    <a:solidFill>
                      <a:srgbClr val="FFFFFF"/>
                    </a:solidFill>
                    <a:effectLst/>
                    <a:uLnTx/>
                    <a:uFillTx/>
                    <a:latin typeface="CiscoSansTT ExtraLight"/>
                    <a:ea typeface="+mn-ea"/>
                    <a:cs typeface="CiscoSansTT" panose="020B0503020201020303" pitchFamily="34" charset="0"/>
                  </a:rPr>
                  <a:t>. </a:t>
                </a:r>
                <a:br>
                  <a:rPr kumimoji="0" lang="en-US" sz="1400" b="0" i="0" u="none" strike="noStrike" kern="1200" cap="none" spc="0" normalizeH="0" baseline="0" noProof="0" dirty="0">
                    <a:ln>
                      <a:noFill/>
                    </a:ln>
                    <a:solidFill>
                      <a:srgbClr val="FFFFFF"/>
                    </a:solidFill>
                    <a:effectLst/>
                    <a:uLnTx/>
                    <a:uFillTx/>
                    <a:latin typeface="CiscoSansTT ExtraLight"/>
                    <a:ea typeface="+mn-ea"/>
                    <a:cs typeface="CiscoSansTT" panose="020B0503020201020303" pitchFamily="34" charset="0"/>
                  </a:rPr>
                </a:br>
                <a:r>
                  <a:rPr kumimoji="0" lang="en-GB" sz="1400" b="0" i="0" u="none" strike="noStrike" kern="1200" cap="none" spc="0" normalizeH="0" baseline="0" noProof="0" dirty="0">
                    <a:ln>
                      <a:noFill/>
                    </a:ln>
                    <a:solidFill>
                      <a:srgbClr val="FFFFFF"/>
                    </a:solidFill>
                    <a:effectLst/>
                    <a:uLnTx/>
                    <a:uFillTx/>
                    <a:latin typeface="CiscoSansTT ExtraLight"/>
                    <a:ea typeface="+mn-ea"/>
                    <a:cs typeface="CiscoSansTT" panose="020B0503020201020303" pitchFamily="34" charset="0"/>
                  </a:rPr>
                  <a:t>Supports Containers on VMs, bare metal &amp; serverless in one platform</a:t>
                </a:r>
              </a:p>
            </p:txBody>
          </p:sp>
        </p:grpSp>
        <p:grpSp>
          <p:nvGrpSpPr>
            <p:cNvPr id="13" name="Group 12">
              <a:extLst>
                <a:ext uri="{FF2B5EF4-FFF2-40B4-BE49-F238E27FC236}">
                  <a16:creationId xmlns:a16="http://schemas.microsoft.com/office/drawing/2014/main" id="{3DBF16CD-3884-442F-B74F-C1947EDD21DF}"/>
                </a:ext>
              </a:extLst>
            </p:cNvPr>
            <p:cNvGrpSpPr/>
            <p:nvPr/>
          </p:nvGrpSpPr>
          <p:grpSpPr>
            <a:xfrm>
              <a:off x="6200188" y="4244922"/>
              <a:ext cx="5995233" cy="940524"/>
              <a:chOff x="6196769" y="4199547"/>
              <a:chExt cx="5995233" cy="940524"/>
            </a:xfrm>
          </p:grpSpPr>
          <p:sp>
            <p:nvSpPr>
              <p:cNvPr id="151" name="Round Same Side Corner Rectangle 166">
                <a:extLst>
                  <a:ext uri="{FF2B5EF4-FFF2-40B4-BE49-F238E27FC236}">
                    <a16:creationId xmlns:a16="http://schemas.microsoft.com/office/drawing/2014/main" id="{F7CED390-C3CD-4DAC-B172-78DFE9B54C08}"/>
                  </a:ext>
                </a:extLst>
              </p:cNvPr>
              <p:cNvSpPr/>
              <p:nvPr/>
            </p:nvSpPr>
            <p:spPr>
              <a:xfrm rot="16200000">
                <a:off x="8724124" y="1672192"/>
                <a:ext cx="940524" cy="5995233"/>
              </a:xfrm>
              <a:prstGeom prst="round2SameRect">
                <a:avLst>
                  <a:gd name="adj1" fmla="val 50000"/>
                  <a:gd name="adj2" fmla="val 0"/>
                </a:avLst>
              </a:prstGeom>
              <a:solidFill>
                <a:srgbClr val="1E4471"/>
              </a:solidFill>
              <a:ln w="25400" cap="flat" cmpd="sng" algn="ctr">
                <a:noFill/>
                <a:prstDash val="solid"/>
              </a:ln>
              <a:effectLst/>
            </p:spPr>
            <p:txBody>
              <a:bodyPr rtlCol="0" anchor="ctr"/>
              <a:lstStyle/>
              <a:p>
                <a:pPr marL="0" marR="0" lvl="0" indent="0" algn="ctr" defTabSz="60949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highlight>
                    <a:srgbClr val="FFFF00"/>
                  </a:highlight>
                  <a:uLnTx/>
                  <a:uFillTx/>
                  <a:latin typeface="CiscoSansTT ExtraLight"/>
                  <a:ea typeface="+mn-ea"/>
                  <a:cs typeface="+mn-cs"/>
                </a:endParaRPr>
              </a:p>
            </p:txBody>
          </p:sp>
          <p:sp>
            <p:nvSpPr>
              <p:cNvPr id="154" name="Rectangle 153">
                <a:extLst>
                  <a:ext uri="{FF2B5EF4-FFF2-40B4-BE49-F238E27FC236}">
                    <a16:creationId xmlns:a16="http://schemas.microsoft.com/office/drawing/2014/main" id="{213D85DF-88A5-41AC-BAA3-63512A311A60}"/>
                  </a:ext>
                </a:extLst>
              </p:cNvPr>
              <p:cNvSpPr/>
              <p:nvPr/>
            </p:nvSpPr>
            <p:spPr>
              <a:xfrm>
                <a:off x="6525554" y="4304558"/>
                <a:ext cx="5660440" cy="738664"/>
              </a:xfrm>
              <a:prstGeom prst="rect">
                <a:avLst/>
              </a:prstGeom>
            </p:spPr>
            <p:txBody>
              <a:bodyPr wrap="square">
                <a:spAutoFit/>
              </a:bodyPr>
              <a:lstStyle/>
              <a:p>
                <a:pPr marL="0" marR="0" lvl="0" indent="0" algn="l" defTabSz="609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panose="020B0503020201020303" pitchFamily="34" charset="0"/>
                    <a:ea typeface="+mn-ea"/>
                    <a:cs typeface="CiscoSansTT" panose="020B0503020201020303" pitchFamily="34" charset="0"/>
                  </a:rPr>
                  <a:t>Simple and seamless management</a:t>
                </a:r>
                <a:br>
                  <a:rPr kumimoji="0" lang="en-US" sz="1400" b="0" i="0" u="none" strike="noStrike" kern="1200" cap="none" spc="0" normalizeH="0" baseline="0" noProof="0">
                    <a:ln>
                      <a:noFill/>
                    </a:ln>
                    <a:solidFill>
                      <a:srgbClr val="FFFFFF"/>
                    </a:solidFill>
                    <a:effectLst/>
                    <a:uLnTx/>
                    <a:uFillTx/>
                    <a:latin typeface="CiscoSansTT ExtraLight"/>
                    <a:ea typeface="+mn-ea"/>
                    <a:cs typeface="CiscoSansTT" panose="020B0503020201020303" pitchFamily="34" charset="0"/>
                  </a:rPr>
                </a:br>
                <a:r>
                  <a:rPr kumimoji="0" lang="en-US" sz="1400" b="0" i="0" u="none" strike="noStrike" kern="1200" cap="none" spc="0" normalizeH="0" baseline="0" noProof="0">
                    <a:ln>
                      <a:noFill/>
                    </a:ln>
                    <a:solidFill>
                      <a:srgbClr val="FFFFFF"/>
                    </a:solidFill>
                    <a:effectLst/>
                    <a:uLnTx/>
                    <a:uFillTx/>
                    <a:latin typeface="CiscoSansTT ExtraLight"/>
                    <a:ea typeface="+mn-ea"/>
                    <a:cs typeface="CiscoSansTT" panose="020B0503020201020303" pitchFamily="34" charset="0"/>
                  </a:rPr>
                  <a:t>Manage private cloud lifecycle with one tool </a:t>
                </a:r>
                <a:r>
                  <a:rPr kumimoji="0" lang="en-GB" sz="1400" b="0" i="0" u="none" strike="noStrike" kern="1200" cap="none" spc="0" normalizeH="0" baseline="0" noProof="0">
                    <a:ln>
                      <a:noFill/>
                    </a:ln>
                    <a:solidFill>
                      <a:srgbClr val="FFFFFF"/>
                    </a:solidFill>
                    <a:effectLst/>
                    <a:uLnTx/>
                    <a:uFillTx/>
                    <a:latin typeface="CiscoSansTT ExtraLight"/>
                    <a:ea typeface="+mn-ea"/>
                    <a:cs typeface="CiscoSansTT" panose="020B0503020201020303" pitchFamily="34" charset="0"/>
                  </a:rPr>
                  <a:t>upgrades, capacity expansion, repair &amp; security</a:t>
                </a:r>
                <a:endParaRPr kumimoji="0" lang="en-US" sz="1400" b="0" i="0" u="none" strike="noStrike" kern="1200" cap="none" spc="0" normalizeH="0" baseline="0" noProof="0">
                  <a:ln>
                    <a:noFill/>
                  </a:ln>
                  <a:solidFill>
                    <a:srgbClr val="FFFFFF"/>
                  </a:solidFill>
                  <a:effectLst/>
                  <a:uLnTx/>
                  <a:uFillTx/>
                  <a:latin typeface="CiscoSansTT ExtraLight"/>
                  <a:ea typeface="+mn-ea"/>
                  <a:cs typeface="CiscoSansTT" panose="020B0503020201020303" pitchFamily="34" charset="0"/>
                </a:endParaRPr>
              </a:p>
            </p:txBody>
          </p:sp>
        </p:grpSp>
      </p:grpSp>
      <p:sp>
        <p:nvSpPr>
          <p:cNvPr id="147" name="TextBox 146">
            <a:extLst>
              <a:ext uri="{FF2B5EF4-FFF2-40B4-BE49-F238E27FC236}">
                <a16:creationId xmlns:a16="http://schemas.microsoft.com/office/drawing/2014/main" id="{BCD46E78-C6FE-4902-A814-C326446EAE89}"/>
              </a:ext>
            </a:extLst>
          </p:cNvPr>
          <p:cNvSpPr txBox="1"/>
          <p:nvPr/>
        </p:nvSpPr>
        <p:spPr>
          <a:xfrm>
            <a:off x="613946" y="1114935"/>
            <a:ext cx="8255735" cy="461665"/>
          </a:xfrm>
          <a:prstGeom prst="rect">
            <a:avLst/>
          </a:prstGeom>
          <a:noFill/>
        </p:spPr>
        <p:txBody>
          <a:bodyPr wrap="square">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CiscoSansTT ExtraLight"/>
                <a:ea typeface="+mn-ea"/>
                <a:cs typeface="CiscoSansTT Thin" charset="0"/>
              </a:rPr>
              <a:t>Next-gen architecture for modern, cloud native workloads</a:t>
            </a:r>
            <a:endParaRPr kumimoji="0" lang="en-US" sz="24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3" name="Title 2">
            <a:extLst>
              <a:ext uri="{FF2B5EF4-FFF2-40B4-BE49-F238E27FC236}">
                <a16:creationId xmlns:a16="http://schemas.microsoft.com/office/drawing/2014/main" id="{D5B98D78-C7F2-4AA7-84C4-2A3E80DE3899}"/>
              </a:ext>
            </a:extLst>
          </p:cNvPr>
          <p:cNvSpPr>
            <a:spLocks noGrp="1"/>
          </p:cNvSpPr>
          <p:nvPr>
            <p:ph type="title"/>
          </p:nvPr>
        </p:nvSpPr>
        <p:spPr/>
        <p:txBody>
          <a:bodyPr/>
          <a:lstStyle/>
          <a:p>
            <a:r>
              <a:rPr lang="en-GB">
                <a:solidFill>
                  <a:srgbClr val="00BCEB"/>
                </a:solidFill>
                <a:latin typeface="CiscoSansTT ExtraLight"/>
              </a:rPr>
              <a:t>Cisco Intersight Workload Engine</a:t>
            </a:r>
            <a:endParaRPr lang="en-US"/>
          </a:p>
        </p:txBody>
      </p:sp>
      <p:sp>
        <p:nvSpPr>
          <p:cNvPr id="403" name="Rectangle 402">
            <a:extLst>
              <a:ext uri="{FF2B5EF4-FFF2-40B4-BE49-F238E27FC236}">
                <a16:creationId xmlns:a16="http://schemas.microsoft.com/office/drawing/2014/main" id="{C64C3D31-C3DC-424C-82FD-AABF2B22D6DD}"/>
              </a:ext>
            </a:extLst>
          </p:cNvPr>
          <p:cNvSpPr/>
          <p:nvPr/>
        </p:nvSpPr>
        <p:spPr>
          <a:xfrm>
            <a:off x="50385" y="6308647"/>
            <a:ext cx="12135609" cy="53854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55" name="Round Same Side Corner Rectangle 150">
            <a:extLst>
              <a:ext uri="{FF2B5EF4-FFF2-40B4-BE49-F238E27FC236}">
                <a16:creationId xmlns:a16="http://schemas.microsoft.com/office/drawing/2014/main" id="{01213075-2A5B-40C3-8C05-B9636BD2EACF}"/>
              </a:ext>
            </a:extLst>
          </p:cNvPr>
          <p:cNvSpPr/>
          <p:nvPr/>
        </p:nvSpPr>
        <p:spPr>
          <a:xfrm>
            <a:off x="629989" y="5808447"/>
            <a:ext cx="3526603" cy="751963"/>
          </a:xfrm>
          <a:prstGeom prst="round2SameRect">
            <a:avLst>
              <a:gd name="adj1" fmla="val 50000"/>
              <a:gd name="adj2" fmla="val 50000"/>
            </a:avLst>
          </a:prstGeom>
          <a:solidFill>
            <a:schemeClr val="accent1"/>
          </a:solidFill>
          <a:ln w="25400" cap="flat" cmpd="sng" algn="ctr">
            <a:noFill/>
            <a:prstDash val="solid"/>
          </a:ln>
          <a:effectLst/>
        </p:spPr>
        <p:txBody>
          <a:bodyPr rtlCol="0" anchor="ctr"/>
          <a:lstStyle/>
          <a:p>
            <a:pPr marL="0" marR="0" lvl="0" indent="0" algn="ctr" defTabSz="8143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iscoSansTT ExtraLight"/>
                <a:ea typeface="+mn-ea"/>
                <a:cs typeface="+mn-cs"/>
              </a:rPr>
              <a:t>Simplified cloud operations </a:t>
            </a:r>
            <a:br>
              <a:rPr kumimoji="0" lang="en-US" sz="1400" b="0" i="0" u="none" strike="noStrike" kern="0" cap="none" spc="0" normalizeH="0" baseline="0" noProof="0">
                <a:ln>
                  <a:noFill/>
                </a:ln>
                <a:solidFill>
                  <a:srgbClr val="FFFFFF"/>
                </a:solidFill>
                <a:effectLst/>
                <a:uLnTx/>
                <a:uFillTx/>
                <a:latin typeface="CiscoSansTT ExtraLight"/>
                <a:ea typeface="+mn-ea"/>
                <a:cs typeface="+mn-cs"/>
              </a:rPr>
            </a:br>
            <a:r>
              <a:rPr kumimoji="0" lang="en-US" sz="1400" b="0" i="0" u="none" strike="noStrike" kern="0" cap="none" spc="0" normalizeH="0" baseline="0" noProof="0">
                <a:ln>
                  <a:noFill/>
                </a:ln>
                <a:solidFill>
                  <a:srgbClr val="FFFFFF"/>
                </a:solidFill>
                <a:effectLst/>
                <a:uLnTx/>
                <a:uFillTx/>
                <a:latin typeface="CiscoSansTT ExtraLight"/>
                <a:ea typeface="+mn-ea"/>
                <a:cs typeface="+mn-cs"/>
              </a:rPr>
              <a:t>with unified management</a:t>
            </a:r>
          </a:p>
        </p:txBody>
      </p:sp>
      <p:sp>
        <p:nvSpPr>
          <p:cNvPr id="156" name="Round Same Side Corner Rectangle 210">
            <a:extLst>
              <a:ext uri="{FF2B5EF4-FFF2-40B4-BE49-F238E27FC236}">
                <a16:creationId xmlns:a16="http://schemas.microsoft.com/office/drawing/2014/main" id="{1D75DB85-3079-493D-9EE3-03C52A898115}"/>
              </a:ext>
            </a:extLst>
          </p:cNvPr>
          <p:cNvSpPr/>
          <p:nvPr/>
        </p:nvSpPr>
        <p:spPr>
          <a:xfrm>
            <a:off x="4340797" y="5808447"/>
            <a:ext cx="3526603" cy="751963"/>
          </a:xfrm>
          <a:prstGeom prst="round2SameRect">
            <a:avLst>
              <a:gd name="adj1" fmla="val 50000"/>
              <a:gd name="adj2" fmla="val 50000"/>
            </a:avLst>
          </a:prstGeom>
          <a:solidFill>
            <a:schemeClr val="accent2"/>
          </a:solidFill>
          <a:ln w="25400" cap="flat" cmpd="sng" algn="ctr">
            <a:noFill/>
            <a:prstDash val="solid"/>
          </a:ln>
          <a:effectLst/>
        </p:spPr>
        <p:txBody>
          <a:bodyPr rtlCol="0" anchor="ctr"/>
          <a:lstStyle/>
          <a:p>
            <a:pPr marL="0" marR="0" lvl="0" indent="0" algn="ctr" defTabSz="8143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iscoSansTT ExtraLight"/>
                <a:ea typeface="+mn-ea"/>
                <a:cs typeface="+mn-cs"/>
              </a:rPr>
              <a:t>Modern platform for </a:t>
            </a:r>
            <a:br>
              <a:rPr kumimoji="0" lang="en-US" sz="1400" b="0" i="0" u="none" strike="noStrike" kern="0" cap="none" spc="0" normalizeH="0" baseline="0" noProof="0" dirty="0">
                <a:ln>
                  <a:noFill/>
                </a:ln>
                <a:solidFill>
                  <a:srgbClr val="FFFFFF"/>
                </a:solidFill>
                <a:effectLst/>
                <a:uLnTx/>
                <a:uFillTx/>
                <a:latin typeface="CiscoSansTT ExtraLight"/>
                <a:ea typeface="+mn-ea"/>
                <a:cs typeface="+mn-cs"/>
              </a:rPr>
            </a:br>
            <a:r>
              <a:rPr kumimoji="0" lang="en-US" sz="1400" b="0" i="0" u="none" strike="noStrike" kern="0" cap="none" spc="0" normalizeH="0" baseline="0" noProof="0" dirty="0">
                <a:ln>
                  <a:noFill/>
                </a:ln>
                <a:solidFill>
                  <a:srgbClr val="FFFFFF"/>
                </a:solidFill>
                <a:effectLst/>
                <a:uLnTx/>
                <a:uFillTx/>
                <a:latin typeface="CiscoSansTT ExtraLight"/>
                <a:ea typeface="+mn-ea"/>
                <a:cs typeface="+mn-cs"/>
              </a:rPr>
              <a:t>containers and serverless </a:t>
            </a:r>
          </a:p>
        </p:txBody>
      </p:sp>
      <p:sp>
        <p:nvSpPr>
          <p:cNvPr id="157" name="Round Same Side Corner Rectangle 213">
            <a:extLst>
              <a:ext uri="{FF2B5EF4-FFF2-40B4-BE49-F238E27FC236}">
                <a16:creationId xmlns:a16="http://schemas.microsoft.com/office/drawing/2014/main" id="{3B310393-73B3-4D8E-B1D3-B3B78A7EAC58}"/>
              </a:ext>
            </a:extLst>
          </p:cNvPr>
          <p:cNvSpPr/>
          <p:nvPr/>
        </p:nvSpPr>
        <p:spPr>
          <a:xfrm>
            <a:off x="8051609" y="5808447"/>
            <a:ext cx="3526603" cy="751963"/>
          </a:xfrm>
          <a:prstGeom prst="round2SameRect">
            <a:avLst>
              <a:gd name="adj1" fmla="val 50000"/>
              <a:gd name="adj2" fmla="val 50000"/>
            </a:avLst>
          </a:prstGeom>
          <a:solidFill>
            <a:schemeClr val="accent5"/>
          </a:solidFill>
          <a:ln w="25400" cap="flat" cmpd="sng" algn="ctr">
            <a:noFill/>
            <a:prstDash val="solid"/>
          </a:ln>
          <a:effectLst/>
        </p:spPr>
        <p:txBody>
          <a:bodyPr rtlCol="0" anchor="ctr"/>
          <a:lstStyle/>
          <a:p>
            <a:pPr marL="0" marR="0" lvl="0" indent="0" algn="ctr" defTabSz="81441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iscoSansTT ExtraLight"/>
                <a:ea typeface="+mn-ea"/>
                <a:cs typeface="+mn-cs"/>
              </a:rPr>
              <a:t>Enterprise-grade performance and availability</a:t>
            </a:r>
          </a:p>
        </p:txBody>
      </p:sp>
      <p:grpSp>
        <p:nvGrpSpPr>
          <p:cNvPr id="189" name="Group 188">
            <a:extLst>
              <a:ext uri="{FF2B5EF4-FFF2-40B4-BE49-F238E27FC236}">
                <a16:creationId xmlns:a16="http://schemas.microsoft.com/office/drawing/2014/main" id="{90F52DB8-4B7A-489D-B4C2-65655CA34545}"/>
              </a:ext>
            </a:extLst>
          </p:cNvPr>
          <p:cNvGrpSpPr/>
          <p:nvPr/>
        </p:nvGrpSpPr>
        <p:grpSpPr>
          <a:xfrm>
            <a:off x="293946" y="3658258"/>
            <a:ext cx="3054895" cy="1250303"/>
            <a:chOff x="205753" y="3051223"/>
            <a:chExt cx="3054895" cy="1250302"/>
          </a:xfrm>
        </p:grpSpPr>
        <p:pic>
          <p:nvPicPr>
            <p:cNvPr id="190" name="Picture 189" descr="A picture containing text, businesscard&#10;&#10;Description automatically generated">
              <a:extLst>
                <a:ext uri="{FF2B5EF4-FFF2-40B4-BE49-F238E27FC236}">
                  <a16:creationId xmlns:a16="http://schemas.microsoft.com/office/drawing/2014/main" id="{E90FC867-2EAF-4C88-A5F5-37D02BACD4AA}"/>
                </a:ext>
              </a:extLst>
            </p:cNvPr>
            <p:cNvPicPr>
              <a:picLocks noChangeAspect="1"/>
            </p:cNvPicPr>
            <p:nvPr/>
          </p:nvPicPr>
          <p:blipFill rotWithShape="1">
            <a:blip r:embed="rId2">
              <a:extLst>
                <a:ext uri="{28A0092B-C50C-407E-A947-70E740481C1C}">
                  <a14:useLocalDpi xmlns:a14="http://schemas.microsoft.com/office/drawing/2010/main" val="0"/>
                </a:ext>
              </a:extLst>
            </a:blip>
            <a:srcRect l="24558" t="13805" r="24703" b="33307"/>
            <a:stretch/>
          </p:blipFill>
          <p:spPr>
            <a:xfrm>
              <a:off x="1773558" y="3053012"/>
              <a:ext cx="1487090" cy="866962"/>
            </a:xfrm>
            <a:prstGeom prst="rect">
              <a:avLst/>
            </a:prstGeom>
          </p:spPr>
        </p:pic>
        <p:pic>
          <p:nvPicPr>
            <p:cNvPr id="191" name="Picture 190" descr="A picture containing text, businesscard&#10;&#10;Description automatically generated">
              <a:extLst>
                <a:ext uri="{FF2B5EF4-FFF2-40B4-BE49-F238E27FC236}">
                  <a16:creationId xmlns:a16="http://schemas.microsoft.com/office/drawing/2014/main" id="{50F15450-31FB-4BCD-9E1A-32AE314D93E1}"/>
                </a:ext>
              </a:extLst>
            </p:cNvPr>
            <p:cNvPicPr>
              <a:picLocks noChangeAspect="1"/>
            </p:cNvPicPr>
            <p:nvPr/>
          </p:nvPicPr>
          <p:blipFill rotWithShape="1">
            <a:blip r:embed="rId2">
              <a:extLst>
                <a:ext uri="{28A0092B-C50C-407E-A947-70E740481C1C}">
                  <a14:useLocalDpi xmlns:a14="http://schemas.microsoft.com/office/drawing/2010/main" val="0"/>
                </a:ext>
              </a:extLst>
            </a:blip>
            <a:srcRect l="24558" t="13805" r="24703" b="33307"/>
            <a:stretch/>
          </p:blipFill>
          <p:spPr>
            <a:xfrm flipH="1">
              <a:off x="205753" y="3051223"/>
              <a:ext cx="1487090" cy="866962"/>
            </a:xfrm>
            <a:prstGeom prst="rect">
              <a:avLst/>
            </a:prstGeom>
          </p:spPr>
        </p:pic>
        <p:pic>
          <p:nvPicPr>
            <p:cNvPr id="192" name="Picture 191" descr="A picture containing text, businesscard&#10;&#10;Description automatically generated">
              <a:extLst>
                <a:ext uri="{FF2B5EF4-FFF2-40B4-BE49-F238E27FC236}">
                  <a16:creationId xmlns:a16="http://schemas.microsoft.com/office/drawing/2014/main" id="{84671B61-3FA6-4B4C-9C99-9ACD56E592E9}"/>
                </a:ext>
              </a:extLst>
            </p:cNvPr>
            <p:cNvPicPr>
              <a:picLocks noChangeAspect="1"/>
            </p:cNvPicPr>
            <p:nvPr/>
          </p:nvPicPr>
          <p:blipFill rotWithShape="1">
            <a:blip r:embed="rId2">
              <a:extLst>
                <a:ext uri="{28A0092B-C50C-407E-A947-70E740481C1C}">
                  <a14:useLocalDpi xmlns:a14="http://schemas.microsoft.com/office/drawing/2010/main" val="0"/>
                </a:ext>
              </a:extLst>
            </a:blip>
            <a:srcRect l="24558" t="13805" r="24703" b="33307"/>
            <a:stretch/>
          </p:blipFill>
          <p:spPr>
            <a:xfrm>
              <a:off x="989656" y="3429599"/>
              <a:ext cx="1487090" cy="871926"/>
            </a:xfrm>
            <a:prstGeom prst="rect">
              <a:avLst/>
            </a:prstGeom>
          </p:spPr>
        </p:pic>
      </p:grpSp>
      <p:sp>
        <p:nvSpPr>
          <p:cNvPr id="193" name="Parallelogram 294">
            <a:extLst>
              <a:ext uri="{FF2B5EF4-FFF2-40B4-BE49-F238E27FC236}">
                <a16:creationId xmlns:a16="http://schemas.microsoft.com/office/drawing/2014/main" id="{064CD8A7-105C-47B6-8259-33F101007C42}"/>
              </a:ext>
            </a:extLst>
          </p:cNvPr>
          <p:cNvSpPr>
            <a:spLocks/>
          </p:cNvSpPr>
          <p:nvPr/>
        </p:nvSpPr>
        <p:spPr>
          <a:xfrm>
            <a:off x="371809" y="2970100"/>
            <a:ext cx="3032771" cy="1436045"/>
          </a:xfrm>
          <a:custGeom>
            <a:avLst/>
            <a:gdLst>
              <a:gd name="connsiteX0" fmla="*/ 0 w 2947386"/>
              <a:gd name="connsiteY0" fmla="*/ 935989 h 935989"/>
              <a:gd name="connsiteX1" fmla="*/ 233997 w 2947386"/>
              <a:gd name="connsiteY1" fmla="*/ 0 h 935989"/>
              <a:gd name="connsiteX2" fmla="*/ 2947386 w 2947386"/>
              <a:gd name="connsiteY2" fmla="*/ 0 h 935989"/>
              <a:gd name="connsiteX3" fmla="*/ 2713389 w 2947386"/>
              <a:gd name="connsiteY3" fmla="*/ 935989 h 935989"/>
              <a:gd name="connsiteX4" fmla="*/ 0 w 2947386"/>
              <a:gd name="connsiteY4" fmla="*/ 935989 h 935989"/>
              <a:gd name="connsiteX0" fmla="*/ 0 w 3449989"/>
              <a:gd name="connsiteY0" fmla="*/ 935989 h 935989"/>
              <a:gd name="connsiteX1" fmla="*/ 233997 w 3449989"/>
              <a:gd name="connsiteY1" fmla="*/ 0 h 935989"/>
              <a:gd name="connsiteX2" fmla="*/ 2947386 w 3449989"/>
              <a:gd name="connsiteY2" fmla="*/ 0 h 935989"/>
              <a:gd name="connsiteX3" fmla="*/ 3449989 w 3449989"/>
              <a:gd name="connsiteY3" fmla="*/ 237489 h 935989"/>
              <a:gd name="connsiteX4" fmla="*/ 0 w 3449989"/>
              <a:gd name="connsiteY4" fmla="*/ 935989 h 935989"/>
              <a:gd name="connsiteX0" fmla="*/ 1696403 w 3215992"/>
              <a:gd name="connsiteY0" fmla="*/ 481964 h 481964"/>
              <a:gd name="connsiteX1" fmla="*/ 0 w 3215992"/>
              <a:gd name="connsiteY1" fmla="*/ 0 h 481964"/>
              <a:gd name="connsiteX2" fmla="*/ 2713389 w 3215992"/>
              <a:gd name="connsiteY2" fmla="*/ 0 h 481964"/>
              <a:gd name="connsiteX3" fmla="*/ 3215992 w 3215992"/>
              <a:gd name="connsiteY3" fmla="*/ 237489 h 481964"/>
              <a:gd name="connsiteX4" fmla="*/ 1696403 w 3215992"/>
              <a:gd name="connsiteY4" fmla="*/ 481964 h 481964"/>
              <a:gd name="connsiteX0" fmla="*/ 512128 w 2031717"/>
              <a:gd name="connsiteY0" fmla="*/ 481964 h 481964"/>
              <a:gd name="connsiteX1" fmla="*/ 0 w 2031717"/>
              <a:gd name="connsiteY1" fmla="*/ 244475 h 481964"/>
              <a:gd name="connsiteX2" fmla="*/ 1529114 w 2031717"/>
              <a:gd name="connsiteY2" fmla="*/ 0 h 481964"/>
              <a:gd name="connsiteX3" fmla="*/ 2031717 w 2031717"/>
              <a:gd name="connsiteY3" fmla="*/ 237489 h 481964"/>
              <a:gd name="connsiteX4" fmla="*/ 512128 w 2031717"/>
              <a:gd name="connsiteY4" fmla="*/ 481964 h 481964"/>
              <a:gd name="connsiteX0" fmla="*/ 581978 w 2101567"/>
              <a:gd name="connsiteY0" fmla="*/ 481964 h 481964"/>
              <a:gd name="connsiteX1" fmla="*/ 0 w 2101567"/>
              <a:gd name="connsiteY1" fmla="*/ 203200 h 481964"/>
              <a:gd name="connsiteX2" fmla="*/ 1598964 w 2101567"/>
              <a:gd name="connsiteY2" fmla="*/ 0 h 481964"/>
              <a:gd name="connsiteX3" fmla="*/ 2101567 w 2101567"/>
              <a:gd name="connsiteY3" fmla="*/ 237489 h 481964"/>
              <a:gd name="connsiteX4" fmla="*/ 581978 w 2101567"/>
              <a:gd name="connsiteY4" fmla="*/ 481964 h 481964"/>
              <a:gd name="connsiteX0" fmla="*/ 581978 w 2101567"/>
              <a:gd name="connsiteY0" fmla="*/ 510539 h 510539"/>
              <a:gd name="connsiteX1" fmla="*/ 0 w 2101567"/>
              <a:gd name="connsiteY1" fmla="*/ 231775 h 510539"/>
              <a:gd name="connsiteX2" fmla="*/ 1535464 w 2101567"/>
              <a:gd name="connsiteY2" fmla="*/ 0 h 510539"/>
              <a:gd name="connsiteX3" fmla="*/ 2101567 w 2101567"/>
              <a:gd name="connsiteY3" fmla="*/ 266064 h 510539"/>
              <a:gd name="connsiteX4" fmla="*/ 581978 w 2101567"/>
              <a:gd name="connsiteY4" fmla="*/ 510539 h 510539"/>
              <a:gd name="connsiteX0" fmla="*/ 581978 w 2101567"/>
              <a:gd name="connsiteY0" fmla="*/ 520064 h 520064"/>
              <a:gd name="connsiteX1" fmla="*/ 0 w 2101567"/>
              <a:gd name="connsiteY1" fmla="*/ 241300 h 520064"/>
              <a:gd name="connsiteX2" fmla="*/ 1522764 w 2101567"/>
              <a:gd name="connsiteY2" fmla="*/ 0 h 520064"/>
              <a:gd name="connsiteX3" fmla="*/ 2101567 w 2101567"/>
              <a:gd name="connsiteY3" fmla="*/ 275589 h 520064"/>
              <a:gd name="connsiteX4" fmla="*/ 581978 w 2101567"/>
              <a:gd name="connsiteY4" fmla="*/ 520064 h 520064"/>
              <a:gd name="connsiteX0" fmla="*/ 581978 w 2101567"/>
              <a:gd name="connsiteY0" fmla="*/ 523239 h 523239"/>
              <a:gd name="connsiteX1" fmla="*/ 0 w 2101567"/>
              <a:gd name="connsiteY1" fmla="*/ 244475 h 523239"/>
              <a:gd name="connsiteX2" fmla="*/ 1510064 w 2101567"/>
              <a:gd name="connsiteY2" fmla="*/ 0 h 523239"/>
              <a:gd name="connsiteX3" fmla="*/ 2101567 w 2101567"/>
              <a:gd name="connsiteY3" fmla="*/ 278764 h 523239"/>
              <a:gd name="connsiteX4" fmla="*/ 581978 w 2101567"/>
              <a:gd name="connsiteY4" fmla="*/ 523239 h 523239"/>
              <a:gd name="connsiteX0" fmla="*/ 581978 w 1951837"/>
              <a:gd name="connsiteY0" fmla="*/ 523239 h 523239"/>
              <a:gd name="connsiteX1" fmla="*/ 0 w 1951837"/>
              <a:gd name="connsiteY1" fmla="*/ 244475 h 523239"/>
              <a:gd name="connsiteX2" fmla="*/ 1510064 w 1951837"/>
              <a:gd name="connsiteY2" fmla="*/ 0 h 523239"/>
              <a:gd name="connsiteX3" fmla="*/ 1951837 w 1951837"/>
              <a:gd name="connsiteY3" fmla="*/ 229159 h 523239"/>
              <a:gd name="connsiteX4" fmla="*/ 581978 w 1951837"/>
              <a:gd name="connsiteY4" fmla="*/ 523239 h 523239"/>
              <a:gd name="connsiteX0" fmla="*/ 1494484 w 1951837"/>
              <a:gd name="connsiteY0" fmla="*/ 470534 h 470534"/>
              <a:gd name="connsiteX1" fmla="*/ 0 w 1951837"/>
              <a:gd name="connsiteY1" fmla="*/ 244475 h 470534"/>
              <a:gd name="connsiteX2" fmla="*/ 1510064 w 1951837"/>
              <a:gd name="connsiteY2" fmla="*/ 0 h 470534"/>
              <a:gd name="connsiteX3" fmla="*/ 1951837 w 1951837"/>
              <a:gd name="connsiteY3" fmla="*/ 229159 h 470534"/>
              <a:gd name="connsiteX4" fmla="*/ 1494484 w 1951837"/>
              <a:gd name="connsiteY4" fmla="*/ 470534 h 470534"/>
              <a:gd name="connsiteX0" fmla="*/ 440723 w 898076"/>
              <a:gd name="connsiteY0" fmla="*/ 470534 h 470534"/>
              <a:gd name="connsiteX1" fmla="*/ 0 w 898076"/>
              <a:gd name="connsiteY1" fmla="*/ 225873 h 470534"/>
              <a:gd name="connsiteX2" fmla="*/ 456303 w 898076"/>
              <a:gd name="connsiteY2" fmla="*/ 0 h 470534"/>
              <a:gd name="connsiteX3" fmla="*/ 898076 w 898076"/>
              <a:gd name="connsiteY3" fmla="*/ 229159 h 470534"/>
              <a:gd name="connsiteX4" fmla="*/ 440723 w 898076"/>
              <a:gd name="connsiteY4" fmla="*/ 470534 h 470534"/>
              <a:gd name="connsiteX0" fmla="*/ 440723 w 898076"/>
              <a:gd name="connsiteY0" fmla="*/ 476735 h 476735"/>
              <a:gd name="connsiteX1" fmla="*/ 0 w 898076"/>
              <a:gd name="connsiteY1" fmla="*/ 232074 h 476735"/>
              <a:gd name="connsiteX2" fmla="*/ 430877 w 898076"/>
              <a:gd name="connsiteY2" fmla="*/ 0 h 476735"/>
              <a:gd name="connsiteX3" fmla="*/ 898076 w 898076"/>
              <a:gd name="connsiteY3" fmla="*/ 235360 h 476735"/>
              <a:gd name="connsiteX4" fmla="*/ 440723 w 898076"/>
              <a:gd name="connsiteY4" fmla="*/ 476735 h 476735"/>
              <a:gd name="connsiteX0" fmla="*/ 443548 w 900901"/>
              <a:gd name="connsiteY0" fmla="*/ 476735 h 476735"/>
              <a:gd name="connsiteX1" fmla="*/ 0 w 900901"/>
              <a:gd name="connsiteY1" fmla="*/ 241375 h 476735"/>
              <a:gd name="connsiteX2" fmla="*/ 433702 w 900901"/>
              <a:gd name="connsiteY2" fmla="*/ 0 h 476735"/>
              <a:gd name="connsiteX3" fmla="*/ 900901 w 900901"/>
              <a:gd name="connsiteY3" fmla="*/ 235360 h 476735"/>
              <a:gd name="connsiteX4" fmla="*/ 443548 w 900901"/>
              <a:gd name="connsiteY4" fmla="*/ 476735 h 476735"/>
              <a:gd name="connsiteX0" fmla="*/ 443548 w 889601"/>
              <a:gd name="connsiteY0" fmla="*/ 476735 h 476735"/>
              <a:gd name="connsiteX1" fmla="*/ 0 w 889601"/>
              <a:gd name="connsiteY1" fmla="*/ 241375 h 476735"/>
              <a:gd name="connsiteX2" fmla="*/ 433702 w 889601"/>
              <a:gd name="connsiteY2" fmla="*/ 0 h 476735"/>
              <a:gd name="connsiteX3" fmla="*/ 889601 w 889601"/>
              <a:gd name="connsiteY3" fmla="*/ 238460 h 476735"/>
              <a:gd name="connsiteX4" fmla="*/ 443548 w 889601"/>
              <a:gd name="connsiteY4" fmla="*/ 476735 h 476735"/>
              <a:gd name="connsiteX0" fmla="*/ 449198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49198 w 889601"/>
              <a:gd name="connsiteY4" fmla="*/ 458133 h 458133"/>
              <a:gd name="connsiteX0" fmla="*/ 429423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29423 w 889601"/>
              <a:gd name="connsiteY4" fmla="*/ 458133 h 458133"/>
              <a:gd name="connsiteX0" fmla="*/ 429423 w 889601"/>
              <a:gd name="connsiteY0" fmla="*/ 427130 h 427130"/>
              <a:gd name="connsiteX1" fmla="*/ 0 w 889601"/>
              <a:gd name="connsiteY1" fmla="*/ 210372 h 427130"/>
              <a:gd name="connsiteX2" fmla="*/ 450652 w 889601"/>
              <a:gd name="connsiteY2" fmla="*/ 0 h 427130"/>
              <a:gd name="connsiteX3" fmla="*/ 889601 w 889601"/>
              <a:gd name="connsiteY3" fmla="*/ 207457 h 427130"/>
              <a:gd name="connsiteX4" fmla="*/ 429423 w 889601"/>
              <a:gd name="connsiteY4" fmla="*/ 427130 h 42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01" h="427130">
                <a:moveTo>
                  <a:pt x="429423" y="427130"/>
                </a:moveTo>
                <a:lnTo>
                  <a:pt x="0" y="210372"/>
                </a:lnTo>
                <a:lnTo>
                  <a:pt x="450652" y="0"/>
                </a:lnTo>
                <a:lnTo>
                  <a:pt x="889601" y="207457"/>
                </a:lnTo>
                <a:lnTo>
                  <a:pt x="429423" y="427130"/>
                </a:lnTo>
                <a:close/>
              </a:path>
            </a:pathLst>
          </a:custGeom>
          <a:gradFill>
            <a:gsLst>
              <a:gs pos="0">
                <a:schemeClr val="accent4">
                  <a:lumMod val="60000"/>
                  <a:lumOff val="40000"/>
                </a:schemeClr>
              </a:gs>
              <a:gs pos="49000">
                <a:schemeClr val="accent4"/>
              </a:gs>
              <a:gs pos="90000">
                <a:schemeClr val="accent4">
                  <a:lumMod val="75000"/>
                </a:schemeClr>
              </a:gs>
            </a:gsLst>
            <a:path path="circle">
              <a:fillToRect l="50000" t="50000" r="50000" b="50000"/>
            </a:path>
          </a:gradFill>
          <a:ln w="19050">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3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94" name="Rectangle 193">
            <a:extLst>
              <a:ext uri="{FF2B5EF4-FFF2-40B4-BE49-F238E27FC236}">
                <a16:creationId xmlns:a16="http://schemas.microsoft.com/office/drawing/2014/main" id="{4294CCE7-EE86-4E52-8267-5AB21466056E}"/>
              </a:ext>
            </a:extLst>
          </p:cNvPr>
          <p:cNvSpPr/>
          <p:nvPr/>
        </p:nvSpPr>
        <p:spPr>
          <a:xfrm>
            <a:off x="1001181" y="2874215"/>
            <a:ext cx="1695828" cy="605488"/>
          </a:xfrm>
          <a:prstGeom prst="rect">
            <a:avLst/>
          </a:prstGeom>
          <a:solidFill>
            <a:srgbClr val="1E44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grpSp>
        <p:nvGrpSpPr>
          <p:cNvPr id="195" name="Group 194">
            <a:extLst>
              <a:ext uri="{FF2B5EF4-FFF2-40B4-BE49-F238E27FC236}">
                <a16:creationId xmlns:a16="http://schemas.microsoft.com/office/drawing/2014/main" id="{3DD25319-36E9-4EC5-AF59-51267546B111}"/>
              </a:ext>
            </a:extLst>
          </p:cNvPr>
          <p:cNvGrpSpPr/>
          <p:nvPr/>
        </p:nvGrpSpPr>
        <p:grpSpPr>
          <a:xfrm>
            <a:off x="371809" y="2723787"/>
            <a:ext cx="3007648" cy="1295363"/>
            <a:chOff x="240438" y="2779251"/>
            <a:chExt cx="3007648" cy="1295362"/>
          </a:xfrm>
        </p:grpSpPr>
        <p:sp>
          <p:nvSpPr>
            <p:cNvPr id="196" name="Parallelogram 294">
              <a:extLst>
                <a:ext uri="{FF2B5EF4-FFF2-40B4-BE49-F238E27FC236}">
                  <a16:creationId xmlns:a16="http://schemas.microsoft.com/office/drawing/2014/main" id="{60A813D7-D1F3-4401-8F89-2BEB284E62EF}"/>
                </a:ext>
              </a:extLst>
            </p:cNvPr>
            <p:cNvSpPr>
              <a:spLocks/>
            </p:cNvSpPr>
            <p:nvPr/>
          </p:nvSpPr>
          <p:spPr>
            <a:xfrm>
              <a:off x="240438" y="3036162"/>
              <a:ext cx="1500993" cy="687635"/>
            </a:xfrm>
            <a:custGeom>
              <a:avLst/>
              <a:gdLst>
                <a:gd name="connsiteX0" fmla="*/ 0 w 2947386"/>
                <a:gd name="connsiteY0" fmla="*/ 935989 h 935989"/>
                <a:gd name="connsiteX1" fmla="*/ 233997 w 2947386"/>
                <a:gd name="connsiteY1" fmla="*/ 0 h 935989"/>
                <a:gd name="connsiteX2" fmla="*/ 2947386 w 2947386"/>
                <a:gd name="connsiteY2" fmla="*/ 0 h 935989"/>
                <a:gd name="connsiteX3" fmla="*/ 2713389 w 2947386"/>
                <a:gd name="connsiteY3" fmla="*/ 935989 h 935989"/>
                <a:gd name="connsiteX4" fmla="*/ 0 w 2947386"/>
                <a:gd name="connsiteY4" fmla="*/ 935989 h 935989"/>
                <a:gd name="connsiteX0" fmla="*/ 0 w 3449989"/>
                <a:gd name="connsiteY0" fmla="*/ 935989 h 935989"/>
                <a:gd name="connsiteX1" fmla="*/ 233997 w 3449989"/>
                <a:gd name="connsiteY1" fmla="*/ 0 h 935989"/>
                <a:gd name="connsiteX2" fmla="*/ 2947386 w 3449989"/>
                <a:gd name="connsiteY2" fmla="*/ 0 h 935989"/>
                <a:gd name="connsiteX3" fmla="*/ 3449989 w 3449989"/>
                <a:gd name="connsiteY3" fmla="*/ 237489 h 935989"/>
                <a:gd name="connsiteX4" fmla="*/ 0 w 3449989"/>
                <a:gd name="connsiteY4" fmla="*/ 935989 h 935989"/>
                <a:gd name="connsiteX0" fmla="*/ 1696403 w 3215992"/>
                <a:gd name="connsiteY0" fmla="*/ 481964 h 481964"/>
                <a:gd name="connsiteX1" fmla="*/ 0 w 3215992"/>
                <a:gd name="connsiteY1" fmla="*/ 0 h 481964"/>
                <a:gd name="connsiteX2" fmla="*/ 2713389 w 3215992"/>
                <a:gd name="connsiteY2" fmla="*/ 0 h 481964"/>
                <a:gd name="connsiteX3" fmla="*/ 3215992 w 3215992"/>
                <a:gd name="connsiteY3" fmla="*/ 237489 h 481964"/>
                <a:gd name="connsiteX4" fmla="*/ 1696403 w 3215992"/>
                <a:gd name="connsiteY4" fmla="*/ 481964 h 481964"/>
                <a:gd name="connsiteX0" fmla="*/ 512128 w 2031717"/>
                <a:gd name="connsiteY0" fmla="*/ 481964 h 481964"/>
                <a:gd name="connsiteX1" fmla="*/ 0 w 2031717"/>
                <a:gd name="connsiteY1" fmla="*/ 244475 h 481964"/>
                <a:gd name="connsiteX2" fmla="*/ 1529114 w 2031717"/>
                <a:gd name="connsiteY2" fmla="*/ 0 h 481964"/>
                <a:gd name="connsiteX3" fmla="*/ 2031717 w 2031717"/>
                <a:gd name="connsiteY3" fmla="*/ 237489 h 481964"/>
                <a:gd name="connsiteX4" fmla="*/ 512128 w 2031717"/>
                <a:gd name="connsiteY4" fmla="*/ 481964 h 481964"/>
                <a:gd name="connsiteX0" fmla="*/ 581978 w 2101567"/>
                <a:gd name="connsiteY0" fmla="*/ 481964 h 481964"/>
                <a:gd name="connsiteX1" fmla="*/ 0 w 2101567"/>
                <a:gd name="connsiteY1" fmla="*/ 203200 h 481964"/>
                <a:gd name="connsiteX2" fmla="*/ 1598964 w 2101567"/>
                <a:gd name="connsiteY2" fmla="*/ 0 h 481964"/>
                <a:gd name="connsiteX3" fmla="*/ 2101567 w 2101567"/>
                <a:gd name="connsiteY3" fmla="*/ 237489 h 481964"/>
                <a:gd name="connsiteX4" fmla="*/ 581978 w 2101567"/>
                <a:gd name="connsiteY4" fmla="*/ 481964 h 481964"/>
                <a:gd name="connsiteX0" fmla="*/ 581978 w 2101567"/>
                <a:gd name="connsiteY0" fmla="*/ 510539 h 510539"/>
                <a:gd name="connsiteX1" fmla="*/ 0 w 2101567"/>
                <a:gd name="connsiteY1" fmla="*/ 231775 h 510539"/>
                <a:gd name="connsiteX2" fmla="*/ 1535464 w 2101567"/>
                <a:gd name="connsiteY2" fmla="*/ 0 h 510539"/>
                <a:gd name="connsiteX3" fmla="*/ 2101567 w 2101567"/>
                <a:gd name="connsiteY3" fmla="*/ 266064 h 510539"/>
                <a:gd name="connsiteX4" fmla="*/ 581978 w 2101567"/>
                <a:gd name="connsiteY4" fmla="*/ 510539 h 510539"/>
                <a:gd name="connsiteX0" fmla="*/ 581978 w 2101567"/>
                <a:gd name="connsiteY0" fmla="*/ 520064 h 520064"/>
                <a:gd name="connsiteX1" fmla="*/ 0 w 2101567"/>
                <a:gd name="connsiteY1" fmla="*/ 241300 h 520064"/>
                <a:gd name="connsiteX2" fmla="*/ 1522764 w 2101567"/>
                <a:gd name="connsiteY2" fmla="*/ 0 h 520064"/>
                <a:gd name="connsiteX3" fmla="*/ 2101567 w 2101567"/>
                <a:gd name="connsiteY3" fmla="*/ 275589 h 520064"/>
                <a:gd name="connsiteX4" fmla="*/ 581978 w 2101567"/>
                <a:gd name="connsiteY4" fmla="*/ 520064 h 520064"/>
                <a:gd name="connsiteX0" fmla="*/ 581978 w 2101567"/>
                <a:gd name="connsiteY0" fmla="*/ 523239 h 523239"/>
                <a:gd name="connsiteX1" fmla="*/ 0 w 2101567"/>
                <a:gd name="connsiteY1" fmla="*/ 244475 h 523239"/>
                <a:gd name="connsiteX2" fmla="*/ 1510064 w 2101567"/>
                <a:gd name="connsiteY2" fmla="*/ 0 h 523239"/>
                <a:gd name="connsiteX3" fmla="*/ 2101567 w 2101567"/>
                <a:gd name="connsiteY3" fmla="*/ 278764 h 523239"/>
                <a:gd name="connsiteX4" fmla="*/ 581978 w 2101567"/>
                <a:gd name="connsiteY4" fmla="*/ 523239 h 523239"/>
                <a:gd name="connsiteX0" fmla="*/ 581978 w 1951837"/>
                <a:gd name="connsiteY0" fmla="*/ 523239 h 523239"/>
                <a:gd name="connsiteX1" fmla="*/ 0 w 1951837"/>
                <a:gd name="connsiteY1" fmla="*/ 244475 h 523239"/>
                <a:gd name="connsiteX2" fmla="*/ 1510064 w 1951837"/>
                <a:gd name="connsiteY2" fmla="*/ 0 h 523239"/>
                <a:gd name="connsiteX3" fmla="*/ 1951837 w 1951837"/>
                <a:gd name="connsiteY3" fmla="*/ 229159 h 523239"/>
                <a:gd name="connsiteX4" fmla="*/ 581978 w 1951837"/>
                <a:gd name="connsiteY4" fmla="*/ 523239 h 523239"/>
                <a:gd name="connsiteX0" fmla="*/ 1494484 w 1951837"/>
                <a:gd name="connsiteY0" fmla="*/ 470534 h 470534"/>
                <a:gd name="connsiteX1" fmla="*/ 0 w 1951837"/>
                <a:gd name="connsiteY1" fmla="*/ 244475 h 470534"/>
                <a:gd name="connsiteX2" fmla="*/ 1510064 w 1951837"/>
                <a:gd name="connsiteY2" fmla="*/ 0 h 470534"/>
                <a:gd name="connsiteX3" fmla="*/ 1951837 w 1951837"/>
                <a:gd name="connsiteY3" fmla="*/ 229159 h 470534"/>
                <a:gd name="connsiteX4" fmla="*/ 1494484 w 1951837"/>
                <a:gd name="connsiteY4" fmla="*/ 470534 h 470534"/>
                <a:gd name="connsiteX0" fmla="*/ 440723 w 898076"/>
                <a:gd name="connsiteY0" fmla="*/ 470534 h 470534"/>
                <a:gd name="connsiteX1" fmla="*/ 0 w 898076"/>
                <a:gd name="connsiteY1" fmla="*/ 225873 h 470534"/>
                <a:gd name="connsiteX2" fmla="*/ 456303 w 898076"/>
                <a:gd name="connsiteY2" fmla="*/ 0 h 470534"/>
                <a:gd name="connsiteX3" fmla="*/ 898076 w 898076"/>
                <a:gd name="connsiteY3" fmla="*/ 229159 h 470534"/>
                <a:gd name="connsiteX4" fmla="*/ 440723 w 898076"/>
                <a:gd name="connsiteY4" fmla="*/ 470534 h 470534"/>
                <a:gd name="connsiteX0" fmla="*/ 440723 w 898076"/>
                <a:gd name="connsiteY0" fmla="*/ 476735 h 476735"/>
                <a:gd name="connsiteX1" fmla="*/ 0 w 898076"/>
                <a:gd name="connsiteY1" fmla="*/ 232074 h 476735"/>
                <a:gd name="connsiteX2" fmla="*/ 430877 w 898076"/>
                <a:gd name="connsiteY2" fmla="*/ 0 h 476735"/>
                <a:gd name="connsiteX3" fmla="*/ 898076 w 898076"/>
                <a:gd name="connsiteY3" fmla="*/ 235360 h 476735"/>
                <a:gd name="connsiteX4" fmla="*/ 440723 w 898076"/>
                <a:gd name="connsiteY4" fmla="*/ 476735 h 476735"/>
                <a:gd name="connsiteX0" fmla="*/ 443548 w 900901"/>
                <a:gd name="connsiteY0" fmla="*/ 476735 h 476735"/>
                <a:gd name="connsiteX1" fmla="*/ 0 w 900901"/>
                <a:gd name="connsiteY1" fmla="*/ 241375 h 476735"/>
                <a:gd name="connsiteX2" fmla="*/ 433702 w 900901"/>
                <a:gd name="connsiteY2" fmla="*/ 0 h 476735"/>
                <a:gd name="connsiteX3" fmla="*/ 900901 w 900901"/>
                <a:gd name="connsiteY3" fmla="*/ 235360 h 476735"/>
                <a:gd name="connsiteX4" fmla="*/ 443548 w 900901"/>
                <a:gd name="connsiteY4" fmla="*/ 476735 h 476735"/>
                <a:gd name="connsiteX0" fmla="*/ 443548 w 889601"/>
                <a:gd name="connsiteY0" fmla="*/ 476735 h 476735"/>
                <a:gd name="connsiteX1" fmla="*/ 0 w 889601"/>
                <a:gd name="connsiteY1" fmla="*/ 241375 h 476735"/>
                <a:gd name="connsiteX2" fmla="*/ 433702 w 889601"/>
                <a:gd name="connsiteY2" fmla="*/ 0 h 476735"/>
                <a:gd name="connsiteX3" fmla="*/ 889601 w 889601"/>
                <a:gd name="connsiteY3" fmla="*/ 238460 h 476735"/>
                <a:gd name="connsiteX4" fmla="*/ 443548 w 889601"/>
                <a:gd name="connsiteY4" fmla="*/ 476735 h 476735"/>
                <a:gd name="connsiteX0" fmla="*/ 449198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49198 w 889601"/>
                <a:gd name="connsiteY4" fmla="*/ 458133 h 458133"/>
                <a:gd name="connsiteX0" fmla="*/ 429423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29423 w 889601"/>
                <a:gd name="connsiteY4" fmla="*/ 458133 h 458133"/>
                <a:gd name="connsiteX0" fmla="*/ 429423 w 889601"/>
                <a:gd name="connsiteY0" fmla="*/ 427130 h 427130"/>
                <a:gd name="connsiteX1" fmla="*/ 0 w 889601"/>
                <a:gd name="connsiteY1" fmla="*/ 210372 h 427130"/>
                <a:gd name="connsiteX2" fmla="*/ 450652 w 889601"/>
                <a:gd name="connsiteY2" fmla="*/ 0 h 427130"/>
                <a:gd name="connsiteX3" fmla="*/ 889601 w 889601"/>
                <a:gd name="connsiteY3" fmla="*/ 207457 h 427130"/>
                <a:gd name="connsiteX4" fmla="*/ 429423 w 889601"/>
                <a:gd name="connsiteY4" fmla="*/ 427130 h 42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01" h="427130">
                  <a:moveTo>
                    <a:pt x="429423" y="427130"/>
                  </a:moveTo>
                  <a:lnTo>
                    <a:pt x="0" y="210372"/>
                  </a:lnTo>
                  <a:lnTo>
                    <a:pt x="450652" y="0"/>
                  </a:lnTo>
                  <a:lnTo>
                    <a:pt x="889601" y="207457"/>
                  </a:lnTo>
                  <a:lnTo>
                    <a:pt x="429423" y="427130"/>
                  </a:lnTo>
                  <a:close/>
                </a:path>
              </a:pathLst>
            </a:custGeom>
            <a:gradFill>
              <a:gsLst>
                <a:gs pos="0">
                  <a:schemeClr val="accent4">
                    <a:lumMod val="20000"/>
                    <a:lumOff val="80000"/>
                  </a:schemeClr>
                </a:gs>
                <a:gs pos="49000">
                  <a:schemeClr val="accent4">
                    <a:lumMod val="60000"/>
                    <a:lumOff val="40000"/>
                  </a:schemeClr>
                </a:gs>
                <a:gs pos="90000">
                  <a:schemeClr val="accent4"/>
                </a:gs>
              </a:gsLst>
              <a:path path="circle">
                <a:fillToRect l="50000" t="50000" r="50000" b="50000"/>
              </a:path>
            </a:gradFill>
            <a:ln w="190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3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97" name="Parallelogram 294">
              <a:extLst>
                <a:ext uri="{FF2B5EF4-FFF2-40B4-BE49-F238E27FC236}">
                  <a16:creationId xmlns:a16="http://schemas.microsoft.com/office/drawing/2014/main" id="{CC1A3F09-72C3-4743-B270-7C58712E3DDF}"/>
                </a:ext>
              </a:extLst>
            </p:cNvPr>
            <p:cNvSpPr>
              <a:spLocks/>
            </p:cNvSpPr>
            <p:nvPr/>
          </p:nvSpPr>
          <p:spPr>
            <a:xfrm>
              <a:off x="1747093" y="3036852"/>
              <a:ext cx="1500993" cy="687635"/>
            </a:xfrm>
            <a:custGeom>
              <a:avLst/>
              <a:gdLst>
                <a:gd name="connsiteX0" fmla="*/ 0 w 2947386"/>
                <a:gd name="connsiteY0" fmla="*/ 935989 h 935989"/>
                <a:gd name="connsiteX1" fmla="*/ 233997 w 2947386"/>
                <a:gd name="connsiteY1" fmla="*/ 0 h 935989"/>
                <a:gd name="connsiteX2" fmla="*/ 2947386 w 2947386"/>
                <a:gd name="connsiteY2" fmla="*/ 0 h 935989"/>
                <a:gd name="connsiteX3" fmla="*/ 2713389 w 2947386"/>
                <a:gd name="connsiteY3" fmla="*/ 935989 h 935989"/>
                <a:gd name="connsiteX4" fmla="*/ 0 w 2947386"/>
                <a:gd name="connsiteY4" fmla="*/ 935989 h 935989"/>
                <a:gd name="connsiteX0" fmla="*/ 0 w 3449989"/>
                <a:gd name="connsiteY0" fmla="*/ 935989 h 935989"/>
                <a:gd name="connsiteX1" fmla="*/ 233997 w 3449989"/>
                <a:gd name="connsiteY1" fmla="*/ 0 h 935989"/>
                <a:gd name="connsiteX2" fmla="*/ 2947386 w 3449989"/>
                <a:gd name="connsiteY2" fmla="*/ 0 h 935989"/>
                <a:gd name="connsiteX3" fmla="*/ 3449989 w 3449989"/>
                <a:gd name="connsiteY3" fmla="*/ 237489 h 935989"/>
                <a:gd name="connsiteX4" fmla="*/ 0 w 3449989"/>
                <a:gd name="connsiteY4" fmla="*/ 935989 h 935989"/>
                <a:gd name="connsiteX0" fmla="*/ 1696403 w 3215992"/>
                <a:gd name="connsiteY0" fmla="*/ 481964 h 481964"/>
                <a:gd name="connsiteX1" fmla="*/ 0 w 3215992"/>
                <a:gd name="connsiteY1" fmla="*/ 0 h 481964"/>
                <a:gd name="connsiteX2" fmla="*/ 2713389 w 3215992"/>
                <a:gd name="connsiteY2" fmla="*/ 0 h 481964"/>
                <a:gd name="connsiteX3" fmla="*/ 3215992 w 3215992"/>
                <a:gd name="connsiteY3" fmla="*/ 237489 h 481964"/>
                <a:gd name="connsiteX4" fmla="*/ 1696403 w 3215992"/>
                <a:gd name="connsiteY4" fmla="*/ 481964 h 481964"/>
                <a:gd name="connsiteX0" fmla="*/ 512128 w 2031717"/>
                <a:gd name="connsiteY0" fmla="*/ 481964 h 481964"/>
                <a:gd name="connsiteX1" fmla="*/ 0 w 2031717"/>
                <a:gd name="connsiteY1" fmla="*/ 244475 h 481964"/>
                <a:gd name="connsiteX2" fmla="*/ 1529114 w 2031717"/>
                <a:gd name="connsiteY2" fmla="*/ 0 h 481964"/>
                <a:gd name="connsiteX3" fmla="*/ 2031717 w 2031717"/>
                <a:gd name="connsiteY3" fmla="*/ 237489 h 481964"/>
                <a:gd name="connsiteX4" fmla="*/ 512128 w 2031717"/>
                <a:gd name="connsiteY4" fmla="*/ 481964 h 481964"/>
                <a:gd name="connsiteX0" fmla="*/ 581978 w 2101567"/>
                <a:gd name="connsiteY0" fmla="*/ 481964 h 481964"/>
                <a:gd name="connsiteX1" fmla="*/ 0 w 2101567"/>
                <a:gd name="connsiteY1" fmla="*/ 203200 h 481964"/>
                <a:gd name="connsiteX2" fmla="*/ 1598964 w 2101567"/>
                <a:gd name="connsiteY2" fmla="*/ 0 h 481964"/>
                <a:gd name="connsiteX3" fmla="*/ 2101567 w 2101567"/>
                <a:gd name="connsiteY3" fmla="*/ 237489 h 481964"/>
                <a:gd name="connsiteX4" fmla="*/ 581978 w 2101567"/>
                <a:gd name="connsiteY4" fmla="*/ 481964 h 481964"/>
                <a:gd name="connsiteX0" fmla="*/ 581978 w 2101567"/>
                <a:gd name="connsiteY0" fmla="*/ 510539 h 510539"/>
                <a:gd name="connsiteX1" fmla="*/ 0 w 2101567"/>
                <a:gd name="connsiteY1" fmla="*/ 231775 h 510539"/>
                <a:gd name="connsiteX2" fmla="*/ 1535464 w 2101567"/>
                <a:gd name="connsiteY2" fmla="*/ 0 h 510539"/>
                <a:gd name="connsiteX3" fmla="*/ 2101567 w 2101567"/>
                <a:gd name="connsiteY3" fmla="*/ 266064 h 510539"/>
                <a:gd name="connsiteX4" fmla="*/ 581978 w 2101567"/>
                <a:gd name="connsiteY4" fmla="*/ 510539 h 510539"/>
                <a:gd name="connsiteX0" fmla="*/ 581978 w 2101567"/>
                <a:gd name="connsiteY0" fmla="*/ 520064 h 520064"/>
                <a:gd name="connsiteX1" fmla="*/ 0 w 2101567"/>
                <a:gd name="connsiteY1" fmla="*/ 241300 h 520064"/>
                <a:gd name="connsiteX2" fmla="*/ 1522764 w 2101567"/>
                <a:gd name="connsiteY2" fmla="*/ 0 h 520064"/>
                <a:gd name="connsiteX3" fmla="*/ 2101567 w 2101567"/>
                <a:gd name="connsiteY3" fmla="*/ 275589 h 520064"/>
                <a:gd name="connsiteX4" fmla="*/ 581978 w 2101567"/>
                <a:gd name="connsiteY4" fmla="*/ 520064 h 520064"/>
                <a:gd name="connsiteX0" fmla="*/ 581978 w 2101567"/>
                <a:gd name="connsiteY0" fmla="*/ 523239 h 523239"/>
                <a:gd name="connsiteX1" fmla="*/ 0 w 2101567"/>
                <a:gd name="connsiteY1" fmla="*/ 244475 h 523239"/>
                <a:gd name="connsiteX2" fmla="*/ 1510064 w 2101567"/>
                <a:gd name="connsiteY2" fmla="*/ 0 h 523239"/>
                <a:gd name="connsiteX3" fmla="*/ 2101567 w 2101567"/>
                <a:gd name="connsiteY3" fmla="*/ 278764 h 523239"/>
                <a:gd name="connsiteX4" fmla="*/ 581978 w 2101567"/>
                <a:gd name="connsiteY4" fmla="*/ 523239 h 523239"/>
                <a:gd name="connsiteX0" fmla="*/ 581978 w 1951837"/>
                <a:gd name="connsiteY0" fmla="*/ 523239 h 523239"/>
                <a:gd name="connsiteX1" fmla="*/ 0 w 1951837"/>
                <a:gd name="connsiteY1" fmla="*/ 244475 h 523239"/>
                <a:gd name="connsiteX2" fmla="*/ 1510064 w 1951837"/>
                <a:gd name="connsiteY2" fmla="*/ 0 h 523239"/>
                <a:gd name="connsiteX3" fmla="*/ 1951837 w 1951837"/>
                <a:gd name="connsiteY3" fmla="*/ 229159 h 523239"/>
                <a:gd name="connsiteX4" fmla="*/ 581978 w 1951837"/>
                <a:gd name="connsiteY4" fmla="*/ 523239 h 523239"/>
                <a:gd name="connsiteX0" fmla="*/ 1494484 w 1951837"/>
                <a:gd name="connsiteY0" fmla="*/ 470534 h 470534"/>
                <a:gd name="connsiteX1" fmla="*/ 0 w 1951837"/>
                <a:gd name="connsiteY1" fmla="*/ 244475 h 470534"/>
                <a:gd name="connsiteX2" fmla="*/ 1510064 w 1951837"/>
                <a:gd name="connsiteY2" fmla="*/ 0 h 470534"/>
                <a:gd name="connsiteX3" fmla="*/ 1951837 w 1951837"/>
                <a:gd name="connsiteY3" fmla="*/ 229159 h 470534"/>
                <a:gd name="connsiteX4" fmla="*/ 1494484 w 1951837"/>
                <a:gd name="connsiteY4" fmla="*/ 470534 h 470534"/>
                <a:gd name="connsiteX0" fmla="*/ 440723 w 898076"/>
                <a:gd name="connsiteY0" fmla="*/ 470534 h 470534"/>
                <a:gd name="connsiteX1" fmla="*/ 0 w 898076"/>
                <a:gd name="connsiteY1" fmla="*/ 225873 h 470534"/>
                <a:gd name="connsiteX2" fmla="*/ 456303 w 898076"/>
                <a:gd name="connsiteY2" fmla="*/ 0 h 470534"/>
                <a:gd name="connsiteX3" fmla="*/ 898076 w 898076"/>
                <a:gd name="connsiteY3" fmla="*/ 229159 h 470534"/>
                <a:gd name="connsiteX4" fmla="*/ 440723 w 898076"/>
                <a:gd name="connsiteY4" fmla="*/ 470534 h 470534"/>
                <a:gd name="connsiteX0" fmla="*/ 440723 w 898076"/>
                <a:gd name="connsiteY0" fmla="*/ 476735 h 476735"/>
                <a:gd name="connsiteX1" fmla="*/ 0 w 898076"/>
                <a:gd name="connsiteY1" fmla="*/ 232074 h 476735"/>
                <a:gd name="connsiteX2" fmla="*/ 430877 w 898076"/>
                <a:gd name="connsiteY2" fmla="*/ 0 h 476735"/>
                <a:gd name="connsiteX3" fmla="*/ 898076 w 898076"/>
                <a:gd name="connsiteY3" fmla="*/ 235360 h 476735"/>
                <a:gd name="connsiteX4" fmla="*/ 440723 w 898076"/>
                <a:gd name="connsiteY4" fmla="*/ 476735 h 476735"/>
                <a:gd name="connsiteX0" fmla="*/ 443548 w 900901"/>
                <a:gd name="connsiteY0" fmla="*/ 476735 h 476735"/>
                <a:gd name="connsiteX1" fmla="*/ 0 w 900901"/>
                <a:gd name="connsiteY1" fmla="*/ 241375 h 476735"/>
                <a:gd name="connsiteX2" fmla="*/ 433702 w 900901"/>
                <a:gd name="connsiteY2" fmla="*/ 0 h 476735"/>
                <a:gd name="connsiteX3" fmla="*/ 900901 w 900901"/>
                <a:gd name="connsiteY3" fmla="*/ 235360 h 476735"/>
                <a:gd name="connsiteX4" fmla="*/ 443548 w 900901"/>
                <a:gd name="connsiteY4" fmla="*/ 476735 h 476735"/>
                <a:gd name="connsiteX0" fmla="*/ 443548 w 889601"/>
                <a:gd name="connsiteY0" fmla="*/ 476735 h 476735"/>
                <a:gd name="connsiteX1" fmla="*/ 0 w 889601"/>
                <a:gd name="connsiteY1" fmla="*/ 241375 h 476735"/>
                <a:gd name="connsiteX2" fmla="*/ 433702 w 889601"/>
                <a:gd name="connsiteY2" fmla="*/ 0 h 476735"/>
                <a:gd name="connsiteX3" fmla="*/ 889601 w 889601"/>
                <a:gd name="connsiteY3" fmla="*/ 238460 h 476735"/>
                <a:gd name="connsiteX4" fmla="*/ 443548 w 889601"/>
                <a:gd name="connsiteY4" fmla="*/ 476735 h 476735"/>
                <a:gd name="connsiteX0" fmla="*/ 449198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49198 w 889601"/>
                <a:gd name="connsiteY4" fmla="*/ 458133 h 458133"/>
                <a:gd name="connsiteX0" fmla="*/ 429423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29423 w 889601"/>
                <a:gd name="connsiteY4" fmla="*/ 458133 h 458133"/>
                <a:gd name="connsiteX0" fmla="*/ 429423 w 889601"/>
                <a:gd name="connsiteY0" fmla="*/ 427130 h 427130"/>
                <a:gd name="connsiteX1" fmla="*/ 0 w 889601"/>
                <a:gd name="connsiteY1" fmla="*/ 210372 h 427130"/>
                <a:gd name="connsiteX2" fmla="*/ 450652 w 889601"/>
                <a:gd name="connsiteY2" fmla="*/ 0 h 427130"/>
                <a:gd name="connsiteX3" fmla="*/ 889601 w 889601"/>
                <a:gd name="connsiteY3" fmla="*/ 207457 h 427130"/>
                <a:gd name="connsiteX4" fmla="*/ 429423 w 889601"/>
                <a:gd name="connsiteY4" fmla="*/ 427130 h 42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01" h="427130">
                  <a:moveTo>
                    <a:pt x="429423" y="427130"/>
                  </a:moveTo>
                  <a:lnTo>
                    <a:pt x="0" y="210372"/>
                  </a:lnTo>
                  <a:lnTo>
                    <a:pt x="450652" y="0"/>
                  </a:lnTo>
                  <a:lnTo>
                    <a:pt x="889601" y="207457"/>
                  </a:lnTo>
                  <a:lnTo>
                    <a:pt x="429423" y="427130"/>
                  </a:lnTo>
                  <a:close/>
                </a:path>
              </a:pathLst>
            </a:custGeom>
            <a:gradFill>
              <a:gsLst>
                <a:gs pos="0">
                  <a:schemeClr val="accent4">
                    <a:lumMod val="20000"/>
                    <a:lumOff val="80000"/>
                  </a:schemeClr>
                </a:gs>
                <a:gs pos="49000">
                  <a:schemeClr val="accent4">
                    <a:lumMod val="60000"/>
                    <a:lumOff val="40000"/>
                  </a:schemeClr>
                </a:gs>
                <a:gs pos="90000">
                  <a:schemeClr val="accent4"/>
                </a:gs>
              </a:gsLst>
              <a:path path="circle">
                <a:fillToRect l="50000" t="50000" r="50000" b="50000"/>
              </a:path>
            </a:gradFill>
            <a:ln w="190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3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98" name="Parallelogram 294">
              <a:extLst>
                <a:ext uri="{FF2B5EF4-FFF2-40B4-BE49-F238E27FC236}">
                  <a16:creationId xmlns:a16="http://schemas.microsoft.com/office/drawing/2014/main" id="{60248AB7-BB59-4D06-AFF0-A4C2101193F4}"/>
                </a:ext>
              </a:extLst>
            </p:cNvPr>
            <p:cNvSpPr>
              <a:spLocks/>
            </p:cNvSpPr>
            <p:nvPr/>
          </p:nvSpPr>
          <p:spPr>
            <a:xfrm>
              <a:off x="967597" y="3386978"/>
              <a:ext cx="1500993" cy="687635"/>
            </a:xfrm>
            <a:custGeom>
              <a:avLst/>
              <a:gdLst>
                <a:gd name="connsiteX0" fmla="*/ 0 w 2947386"/>
                <a:gd name="connsiteY0" fmla="*/ 935989 h 935989"/>
                <a:gd name="connsiteX1" fmla="*/ 233997 w 2947386"/>
                <a:gd name="connsiteY1" fmla="*/ 0 h 935989"/>
                <a:gd name="connsiteX2" fmla="*/ 2947386 w 2947386"/>
                <a:gd name="connsiteY2" fmla="*/ 0 h 935989"/>
                <a:gd name="connsiteX3" fmla="*/ 2713389 w 2947386"/>
                <a:gd name="connsiteY3" fmla="*/ 935989 h 935989"/>
                <a:gd name="connsiteX4" fmla="*/ 0 w 2947386"/>
                <a:gd name="connsiteY4" fmla="*/ 935989 h 935989"/>
                <a:gd name="connsiteX0" fmla="*/ 0 w 3449989"/>
                <a:gd name="connsiteY0" fmla="*/ 935989 h 935989"/>
                <a:gd name="connsiteX1" fmla="*/ 233997 w 3449989"/>
                <a:gd name="connsiteY1" fmla="*/ 0 h 935989"/>
                <a:gd name="connsiteX2" fmla="*/ 2947386 w 3449989"/>
                <a:gd name="connsiteY2" fmla="*/ 0 h 935989"/>
                <a:gd name="connsiteX3" fmla="*/ 3449989 w 3449989"/>
                <a:gd name="connsiteY3" fmla="*/ 237489 h 935989"/>
                <a:gd name="connsiteX4" fmla="*/ 0 w 3449989"/>
                <a:gd name="connsiteY4" fmla="*/ 935989 h 935989"/>
                <a:gd name="connsiteX0" fmla="*/ 1696403 w 3215992"/>
                <a:gd name="connsiteY0" fmla="*/ 481964 h 481964"/>
                <a:gd name="connsiteX1" fmla="*/ 0 w 3215992"/>
                <a:gd name="connsiteY1" fmla="*/ 0 h 481964"/>
                <a:gd name="connsiteX2" fmla="*/ 2713389 w 3215992"/>
                <a:gd name="connsiteY2" fmla="*/ 0 h 481964"/>
                <a:gd name="connsiteX3" fmla="*/ 3215992 w 3215992"/>
                <a:gd name="connsiteY3" fmla="*/ 237489 h 481964"/>
                <a:gd name="connsiteX4" fmla="*/ 1696403 w 3215992"/>
                <a:gd name="connsiteY4" fmla="*/ 481964 h 481964"/>
                <a:gd name="connsiteX0" fmla="*/ 512128 w 2031717"/>
                <a:gd name="connsiteY0" fmla="*/ 481964 h 481964"/>
                <a:gd name="connsiteX1" fmla="*/ 0 w 2031717"/>
                <a:gd name="connsiteY1" fmla="*/ 244475 h 481964"/>
                <a:gd name="connsiteX2" fmla="*/ 1529114 w 2031717"/>
                <a:gd name="connsiteY2" fmla="*/ 0 h 481964"/>
                <a:gd name="connsiteX3" fmla="*/ 2031717 w 2031717"/>
                <a:gd name="connsiteY3" fmla="*/ 237489 h 481964"/>
                <a:gd name="connsiteX4" fmla="*/ 512128 w 2031717"/>
                <a:gd name="connsiteY4" fmla="*/ 481964 h 481964"/>
                <a:gd name="connsiteX0" fmla="*/ 581978 w 2101567"/>
                <a:gd name="connsiteY0" fmla="*/ 481964 h 481964"/>
                <a:gd name="connsiteX1" fmla="*/ 0 w 2101567"/>
                <a:gd name="connsiteY1" fmla="*/ 203200 h 481964"/>
                <a:gd name="connsiteX2" fmla="*/ 1598964 w 2101567"/>
                <a:gd name="connsiteY2" fmla="*/ 0 h 481964"/>
                <a:gd name="connsiteX3" fmla="*/ 2101567 w 2101567"/>
                <a:gd name="connsiteY3" fmla="*/ 237489 h 481964"/>
                <a:gd name="connsiteX4" fmla="*/ 581978 w 2101567"/>
                <a:gd name="connsiteY4" fmla="*/ 481964 h 481964"/>
                <a:gd name="connsiteX0" fmla="*/ 581978 w 2101567"/>
                <a:gd name="connsiteY0" fmla="*/ 510539 h 510539"/>
                <a:gd name="connsiteX1" fmla="*/ 0 w 2101567"/>
                <a:gd name="connsiteY1" fmla="*/ 231775 h 510539"/>
                <a:gd name="connsiteX2" fmla="*/ 1535464 w 2101567"/>
                <a:gd name="connsiteY2" fmla="*/ 0 h 510539"/>
                <a:gd name="connsiteX3" fmla="*/ 2101567 w 2101567"/>
                <a:gd name="connsiteY3" fmla="*/ 266064 h 510539"/>
                <a:gd name="connsiteX4" fmla="*/ 581978 w 2101567"/>
                <a:gd name="connsiteY4" fmla="*/ 510539 h 510539"/>
                <a:gd name="connsiteX0" fmla="*/ 581978 w 2101567"/>
                <a:gd name="connsiteY0" fmla="*/ 520064 h 520064"/>
                <a:gd name="connsiteX1" fmla="*/ 0 w 2101567"/>
                <a:gd name="connsiteY1" fmla="*/ 241300 h 520064"/>
                <a:gd name="connsiteX2" fmla="*/ 1522764 w 2101567"/>
                <a:gd name="connsiteY2" fmla="*/ 0 h 520064"/>
                <a:gd name="connsiteX3" fmla="*/ 2101567 w 2101567"/>
                <a:gd name="connsiteY3" fmla="*/ 275589 h 520064"/>
                <a:gd name="connsiteX4" fmla="*/ 581978 w 2101567"/>
                <a:gd name="connsiteY4" fmla="*/ 520064 h 520064"/>
                <a:gd name="connsiteX0" fmla="*/ 581978 w 2101567"/>
                <a:gd name="connsiteY0" fmla="*/ 523239 h 523239"/>
                <a:gd name="connsiteX1" fmla="*/ 0 w 2101567"/>
                <a:gd name="connsiteY1" fmla="*/ 244475 h 523239"/>
                <a:gd name="connsiteX2" fmla="*/ 1510064 w 2101567"/>
                <a:gd name="connsiteY2" fmla="*/ 0 h 523239"/>
                <a:gd name="connsiteX3" fmla="*/ 2101567 w 2101567"/>
                <a:gd name="connsiteY3" fmla="*/ 278764 h 523239"/>
                <a:gd name="connsiteX4" fmla="*/ 581978 w 2101567"/>
                <a:gd name="connsiteY4" fmla="*/ 523239 h 523239"/>
                <a:gd name="connsiteX0" fmla="*/ 581978 w 1951837"/>
                <a:gd name="connsiteY0" fmla="*/ 523239 h 523239"/>
                <a:gd name="connsiteX1" fmla="*/ 0 w 1951837"/>
                <a:gd name="connsiteY1" fmla="*/ 244475 h 523239"/>
                <a:gd name="connsiteX2" fmla="*/ 1510064 w 1951837"/>
                <a:gd name="connsiteY2" fmla="*/ 0 h 523239"/>
                <a:gd name="connsiteX3" fmla="*/ 1951837 w 1951837"/>
                <a:gd name="connsiteY3" fmla="*/ 229159 h 523239"/>
                <a:gd name="connsiteX4" fmla="*/ 581978 w 1951837"/>
                <a:gd name="connsiteY4" fmla="*/ 523239 h 523239"/>
                <a:gd name="connsiteX0" fmla="*/ 1494484 w 1951837"/>
                <a:gd name="connsiteY0" fmla="*/ 470534 h 470534"/>
                <a:gd name="connsiteX1" fmla="*/ 0 w 1951837"/>
                <a:gd name="connsiteY1" fmla="*/ 244475 h 470534"/>
                <a:gd name="connsiteX2" fmla="*/ 1510064 w 1951837"/>
                <a:gd name="connsiteY2" fmla="*/ 0 h 470534"/>
                <a:gd name="connsiteX3" fmla="*/ 1951837 w 1951837"/>
                <a:gd name="connsiteY3" fmla="*/ 229159 h 470534"/>
                <a:gd name="connsiteX4" fmla="*/ 1494484 w 1951837"/>
                <a:gd name="connsiteY4" fmla="*/ 470534 h 470534"/>
                <a:gd name="connsiteX0" fmla="*/ 440723 w 898076"/>
                <a:gd name="connsiteY0" fmla="*/ 470534 h 470534"/>
                <a:gd name="connsiteX1" fmla="*/ 0 w 898076"/>
                <a:gd name="connsiteY1" fmla="*/ 225873 h 470534"/>
                <a:gd name="connsiteX2" fmla="*/ 456303 w 898076"/>
                <a:gd name="connsiteY2" fmla="*/ 0 h 470534"/>
                <a:gd name="connsiteX3" fmla="*/ 898076 w 898076"/>
                <a:gd name="connsiteY3" fmla="*/ 229159 h 470534"/>
                <a:gd name="connsiteX4" fmla="*/ 440723 w 898076"/>
                <a:gd name="connsiteY4" fmla="*/ 470534 h 470534"/>
                <a:gd name="connsiteX0" fmla="*/ 440723 w 898076"/>
                <a:gd name="connsiteY0" fmla="*/ 476735 h 476735"/>
                <a:gd name="connsiteX1" fmla="*/ 0 w 898076"/>
                <a:gd name="connsiteY1" fmla="*/ 232074 h 476735"/>
                <a:gd name="connsiteX2" fmla="*/ 430877 w 898076"/>
                <a:gd name="connsiteY2" fmla="*/ 0 h 476735"/>
                <a:gd name="connsiteX3" fmla="*/ 898076 w 898076"/>
                <a:gd name="connsiteY3" fmla="*/ 235360 h 476735"/>
                <a:gd name="connsiteX4" fmla="*/ 440723 w 898076"/>
                <a:gd name="connsiteY4" fmla="*/ 476735 h 476735"/>
                <a:gd name="connsiteX0" fmla="*/ 443548 w 900901"/>
                <a:gd name="connsiteY0" fmla="*/ 476735 h 476735"/>
                <a:gd name="connsiteX1" fmla="*/ 0 w 900901"/>
                <a:gd name="connsiteY1" fmla="*/ 241375 h 476735"/>
                <a:gd name="connsiteX2" fmla="*/ 433702 w 900901"/>
                <a:gd name="connsiteY2" fmla="*/ 0 h 476735"/>
                <a:gd name="connsiteX3" fmla="*/ 900901 w 900901"/>
                <a:gd name="connsiteY3" fmla="*/ 235360 h 476735"/>
                <a:gd name="connsiteX4" fmla="*/ 443548 w 900901"/>
                <a:gd name="connsiteY4" fmla="*/ 476735 h 476735"/>
                <a:gd name="connsiteX0" fmla="*/ 443548 w 889601"/>
                <a:gd name="connsiteY0" fmla="*/ 476735 h 476735"/>
                <a:gd name="connsiteX1" fmla="*/ 0 w 889601"/>
                <a:gd name="connsiteY1" fmla="*/ 241375 h 476735"/>
                <a:gd name="connsiteX2" fmla="*/ 433702 w 889601"/>
                <a:gd name="connsiteY2" fmla="*/ 0 h 476735"/>
                <a:gd name="connsiteX3" fmla="*/ 889601 w 889601"/>
                <a:gd name="connsiteY3" fmla="*/ 238460 h 476735"/>
                <a:gd name="connsiteX4" fmla="*/ 443548 w 889601"/>
                <a:gd name="connsiteY4" fmla="*/ 476735 h 476735"/>
                <a:gd name="connsiteX0" fmla="*/ 449198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49198 w 889601"/>
                <a:gd name="connsiteY4" fmla="*/ 458133 h 458133"/>
                <a:gd name="connsiteX0" fmla="*/ 429423 w 889601"/>
                <a:gd name="connsiteY0" fmla="*/ 458133 h 458133"/>
                <a:gd name="connsiteX1" fmla="*/ 0 w 889601"/>
                <a:gd name="connsiteY1" fmla="*/ 241375 h 458133"/>
                <a:gd name="connsiteX2" fmla="*/ 433702 w 889601"/>
                <a:gd name="connsiteY2" fmla="*/ 0 h 458133"/>
                <a:gd name="connsiteX3" fmla="*/ 889601 w 889601"/>
                <a:gd name="connsiteY3" fmla="*/ 238460 h 458133"/>
                <a:gd name="connsiteX4" fmla="*/ 429423 w 889601"/>
                <a:gd name="connsiteY4" fmla="*/ 458133 h 458133"/>
                <a:gd name="connsiteX0" fmla="*/ 429423 w 889601"/>
                <a:gd name="connsiteY0" fmla="*/ 427130 h 427130"/>
                <a:gd name="connsiteX1" fmla="*/ 0 w 889601"/>
                <a:gd name="connsiteY1" fmla="*/ 210372 h 427130"/>
                <a:gd name="connsiteX2" fmla="*/ 450652 w 889601"/>
                <a:gd name="connsiteY2" fmla="*/ 0 h 427130"/>
                <a:gd name="connsiteX3" fmla="*/ 889601 w 889601"/>
                <a:gd name="connsiteY3" fmla="*/ 207457 h 427130"/>
                <a:gd name="connsiteX4" fmla="*/ 429423 w 889601"/>
                <a:gd name="connsiteY4" fmla="*/ 427130 h 42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01" h="427130">
                  <a:moveTo>
                    <a:pt x="429423" y="427130"/>
                  </a:moveTo>
                  <a:lnTo>
                    <a:pt x="0" y="210372"/>
                  </a:lnTo>
                  <a:lnTo>
                    <a:pt x="450652" y="0"/>
                  </a:lnTo>
                  <a:lnTo>
                    <a:pt x="889601" y="207457"/>
                  </a:lnTo>
                  <a:lnTo>
                    <a:pt x="429423" y="427130"/>
                  </a:lnTo>
                  <a:close/>
                </a:path>
              </a:pathLst>
            </a:custGeom>
            <a:gradFill>
              <a:gsLst>
                <a:gs pos="0">
                  <a:schemeClr val="accent4">
                    <a:lumMod val="20000"/>
                    <a:lumOff val="80000"/>
                  </a:schemeClr>
                </a:gs>
                <a:gs pos="49000">
                  <a:schemeClr val="accent4">
                    <a:lumMod val="60000"/>
                    <a:lumOff val="40000"/>
                  </a:schemeClr>
                </a:gs>
                <a:gs pos="90000">
                  <a:schemeClr val="accent4"/>
                </a:gs>
              </a:gsLst>
              <a:path path="circle">
                <a:fillToRect l="50000" t="50000" r="50000" b="50000"/>
              </a:path>
            </a:gradFill>
            <a:ln w="190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3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ExtraLight"/>
                <a:ea typeface="+mn-ea"/>
                <a:cs typeface="+mn-cs"/>
              </a:endParaRPr>
            </a:p>
          </p:txBody>
        </p:sp>
        <p:grpSp>
          <p:nvGrpSpPr>
            <p:cNvPr id="199" name="Group 198">
              <a:extLst>
                <a:ext uri="{FF2B5EF4-FFF2-40B4-BE49-F238E27FC236}">
                  <a16:creationId xmlns:a16="http://schemas.microsoft.com/office/drawing/2014/main" id="{B81C4788-343F-4600-8987-522D319E8B9B}"/>
                </a:ext>
              </a:extLst>
            </p:cNvPr>
            <p:cNvGrpSpPr>
              <a:grpSpLocks noChangeAspect="1"/>
            </p:cNvGrpSpPr>
            <p:nvPr/>
          </p:nvGrpSpPr>
          <p:grpSpPr>
            <a:xfrm>
              <a:off x="555460" y="2779251"/>
              <a:ext cx="719536" cy="708341"/>
              <a:chOff x="4275003" y="1528151"/>
              <a:chExt cx="422360" cy="422360"/>
            </a:xfrm>
          </p:grpSpPr>
          <p:sp>
            <p:nvSpPr>
              <p:cNvPr id="219" name="Freeform: Shape 60">
                <a:extLst>
                  <a:ext uri="{FF2B5EF4-FFF2-40B4-BE49-F238E27FC236}">
                    <a16:creationId xmlns:a16="http://schemas.microsoft.com/office/drawing/2014/main" id="{C57B9883-1718-4E6B-9B3F-FEBA72992758}"/>
                  </a:ext>
                </a:extLst>
              </p:cNvPr>
              <p:cNvSpPr/>
              <p:nvPr/>
            </p:nvSpPr>
            <p:spPr>
              <a:xfrm>
                <a:off x="4275003" y="1528151"/>
                <a:ext cx="422360" cy="422360"/>
              </a:xfrm>
              <a:custGeom>
                <a:avLst/>
                <a:gdLst>
                  <a:gd name="connsiteX0" fmla="*/ 5143898 w 5143897"/>
                  <a:gd name="connsiteY0" fmla="*/ 2571949 h 5143897"/>
                  <a:gd name="connsiteX1" fmla="*/ 2571949 w 5143897"/>
                  <a:gd name="connsiteY1" fmla="*/ 5143898 h 5143897"/>
                  <a:gd name="connsiteX2" fmla="*/ 0 w 5143897"/>
                  <a:gd name="connsiteY2" fmla="*/ 2571949 h 5143897"/>
                  <a:gd name="connsiteX3" fmla="*/ 2571949 w 5143897"/>
                  <a:gd name="connsiteY3" fmla="*/ 0 h 5143897"/>
                  <a:gd name="connsiteX4" fmla="*/ 5143898 w 5143897"/>
                  <a:gd name="connsiteY4" fmla="*/ 2571949 h 514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897" h="5143897">
                    <a:moveTo>
                      <a:pt x="5143898" y="2571949"/>
                    </a:moveTo>
                    <a:cubicBezTo>
                      <a:pt x="5143898" y="3992397"/>
                      <a:pt x="3992397" y="5143898"/>
                      <a:pt x="2571949" y="5143898"/>
                    </a:cubicBezTo>
                    <a:cubicBezTo>
                      <a:pt x="1151501" y="5143898"/>
                      <a:pt x="0" y="3992397"/>
                      <a:pt x="0" y="2571949"/>
                    </a:cubicBezTo>
                    <a:cubicBezTo>
                      <a:pt x="0" y="1151501"/>
                      <a:pt x="1151501" y="0"/>
                      <a:pt x="2571949" y="0"/>
                    </a:cubicBezTo>
                    <a:cubicBezTo>
                      <a:pt x="3992397" y="0"/>
                      <a:pt x="5143898" y="1151501"/>
                      <a:pt x="5143898" y="2571949"/>
                    </a:cubicBezTo>
                    <a:close/>
                  </a:path>
                </a:pathLst>
              </a:custGeom>
              <a:solidFill>
                <a:srgbClr val="1E4471"/>
              </a:solidFill>
              <a:ln w="2842" cap="flat">
                <a:noFill/>
                <a:prstDash val="solid"/>
                <a:miter/>
              </a:ln>
            </p:spPr>
            <p:txBody>
              <a:bodyPr rtlCol="0" anchor="ctr"/>
              <a:lstStyle/>
              <a:p>
                <a:pPr marL="0" marR="0" lvl="0" indent="0" algn="l" defTabSz="812678"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20" name="Graphic 45">
                <a:extLst>
                  <a:ext uri="{FF2B5EF4-FFF2-40B4-BE49-F238E27FC236}">
                    <a16:creationId xmlns:a16="http://schemas.microsoft.com/office/drawing/2014/main" id="{6E1FFE04-B398-456B-951D-E48966EBA950}"/>
                  </a:ext>
                </a:extLst>
              </p:cNvPr>
              <p:cNvSpPr/>
              <p:nvPr/>
            </p:nvSpPr>
            <p:spPr>
              <a:xfrm>
                <a:off x="4351652" y="1636708"/>
                <a:ext cx="269067" cy="220945"/>
              </a:xfrm>
              <a:custGeom>
                <a:avLst/>
                <a:gdLst>
                  <a:gd name="connsiteX0" fmla="*/ 69453 w 952500"/>
                  <a:gd name="connsiteY0" fmla="*/ 0 h 952500"/>
                  <a:gd name="connsiteX1" fmla="*/ 883047 w 952500"/>
                  <a:gd name="connsiteY1" fmla="*/ 0 h 952500"/>
                  <a:gd name="connsiteX2" fmla="*/ 952500 w 952500"/>
                  <a:gd name="connsiteY2" fmla="*/ 86218 h 952500"/>
                  <a:gd name="connsiteX3" fmla="*/ 952500 w 952500"/>
                  <a:gd name="connsiteY3" fmla="*/ 743114 h 952500"/>
                  <a:gd name="connsiteX4" fmla="*/ 883047 w 952500"/>
                  <a:gd name="connsiteY4" fmla="*/ 833438 h 952500"/>
                  <a:gd name="connsiteX5" fmla="*/ 542396 w 952500"/>
                  <a:gd name="connsiteY5" fmla="*/ 833438 h 952500"/>
                  <a:gd name="connsiteX6" fmla="*/ 575469 w 952500"/>
                  <a:gd name="connsiteY6" fmla="*/ 907338 h 952500"/>
                  <a:gd name="connsiteX7" fmla="*/ 668073 w 952500"/>
                  <a:gd name="connsiteY7" fmla="*/ 907338 h 952500"/>
                  <a:gd name="connsiteX8" fmla="*/ 687917 w 952500"/>
                  <a:gd name="connsiteY8" fmla="*/ 927866 h 952500"/>
                  <a:gd name="connsiteX9" fmla="*/ 668073 w 952500"/>
                  <a:gd name="connsiteY9" fmla="*/ 952500 h 952500"/>
                  <a:gd name="connsiteX10" fmla="*/ 284427 w 952500"/>
                  <a:gd name="connsiteY10" fmla="*/ 952500 h 952500"/>
                  <a:gd name="connsiteX11" fmla="*/ 264583 w 952500"/>
                  <a:gd name="connsiteY11" fmla="*/ 927866 h 952500"/>
                  <a:gd name="connsiteX12" fmla="*/ 284427 w 952500"/>
                  <a:gd name="connsiteY12" fmla="*/ 907338 h 952500"/>
                  <a:gd name="connsiteX13" fmla="*/ 377031 w 952500"/>
                  <a:gd name="connsiteY13" fmla="*/ 907338 h 952500"/>
                  <a:gd name="connsiteX14" fmla="*/ 406797 w 952500"/>
                  <a:gd name="connsiteY14" fmla="*/ 833438 h 952500"/>
                  <a:gd name="connsiteX15" fmla="*/ 69453 w 952500"/>
                  <a:gd name="connsiteY15" fmla="*/ 833438 h 952500"/>
                  <a:gd name="connsiteX16" fmla="*/ 0 w 952500"/>
                  <a:gd name="connsiteY16" fmla="*/ 743114 h 952500"/>
                  <a:gd name="connsiteX17" fmla="*/ 0 w 952500"/>
                  <a:gd name="connsiteY17" fmla="*/ 86218 h 952500"/>
                  <a:gd name="connsiteX18" fmla="*/ 69453 w 952500"/>
                  <a:gd name="connsiteY18" fmla="*/ 0 h 952500"/>
                  <a:gd name="connsiteX19" fmla="*/ 69453 w 952500"/>
                  <a:gd name="connsiteY19" fmla="*/ 69795 h 952500"/>
                  <a:gd name="connsiteX20" fmla="*/ 56224 w 952500"/>
                  <a:gd name="connsiteY20" fmla="*/ 86218 h 952500"/>
                  <a:gd name="connsiteX21" fmla="*/ 56224 w 952500"/>
                  <a:gd name="connsiteY21" fmla="*/ 743114 h 952500"/>
                  <a:gd name="connsiteX22" fmla="*/ 69453 w 952500"/>
                  <a:gd name="connsiteY22" fmla="*/ 763642 h 952500"/>
                  <a:gd name="connsiteX23" fmla="*/ 883047 w 952500"/>
                  <a:gd name="connsiteY23" fmla="*/ 763642 h 952500"/>
                  <a:gd name="connsiteX24" fmla="*/ 896276 w 952500"/>
                  <a:gd name="connsiteY24" fmla="*/ 743114 h 952500"/>
                  <a:gd name="connsiteX25" fmla="*/ 896276 w 952500"/>
                  <a:gd name="connsiteY25" fmla="*/ 86218 h 952500"/>
                  <a:gd name="connsiteX26" fmla="*/ 883047 w 952500"/>
                  <a:gd name="connsiteY26" fmla="*/ 69795 h 952500"/>
                  <a:gd name="connsiteX27" fmla="*/ 69453 w 952500"/>
                  <a:gd name="connsiteY27" fmla="*/ 69795 h 952500"/>
                  <a:gd name="connsiteX28" fmla="*/ 463021 w 952500"/>
                  <a:gd name="connsiteY28" fmla="*/ 796487 h 952500"/>
                  <a:gd name="connsiteX29" fmla="*/ 476250 w 952500"/>
                  <a:gd name="connsiteY29" fmla="*/ 812910 h 952500"/>
                  <a:gd name="connsiteX30" fmla="*/ 489479 w 952500"/>
                  <a:gd name="connsiteY30" fmla="*/ 796487 h 952500"/>
                  <a:gd name="connsiteX31" fmla="*/ 476250 w 952500"/>
                  <a:gd name="connsiteY31" fmla="*/ 780065 h 952500"/>
                  <a:gd name="connsiteX32" fmla="*/ 463021 w 952500"/>
                  <a:gd name="connsiteY32" fmla="*/ 796487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52500" h="952500">
                    <a:moveTo>
                      <a:pt x="69453" y="0"/>
                    </a:moveTo>
                    <a:cubicBezTo>
                      <a:pt x="340651" y="0"/>
                      <a:pt x="611849" y="0"/>
                      <a:pt x="883047" y="0"/>
                    </a:cubicBezTo>
                    <a:cubicBezTo>
                      <a:pt x="919427" y="0"/>
                      <a:pt x="952500" y="41056"/>
                      <a:pt x="952500" y="86218"/>
                    </a:cubicBezTo>
                    <a:lnTo>
                      <a:pt x="952500" y="743114"/>
                    </a:lnTo>
                    <a:cubicBezTo>
                      <a:pt x="952500" y="792381"/>
                      <a:pt x="922734" y="833438"/>
                      <a:pt x="883047" y="833438"/>
                    </a:cubicBezTo>
                    <a:lnTo>
                      <a:pt x="542396" y="833438"/>
                    </a:lnTo>
                    <a:lnTo>
                      <a:pt x="575469" y="907338"/>
                    </a:lnTo>
                    <a:lnTo>
                      <a:pt x="668073" y="907338"/>
                    </a:lnTo>
                    <a:cubicBezTo>
                      <a:pt x="677995" y="907338"/>
                      <a:pt x="687917" y="919655"/>
                      <a:pt x="687917" y="927866"/>
                    </a:cubicBezTo>
                    <a:cubicBezTo>
                      <a:pt x="687917" y="940183"/>
                      <a:pt x="677995" y="952500"/>
                      <a:pt x="668073" y="952500"/>
                    </a:cubicBezTo>
                    <a:lnTo>
                      <a:pt x="284427" y="952500"/>
                    </a:lnTo>
                    <a:cubicBezTo>
                      <a:pt x="274505" y="952500"/>
                      <a:pt x="264583" y="940183"/>
                      <a:pt x="264583" y="927866"/>
                    </a:cubicBezTo>
                    <a:cubicBezTo>
                      <a:pt x="264583" y="919655"/>
                      <a:pt x="274505" y="907338"/>
                      <a:pt x="284427" y="907338"/>
                    </a:cubicBezTo>
                    <a:lnTo>
                      <a:pt x="377031" y="907338"/>
                    </a:lnTo>
                    <a:lnTo>
                      <a:pt x="406797" y="833438"/>
                    </a:lnTo>
                    <a:lnTo>
                      <a:pt x="69453" y="833438"/>
                    </a:lnTo>
                    <a:cubicBezTo>
                      <a:pt x="33073" y="833438"/>
                      <a:pt x="0" y="792381"/>
                      <a:pt x="0" y="743114"/>
                    </a:cubicBezTo>
                    <a:lnTo>
                      <a:pt x="0" y="86218"/>
                    </a:lnTo>
                    <a:cubicBezTo>
                      <a:pt x="0" y="41056"/>
                      <a:pt x="33073" y="0"/>
                      <a:pt x="69453" y="0"/>
                    </a:cubicBezTo>
                    <a:close/>
                    <a:moveTo>
                      <a:pt x="69453" y="69795"/>
                    </a:moveTo>
                    <a:cubicBezTo>
                      <a:pt x="62839" y="69795"/>
                      <a:pt x="56224" y="78006"/>
                      <a:pt x="56224" y="86218"/>
                    </a:cubicBezTo>
                    <a:lnTo>
                      <a:pt x="56224" y="743114"/>
                    </a:lnTo>
                    <a:cubicBezTo>
                      <a:pt x="56224" y="755431"/>
                      <a:pt x="62839" y="763642"/>
                      <a:pt x="69453" y="763642"/>
                    </a:cubicBezTo>
                    <a:cubicBezTo>
                      <a:pt x="340651" y="763642"/>
                      <a:pt x="611849" y="763642"/>
                      <a:pt x="883047" y="763642"/>
                    </a:cubicBezTo>
                    <a:cubicBezTo>
                      <a:pt x="889661" y="763642"/>
                      <a:pt x="896276" y="755431"/>
                      <a:pt x="896276" y="743114"/>
                    </a:cubicBezTo>
                    <a:lnTo>
                      <a:pt x="896276" y="86218"/>
                    </a:lnTo>
                    <a:cubicBezTo>
                      <a:pt x="896276" y="78006"/>
                      <a:pt x="889661" y="69795"/>
                      <a:pt x="883047" y="69795"/>
                    </a:cubicBezTo>
                    <a:cubicBezTo>
                      <a:pt x="611849" y="69795"/>
                      <a:pt x="340651" y="69795"/>
                      <a:pt x="69453" y="69795"/>
                    </a:cubicBezTo>
                    <a:close/>
                    <a:moveTo>
                      <a:pt x="463021" y="796487"/>
                    </a:moveTo>
                    <a:cubicBezTo>
                      <a:pt x="463021" y="804698"/>
                      <a:pt x="469635" y="812910"/>
                      <a:pt x="476250" y="812910"/>
                    </a:cubicBezTo>
                    <a:cubicBezTo>
                      <a:pt x="482865" y="812910"/>
                      <a:pt x="489479" y="804698"/>
                      <a:pt x="489479" y="796487"/>
                    </a:cubicBezTo>
                    <a:cubicBezTo>
                      <a:pt x="489479" y="788276"/>
                      <a:pt x="482865" y="780065"/>
                      <a:pt x="476250" y="780065"/>
                    </a:cubicBezTo>
                    <a:cubicBezTo>
                      <a:pt x="469635" y="780065"/>
                      <a:pt x="463021" y="788276"/>
                      <a:pt x="463021" y="796487"/>
                    </a:cubicBezTo>
                    <a:close/>
                  </a:path>
                </a:pathLst>
              </a:custGeom>
              <a:solidFill>
                <a:srgbClr val="00BCEB"/>
              </a:solidFill>
              <a:ln w="3307" cap="flat">
                <a:noFill/>
                <a:prstDash val="solid"/>
                <a:miter/>
              </a:ln>
            </p:spPr>
            <p:txBody>
              <a:bodyPr rtlCol="0" anchor="ctr"/>
              <a:lstStyle/>
              <a:p>
                <a:pPr marL="0" marR="0" lvl="0" indent="0" algn="l" defTabSz="1625277"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21" name="Freeform: Shape 225">
                <a:extLst>
                  <a:ext uri="{FF2B5EF4-FFF2-40B4-BE49-F238E27FC236}">
                    <a16:creationId xmlns:a16="http://schemas.microsoft.com/office/drawing/2014/main" id="{F07B7A13-9935-4F85-AF13-960FEE493091}"/>
                  </a:ext>
                </a:extLst>
              </p:cNvPr>
              <p:cNvSpPr/>
              <p:nvPr/>
            </p:nvSpPr>
            <p:spPr>
              <a:xfrm>
                <a:off x="4433077" y="1700177"/>
                <a:ext cx="52891" cy="98161"/>
              </a:xfrm>
              <a:custGeom>
                <a:avLst/>
                <a:gdLst>
                  <a:gd name="connsiteX0" fmla="*/ 0 w 99499"/>
                  <a:gd name="connsiteY0" fmla="*/ 0 h 172798"/>
                  <a:gd name="connsiteX1" fmla="*/ 0 w 99499"/>
                  <a:gd name="connsiteY1" fmla="*/ 115199 h 172798"/>
                  <a:gd name="connsiteX2" fmla="*/ 99499 w 99499"/>
                  <a:gd name="connsiteY2" fmla="*/ 172799 h 172798"/>
                  <a:gd name="connsiteX3" fmla="*/ 99499 w 99499"/>
                  <a:gd name="connsiteY3" fmla="*/ 57600 h 172798"/>
                  <a:gd name="connsiteX4" fmla="*/ 0 w 99499"/>
                  <a:gd name="connsiteY4" fmla="*/ 0 h 17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99" h="172798">
                    <a:moveTo>
                      <a:pt x="0" y="0"/>
                    </a:moveTo>
                    <a:lnTo>
                      <a:pt x="0" y="115199"/>
                    </a:lnTo>
                    <a:lnTo>
                      <a:pt x="99499" y="172799"/>
                    </a:lnTo>
                    <a:lnTo>
                      <a:pt x="99499" y="57600"/>
                    </a:lnTo>
                    <a:lnTo>
                      <a:pt x="0" y="0"/>
                    </a:lnTo>
                    <a:close/>
                  </a:path>
                </a:pathLst>
              </a:custGeom>
              <a:solidFill>
                <a:srgbClr val="B4E2F6"/>
              </a:solidFill>
              <a:ln w="3175" cap="rnd">
                <a:noFill/>
                <a:prstDash val="solid"/>
                <a:round/>
              </a:ln>
            </p:spPr>
            <p:txBody>
              <a:bodyPr rtlCol="0" anchor="ctr"/>
              <a:lstStyle/>
              <a:p>
                <a:pPr marL="0" marR="0" lvl="0" indent="0" algn="l" defTabSz="1444621" rtl="0" eaLnBrk="1" fontAlgn="auto" latinLnBrk="0" hangingPunct="1">
                  <a:lnSpc>
                    <a:spcPct val="100000"/>
                  </a:lnSpc>
                  <a:spcBef>
                    <a:spcPts val="0"/>
                  </a:spcBef>
                  <a:spcAft>
                    <a:spcPts val="0"/>
                  </a:spcAft>
                  <a:buClrTx/>
                  <a:buSzTx/>
                  <a:buFontTx/>
                  <a:buNone/>
                  <a:tabLst/>
                  <a:defRPr/>
                </a:pPr>
                <a:endParaRPr kumimoji="0" lang="en-US" sz="2844"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22" name="Freeform: Shape 226">
                <a:extLst>
                  <a:ext uri="{FF2B5EF4-FFF2-40B4-BE49-F238E27FC236}">
                    <a16:creationId xmlns:a16="http://schemas.microsoft.com/office/drawing/2014/main" id="{3EA82F05-6666-42CE-B8C0-5BCED4CD3F22}"/>
                  </a:ext>
                </a:extLst>
              </p:cNvPr>
              <p:cNvSpPr/>
              <p:nvPr/>
            </p:nvSpPr>
            <p:spPr>
              <a:xfrm>
                <a:off x="4433077" y="1667457"/>
                <a:ext cx="106216" cy="65441"/>
              </a:xfrm>
              <a:custGeom>
                <a:avLst/>
                <a:gdLst>
                  <a:gd name="connsiteX0" fmla="*/ 100009 w 199814"/>
                  <a:gd name="connsiteY0" fmla="*/ 0 h 115199"/>
                  <a:gd name="connsiteX1" fmla="*/ 199814 w 199814"/>
                  <a:gd name="connsiteY1" fmla="*/ 57599 h 115199"/>
                  <a:gd name="connsiteX2" fmla="*/ 100009 w 199814"/>
                  <a:gd name="connsiteY2" fmla="*/ 115199 h 115199"/>
                  <a:gd name="connsiteX3" fmla="*/ 0 w 199814"/>
                  <a:gd name="connsiteY3" fmla="*/ 57599 h 115199"/>
                  <a:gd name="connsiteX4" fmla="*/ 100009 w 199814"/>
                  <a:gd name="connsiteY4" fmla="*/ 0 h 115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14" h="115199">
                    <a:moveTo>
                      <a:pt x="100009" y="0"/>
                    </a:moveTo>
                    <a:lnTo>
                      <a:pt x="199814" y="57599"/>
                    </a:lnTo>
                    <a:lnTo>
                      <a:pt x="100009" y="115199"/>
                    </a:lnTo>
                    <a:lnTo>
                      <a:pt x="0" y="57599"/>
                    </a:lnTo>
                    <a:lnTo>
                      <a:pt x="100009" y="0"/>
                    </a:lnTo>
                    <a:close/>
                  </a:path>
                </a:pathLst>
              </a:custGeom>
              <a:solidFill>
                <a:srgbClr val="FFFFFF"/>
              </a:solidFill>
              <a:ln w="3175" cap="rnd">
                <a:noFill/>
                <a:prstDash val="solid"/>
                <a:round/>
              </a:ln>
            </p:spPr>
            <p:txBody>
              <a:bodyPr rtlCol="0" anchor="ctr"/>
              <a:lstStyle/>
              <a:p>
                <a:pPr marL="0" marR="0" lvl="0" indent="0" algn="l" defTabSz="1444621" rtl="0" eaLnBrk="1" fontAlgn="auto" latinLnBrk="0" hangingPunct="1">
                  <a:lnSpc>
                    <a:spcPct val="100000"/>
                  </a:lnSpc>
                  <a:spcBef>
                    <a:spcPts val="0"/>
                  </a:spcBef>
                  <a:spcAft>
                    <a:spcPts val="0"/>
                  </a:spcAft>
                  <a:buClrTx/>
                  <a:buSzTx/>
                  <a:buFontTx/>
                  <a:buNone/>
                  <a:tabLst/>
                  <a:defRPr/>
                </a:pPr>
                <a:endParaRPr kumimoji="0" lang="en-US" sz="2844"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23" name="Freeform: Shape 227">
                <a:extLst>
                  <a:ext uri="{FF2B5EF4-FFF2-40B4-BE49-F238E27FC236}">
                    <a16:creationId xmlns:a16="http://schemas.microsoft.com/office/drawing/2014/main" id="{4507FBF5-2A8B-4F00-976E-0045104584DA}"/>
                  </a:ext>
                </a:extLst>
              </p:cNvPr>
              <p:cNvSpPr/>
              <p:nvPr/>
            </p:nvSpPr>
            <p:spPr>
              <a:xfrm>
                <a:off x="4485968" y="1700177"/>
                <a:ext cx="53324" cy="98161"/>
              </a:xfrm>
              <a:custGeom>
                <a:avLst/>
                <a:gdLst>
                  <a:gd name="connsiteX0" fmla="*/ 100315 w 100314"/>
                  <a:gd name="connsiteY0" fmla="*/ 115097 h 172798"/>
                  <a:gd name="connsiteX1" fmla="*/ 0 w 100314"/>
                  <a:gd name="connsiteY1" fmla="*/ 172799 h 172798"/>
                  <a:gd name="connsiteX2" fmla="*/ 0 w 100314"/>
                  <a:gd name="connsiteY2" fmla="*/ 57600 h 172798"/>
                  <a:gd name="connsiteX3" fmla="*/ 100315 w 100314"/>
                  <a:gd name="connsiteY3" fmla="*/ 0 h 172798"/>
                  <a:gd name="connsiteX4" fmla="*/ 100315 w 100314"/>
                  <a:gd name="connsiteY4" fmla="*/ 115097 h 17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4" h="172798">
                    <a:moveTo>
                      <a:pt x="100315" y="115097"/>
                    </a:moveTo>
                    <a:lnTo>
                      <a:pt x="0" y="172799"/>
                    </a:lnTo>
                    <a:lnTo>
                      <a:pt x="0" y="57600"/>
                    </a:lnTo>
                    <a:lnTo>
                      <a:pt x="100315" y="0"/>
                    </a:lnTo>
                    <a:lnTo>
                      <a:pt x="100315" y="115097"/>
                    </a:lnTo>
                    <a:close/>
                  </a:path>
                </a:pathLst>
              </a:custGeom>
              <a:solidFill>
                <a:srgbClr val="B4E2F6">
                  <a:lumMod val="90000"/>
                </a:srgbClr>
              </a:solidFill>
              <a:ln w="3175" cap="rnd">
                <a:noFill/>
                <a:prstDash val="solid"/>
                <a:round/>
              </a:ln>
            </p:spPr>
            <p:txBody>
              <a:bodyPr rtlCol="0" anchor="ctr"/>
              <a:lstStyle/>
              <a:p>
                <a:pPr marL="0" marR="0" lvl="0" indent="0" algn="l" defTabSz="1444621" rtl="0" eaLnBrk="1" fontAlgn="auto" latinLnBrk="0" hangingPunct="1">
                  <a:lnSpc>
                    <a:spcPct val="100000"/>
                  </a:lnSpc>
                  <a:spcBef>
                    <a:spcPts val="0"/>
                  </a:spcBef>
                  <a:spcAft>
                    <a:spcPts val="0"/>
                  </a:spcAft>
                  <a:buClrTx/>
                  <a:buSzTx/>
                  <a:buFontTx/>
                  <a:buNone/>
                  <a:tabLst/>
                  <a:defRPr/>
                </a:pPr>
                <a:endParaRPr kumimoji="0" lang="en-US" sz="2844"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grpSp>
          <p:nvGrpSpPr>
            <p:cNvPr id="200" name="Group 199">
              <a:extLst>
                <a:ext uri="{FF2B5EF4-FFF2-40B4-BE49-F238E27FC236}">
                  <a16:creationId xmlns:a16="http://schemas.microsoft.com/office/drawing/2014/main" id="{43D14B54-B0C2-494E-AF5F-89D37FDBD166}"/>
                </a:ext>
              </a:extLst>
            </p:cNvPr>
            <p:cNvGrpSpPr>
              <a:grpSpLocks noChangeAspect="1"/>
            </p:cNvGrpSpPr>
            <p:nvPr/>
          </p:nvGrpSpPr>
          <p:grpSpPr>
            <a:xfrm>
              <a:off x="2139789" y="2817068"/>
              <a:ext cx="719542" cy="708343"/>
              <a:chOff x="4188133" y="2096699"/>
              <a:chExt cx="398329" cy="398329"/>
            </a:xfrm>
          </p:grpSpPr>
          <p:sp>
            <p:nvSpPr>
              <p:cNvPr id="206" name="Freeform: Shape 96">
                <a:extLst>
                  <a:ext uri="{FF2B5EF4-FFF2-40B4-BE49-F238E27FC236}">
                    <a16:creationId xmlns:a16="http://schemas.microsoft.com/office/drawing/2014/main" id="{23620083-07C8-4F53-8791-6B7163468585}"/>
                  </a:ext>
                </a:extLst>
              </p:cNvPr>
              <p:cNvSpPr/>
              <p:nvPr/>
            </p:nvSpPr>
            <p:spPr>
              <a:xfrm>
                <a:off x="4188133" y="2096699"/>
                <a:ext cx="398329" cy="398329"/>
              </a:xfrm>
              <a:custGeom>
                <a:avLst/>
                <a:gdLst>
                  <a:gd name="connsiteX0" fmla="*/ 5143122 w 5143122"/>
                  <a:gd name="connsiteY0" fmla="*/ 2571561 h 5143122"/>
                  <a:gd name="connsiteX1" fmla="*/ 2571561 w 5143122"/>
                  <a:gd name="connsiteY1" fmla="*/ 5143122 h 5143122"/>
                  <a:gd name="connsiteX2" fmla="*/ 0 w 5143122"/>
                  <a:gd name="connsiteY2" fmla="*/ 2571561 h 5143122"/>
                  <a:gd name="connsiteX3" fmla="*/ 2571561 w 5143122"/>
                  <a:gd name="connsiteY3" fmla="*/ 0 h 5143122"/>
                  <a:gd name="connsiteX4" fmla="*/ 5143122 w 5143122"/>
                  <a:gd name="connsiteY4" fmla="*/ 2571561 h 5143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122" h="5143122">
                    <a:moveTo>
                      <a:pt x="5143122" y="2571561"/>
                    </a:moveTo>
                    <a:cubicBezTo>
                      <a:pt x="5143122" y="3991795"/>
                      <a:pt x="3991795" y="5143122"/>
                      <a:pt x="2571561" y="5143122"/>
                    </a:cubicBezTo>
                    <a:cubicBezTo>
                      <a:pt x="1151327" y="5143122"/>
                      <a:pt x="0" y="3991795"/>
                      <a:pt x="0" y="2571561"/>
                    </a:cubicBezTo>
                    <a:cubicBezTo>
                      <a:pt x="0" y="1151327"/>
                      <a:pt x="1151327" y="0"/>
                      <a:pt x="2571561" y="0"/>
                    </a:cubicBezTo>
                    <a:cubicBezTo>
                      <a:pt x="3991795" y="0"/>
                      <a:pt x="5143122" y="1151327"/>
                      <a:pt x="5143122" y="2571561"/>
                    </a:cubicBezTo>
                    <a:close/>
                  </a:path>
                </a:pathLst>
              </a:custGeom>
              <a:solidFill>
                <a:srgbClr val="1E4471"/>
              </a:solidFill>
              <a:ln w="945" cap="flat">
                <a:noFill/>
                <a:prstDash val="solid"/>
                <a:miter/>
              </a:ln>
            </p:spPr>
            <p:txBody>
              <a:bodyPr rtlCol="0" anchor="ctr"/>
              <a:lstStyle/>
              <a:p>
                <a:pPr marL="0" marR="0" lvl="0" indent="0" algn="l" defTabSz="812678"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07" name="Freeform: Shape 97">
                <a:extLst>
                  <a:ext uri="{FF2B5EF4-FFF2-40B4-BE49-F238E27FC236}">
                    <a16:creationId xmlns:a16="http://schemas.microsoft.com/office/drawing/2014/main" id="{5953F98C-137E-4A9E-86C5-4E0C0B8599D4}"/>
                  </a:ext>
                </a:extLst>
              </p:cNvPr>
              <p:cNvSpPr/>
              <p:nvPr/>
            </p:nvSpPr>
            <p:spPr>
              <a:xfrm>
                <a:off x="4273778" y="2179618"/>
                <a:ext cx="312684" cy="315410"/>
              </a:xfrm>
              <a:custGeom>
                <a:avLst/>
                <a:gdLst>
                  <a:gd name="connsiteX0" fmla="*/ 4037298 w 4037297"/>
                  <a:gd name="connsiteY0" fmla="*/ 1500921 h 4072491"/>
                  <a:gd name="connsiteX1" fmla="*/ 4013234 w 4037297"/>
                  <a:gd name="connsiteY1" fmla="*/ 1149115 h 4072491"/>
                  <a:gd name="connsiteX2" fmla="*/ 2855843 w 4037297"/>
                  <a:gd name="connsiteY2" fmla="*/ 0 h 4072491"/>
                  <a:gd name="connsiteX3" fmla="*/ 2939505 w 4037297"/>
                  <a:gd name="connsiteY3" fmla="*/ 2241022 h 4072491"/>
                  <a:gd name="connsiteX4" fmla="*/ 0 w 4037297"/>
                  <a:gd name="connsiteY4" fmla="*/ 2919201 h 4072491"/>
                  <a:gd name="connsiteX5" fmla="*/ 1073446 w 4037297"/>
                  <a:gd name="connsiteY5" fmla="*/ 4042740 h 4072491"/>
                  <a:gd name="connsiteX6" fmla="*/ 1465756 w 4037297"/>
                  <a:gd name="connsiteY6" fmla="*/ 4072492 h 4072491"/>
                  <a:gd name="connsiteX7" fmla="*/ 4037298 w 4037297"/>
                  <a:gd name="connsiteY7" fmla="*/ 1500921 h 40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7297" h="4072491">
                    <a:moveTo>
                      <a:pt x="4037298" y="1500921"/>
                    </a:moveTo>
                    <a:cubicBezTo>
                      <a:pt x="4037298" y="1381546"/>
                      <a:pt x="4028984" y="1264145"/>
                      <a:pt x="4013234" y="1149115"/>
                    </a:cubicBezTo>
                    <a:lnTo>
                      <a:pt x="2855843" y="0"/>
                    </a:lnTo>
                    <a:lnTo>
                      <a:pt x="2939505" y="2241022"/>
                    </a:lnTo>
                    <a:lnTo>
                      <a:pt x="0" y="2919201"/>
                    </a:lnTo>
                    <a:lnTo>
                      <a:pt x="1073446" y="4042740"/>
                    </a:lnTo>
                    <a:cubicBezTo>
                      <a:pt x="1201353" y="4062335"/>
                      <a:pt x="1332369" y="4072492"/>
                      <a:pt x="1465756" y="4072492"/>
                    </a:cubicBezTo>
                    <a:cubicBezTo>
                      <a:pt x="2885982" y="4072492"/>
                      <a:pt x="4037298" y="2921166"/>
                      <a:pt x="4037298" y="1500921"/>
                    </a:cubicBezTo>
                    <a:close/>
                  </a:path>
                </a:pathLst>
              </a:custGeom>
              <a:solidFill>
                <a:srgbClr val="0D274D"/>
              </a:solidFill>
              <a:ln w="945" cap="flat">
                <a:noFill/>
                <a:prstDash val="solid"/>
                <a:miter/>
              </a:ln>
            </p:spPr>
            <p:txBody>
              <a:bodyPr rtlCol="0" anchor="ctr"/>
              <a:lstStyle/>
              <a:p>
                <a:pPr marL="0" marR="0" lvl="0" indent="0" algn="l" defTabSz="812678"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08" name="Freeform 52">
                <a:extLst>
                  <a:ext uri="{FF2B5EF4-FFF2-40B4-BE49-F238E27FC236}">
                    <a16:creationId xmlns:a16="http://schemas.microsoft.com/office/drawing/2014/main" id="{EA23D9D2-31B4-4049-8C00-D389E08A8489}"/>
                  </a:ext>
                </a:extLst>
              </p:cNvPr>
              <p:cNvSpPr>
                <a:spLocks/>
              </p:cNvSpPr>
              <p:nvPr/>
            </p:nvSpPr>
            <p:spPr bwMode="auto">
              <a:xfrm>
                <a:off x="4354910" y="2288461"/>
                <a:ext cx="144335" cy="29770"/>
              </a:xfrm>
              <a:custGeom>
                <a:avLst/>
                <a:gdLst>
                  <a:gd name="T0" fmla="*/ 0 w 1487"/>
                  <a:gd name="T1" fmla="*/ 287 h 287"/>
                  <a:gd name="T2" fmla="*/ 1165 w 1487"/>
                  <a:gd name="T3" fmla="*/ 287 h 287"/>
                  <a:gd name="T4" fmla="*/ 1487 w 1487"/>
                  <a:gd name="T5" fmla="*/ 0 h 287"/>
                  <a:gd name="T6" fmla="*/ 322 w 1487"/>
                  <a:gd name="T7" fmla="*/ 0 h 287"/>
                  <a:gd name="T8" fmla="*/ 0 w 1487"/>
                  <a:gd name="T9" fmla="*/ 287 h 287"/>
                  <a:gd name="T10" fmla="*/ 0 w 1487"/>
                  <a:gd name="T11" fmla="*/ 287 h 287"/>
                  <a:gd name="T12" fmla="*/ 0 w 1487"/>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1487" h="287">
                    <a:moveTo>
                      <a:pt x="0" y="287"/>
                    </a:moveTo>
                    <a:lnTo>
                      <a:pt x="1165" y="287"/>
                    </a:lnTo>
                    <a:lnTo>
                      <a:pt x="1487" y="0"/>
                    </a:lnTo>
                    <a:lnTo>
                      <a:pt x="322" y="0"/>
                    </a:lnTo>
                    <a:lnTo>
                      <a:pt x="0" y="287"/>
                    </a:lnTo>
                    <a:lnTo>
                      <a:pt x="0" y="287"/>
                    </a:lnTo>
                    <a:lnTo>
                      <a:pt x="0" y="287"/>
                    </a:lnTo>
                    <a:close/>
                  </a:path>
                </a:pathLst>
              </a:custGeom>
              <a:solidFill>
                <a:srgbClr val="1E4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nvGrpSpPr>
              <p:cNvPr id="209" name="Group 208">
                <a:extLst>
                  <a:ext uri="{FF2B5EF4-FFF2-40B4-BE49-F238E27FC236}">
                    <a16:creationId xmlns:a16="http://schemas.microsoft.com/office/drawing/2014/main" id="{F5CD88C1-6011-496E-85C4-6B20D6D70704}"/>
                  </a:ext>
                </a:extLst>
              </p:cNvPr>
              <p:cNvGrpSpPr/>
              <p:nvPr/>
            </p:nvGrpSpPr>
            <p:grpSpPr>
              <a:xfrm>
                <a:off x="4276678" y="2126514"/>
                <a:ext cx="270383" cy="281649"/>
                <a:chOff x="0" y="5575303"/>
                <a:chExt cx="4400552" cy="4289427"/>
              </a:xfrm>
            </p:grpSpPr>
            <p:sp>
              <p:nvSpPr>
                <p:cNvPr id="210" name="Freeform 46">
                  <a:extLst>
                    <a:ext uri="{FF2B5EF4-FFF2-40B4-BE49-F238E27FC236}">
                      <a16:creationId xmlns:a16="http://schemas.microsoft.com/office/drawing/2014/main" id="{62D0D7F8-2347-4EBF-894E-F75752720A6B}"/>
                    </a:ext>
                  </a:extLst>
                </p:cNvPr>
                <p:cNvSpPr>
                  <a:spLocks/>
                </p:cNvSpPr>
                <p:nvPr/>
              </p:nvSpPr>
              <p:spPr bwMode="auto">
                <a:xfrm>
                  <a:off x="0" y="5575303"/>
                  <a:ext cx="4400552" cy="4289427"/>
                </a:xfrm>
                <a:custGeom>
                  <a:avLst/>
                  <a:gdLst>
                    <a:gd name="T0" fmla="*/ 603 w 2772"/>
                    <a:gd name="T1" fmla="*/ 0 h 2702"/>
                    <a:gd name="T2" fmla="*/ 0 w 2772"/>
                    <a:gd name="T3" fmla="*/ 538 h 2702"/>
                    <a:gd name="T4" fmla="*/ 0 w 2772"/>
                    <a:gd name="T5" fmla="*/ 2702 h 2702"/>
                    <a:gd name="T6" fmla="*/ 0 w 2772"/>
                    <a:gd name="T7" fmla="*/ 2702 h 2702"/>
                    <a:gd name="T8" fmla="*/ 2169 w 2772"/>
                    <a:gd name="T9" fmla="*/ 2702 h 2702"/>
                    <a:gd name="T10" fmla="*/ 2772 w 2772"/>
                    <a:gd name="T11" fmla="*/ 2164 h 2702"/>
                    <a:gd name="T12" fmla="*/ 2772 w 2772"/>
                    <a:gd name="T13" fmla="*/ 2164 h 2702"/>
                    <a:gd name="T14" fmla="*/ 2772 w 2772"/>
                    <a:gd name="T15" fmla="*/ 0 h 2702"/>
                    <a:gd name="T16" fmla="*/ 603 w 2772"/>
                    <a:gd name="T17" fmla="*/ 0 h 2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2" h="2702">
                      <a:moveTo>
                        <a:pt x="603" y="0"/>
                      </a:moveTo>
                      <a:lnTo>
                        <a:pt x="0" y="538"/>
                      </a:lnTo>
                      <a:lnTo>
                        <a:pt x="0" y="2702"/>
                      </a:lnTo>
                      <a:lnTo>
                        <a:pt x="0" y="2702"/>
                      </a:lnTo>
                      <a:lnTo>
                        <a:pt x="2169" y="2702"/>
                      </a:lnTo>
                      <a:lnTo>
                        <a:pt x="2772" y="2164"/>
                      </a:lnTo>
                      <a:lnTo>
                        <a:pt x="2772" y="2164"/>
                      </a:lnTo>
                      <a:lnTo>
                        <a:pt x="2772" y="0"/>
                      </a:lnTo>
                      <a:lnTo>
                        <a:pt x="603" y="0"/>
                      </a:lnTo>
                      <a:close/>
                    </a:path>
                  </a:pathLst>
                </a:custGeom>
                <a:solidFill>
                  <a:srgbClr val="0D2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1" name="Freeform 47">
                  <a:extLst>
                    <a:ext uri="{FF2B5EF4-FFF2-40B4-BE49-F238E27FC236}">
                      <a16:creationId xmlns:a16="http://schemas.microsoft.com/office/drawing/2014/main" id="{DCF8723F-2B16-4F16-8260-9A842C8F34C9}"/>
                    </a:ext>
                  </a:extLst>
                </p:cNvPr>
                <p:cNvSpPr>
                  <a:spLocks/>
                </p:cNvSpPr>
                <p:nvPr/>
              </p:nvSpPr>
              <p:spPr bwMode="auto">
                <a:xfrm>
                  <a:off x="957263" y="5575303"/>
                  <a:ext cx="3443289" cy="852488"/>
                </a:xfrm>
                <a:custGeom>
                  <a:avLst/>
                  <a:gdLst>
                    <a:gd name="T0" fmla="*/ 0 w 2169"/>
                    <a:gd name="T1" fmla="*/ 537 h 537"/>
                    <a:gd name="T2" fmla="*/ 1566 w 2169"/>
                    <a:gd name="T3" fmla="*/ 537 h 537"/>
                    <a:gd name="T4" fmla="*/ 2169 w 2169"/>
                    <a:gd name="T5" fmla="*/ 0 h 537"/>
                    <a:gd name="T6" fmla="*/ 0 w 2169"/>
                    <a:gd name="T7" fmla="*/ 0 h 537"/>
                    <a:gd name="T8" fmla="*/ 0 w 2169"/>
                    <a:gd name="T9" fmla="*/ 537 h 537"/>
                  </a:gdLst>
                  <a:ahLst/>
                  <a:cxnLst>
                    <a:cxn ang="0">
                      <a:pos x="T0" y="T1"/>
                    </a:cxn>
                    <a:cxn ang="0">
                      <a:pos x="T2" y="T3"/>
                    </a:cxn>
                    <a:cxn ang="0">
                      <a:pos x="T4" y="T5"/>
                    </a:cxn>
                    <a:cxn ang="0">
                      <a:pos x="T6" y="T7"/>
                    </a:cxn>
                    <a:cxn ang="0">
                      <a:pos x="T8" y="T9"/>
                    </a:cxn>
                  </a:cxnLst>
                  <a:rect l="0" t="0" r="r" b="b"/>
                  <a:pathLst>
                    <a:path w="2169" h="537">
                      <a:moveTo>
                        <a:pt x="0" y="537"/>
                      </a:moveTo>
                      <a:lnTo>
                        <a:pt x="1566" y="537"/>
                      </a:lnTo>
                      <a:lnTo>
                        <a:pt x="2169" y="0"/>
                      </a:lnTo>
                      <a:lnTo>
                        <a:pt x="0" y="0"/>
                      </a:lnTo>
                      <a:lnTo>
                        <a:pt x="0" y="537"/>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2" name="Freeform 48">
                  <a:extLst>
                    <a:ext uri="{FF2B5EF4-FFF2-40B4-BE49-F238E27FC236}">
                      <a16:creationId xmlns:a16="http://schemas.microsoft.com/office/drawing/2014/main" id="{1959BD58-6367-4B4A-A742-DF746C84B145}"/>
                    </a:ext>
                  </a:extLst>
                </p:cNvPr>
                <p:cNvSpPr>
                  <a:spLocks noEditPoints="1"/>
                </p:cNvSpPr>
                <p:nvPr/>
              </p:nvSpPr>
              <p:spPr bwMode="auto">
                <a:xfrm>
                  <a:off x="0" y="5575303"/>
                  <a:ext cx="4400552" cy="4289427"/>
                </a:xfrm>
                <a:custGeom>
                  <a:avLst/>
                  <a:gdLst>
                    <a:gd name="T0" fmla="*/ 603 w 2772"/>
                    <a:gd name="T1" fmla="*/ 0 h 2702"/>
                    <a:gd name="T2" fmla="*/ 603 w 2772"/>
                    <a:gd name="T3" fmla="*/ 0 h 2702"/>
                    <a:gd name="T4" fmla="*/ 603 w 2772"/>
                    <a:gd name="T5" fmla="*/ 2164 h 2702"/>
                    <a:gd name="T6" fmla="*/ 0 w 2772"/>
                    <a:gd name="T7" fmla="*/ 2702 h 2702"/>
                    <a:gd name="T8" fmla="*/ 0 w 2772"/>
                    <a:gd name="T9" fmla="*/ 538 h 2702"/>
                    <a:gd name="T10" fmla="*/ 603 w 2772"/>
                    <a:gd name="T11" fmla="*/ 0 h 2702"/>
                    <a:gd name="T12" fmla="*/ 603 w 2772"/>
                    <a:gd name="T13" fmla="*/ 0 h 2702"/>
                    <a:gd name="T14" fmla="*/ 2772 w 2772"/>
                    <a:gd name="T15" fmla="*/ 0 h 2702"/>
                    <a:gd name="T16" fmla="*/ 2169 w 2772"/>
                    <a:gd name="T17" fmla="*/ 537 h 2702"/>
                    <a:gd name="T18" fmla="*/ 2169 w 2772"/>
                    <a:gd name="T19" fmla="*/ 2702 h 2702"/>
                    <a:gd name="T20" fmla="*/ 2772 w 2772"/>
                    <a:gd name="T21" fmla="*/ 2164 h 2702"/>
                    <a:gd name="T22" fmla="*/ 2772 w 2772"/>
                    <a:gd name="T23" fmla="*/ 0 h 2702"/>
                    <a:gd name="T24" fmla="*/ 2772 w 2772"/>
                    <a:gd name="T25" fmla="*/ 0 h 2702"/>
                    <a:gd name="T26" fmla="*/ 2772 w 2772"/>
                    <a:gd name="T27" fmla="*/ 0 h 2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2" h="2702">
                      <a:moveTo>
                        <a:pt x="603" y="0"/>
                      </a:moveTo>
                      <a:lnTo>
                        <a:pt x="603" y="0"/>
                      </a:lnTo>
                      <a:lnTo>
                        <a:pt x="603" y="2164"/>
                      </a:lnTo>
                      <a:lnTo>
                        <a:pt x="0" y="2702"/>
                      </a:lnTo>
                      <a:lnTo>
                        <a:pt x="0" y="538"/>
                      </a:lnTo>
                      <a:lnTo>
                        <a:pt x="603" y="0"/>
                      </a:lnTo>
                      <a:lnTo>
                        <a:pt x="603" y="0"/>
                      </a:lnTo>
                      <a:close/>
                      <a:moveTo>
                        <a:pt x="2772" y="0"/>
                      </a:moveTo>
                      <a:lnTo>
                        <a:pt x="2169" y="537"/>
                      </a:lnTo>
                      <a:lnTo>
                        <a:pt x="2169" y="2702"/>
                      </a:lnTo>
                      <a:lnTo>
                        <a:pt x="2772" y="2164"/>
                      </a:lnTo>
                      <a:lnTo>
                        <a:pt x="2772" y="0"/>
                      </a:lnTo>
                      <a:lnTo>
                        <a:pt x="2772" y="0"/>
                      </a:lnTo>
                      <a:lnTo>
                        <a:pt x="2772"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3" name="Freeform 49">
                  <a:extLst>
                    <a:ext uri="{FF2B5EF4-FFF2-40B4-BE49-F238E27FC236}">
                      <a16:creationId xmlns:a16="http://schemas.microsoft.com/office/drawing/2014/main" id="{8BFE2115-1CFC-46B1-ADC7-22DA3C2FD9B8}"/>
                    </a:ext>
                  </a:extLst>
                </p:cNvPr>
                <p:cNvSpPr>
                  <a:spLocks/>
                </p:cNvSpPr>
                <p:nvPr/>
              </p:nvSpPr>
              <p:spPr bwMode="auto">
                <a:xfrm>
                  <a:off x="0" y="9010655"/>
                  <a:ext cx="4400552" cy="854075"/>
                </a:xfrm>
                <a:custGeom>
                  <a:avLst/>
                  <a:gdLst>
                    <a:gd name="T0" fmla="*/ 0 w 2772"/>
                    <a:gd name="T1" fmla="*/ 538 h 538"/>
                    <a:gd name="T2" fmla="*/ 2169 w 2772"/>
                    <a:gd name="T3" fmla="*/ 538 h 538"/>
                    <a:gd name="T4" fmla="*/ 2772 w 2772"/>
                    <a:gd name="T5" fmla="*/ 0 h 538"/>
                    <a:gd name="T6" fmla="*/ 603 w 2772"/>
                    <a:gd name="T7" fmla="*/ 0 h 538"/>
                    <a:gd name="T8" fmla="*/ 0 w 2772"/>
                    <a:gd name="T9" fmla="*/ 538 h 538"/>
                    <a:gd name="T10" fmla="*/ 0 w 2772"/>
                    <a:gd name="T11" fmla="*/ 538 h 538"/>
                    <a:gd name="T12" fmla="*/ 0 w 2772"/>
                    <a:gd name="T13" fmla="*/ 538 h 538"/>
                  </a:gdLst>
                  <a:ahLst/>
                  <a:cxnLst>
                    <a:cxn ang="0">
                      <a:pos x="T0" y="T1"/>
                    </a:cxn>
                    <a:cxn ang="0">
                      <a:pos x="T2" y="T3"/>
                    </a:cxn>
                    <a:cxn ang="0">
                      <a:pos x="T4" y="T5"/>
                    </a:cxn>
                    <a:cxn ang="0">
                      <a:pos x="T6" y="T7"/>
                    </a:cxn>
                    <a:cxn ang="0">
                      <a:pos x="T8" y="T9"/>
                    </a:cxn>
                    <a:cxn ang="0">
                      <a:pos x="T10" y="T11"/>
                    </a:cxn>
                    <a:cxn ang="0">
                      <a:pos x="T12" y="T13"/>
                    </a:cxn>
                  </a:cxnLst>
                  <a:rect l="0" t="0" r="r" b="b"/>
                  <a:pathLst>
                    <a:path w="2772" h="538">
                      <a:moveTo>
                        <a:pt x="0" y="538"/>
                      </a:moveTo>
                      <a:lnTo>
                        <a:pt x="2169" y="538"/>
                      </a:lnTo>
                      <a:lnTo>
                        <a:pt x="2772" y="0"/>
                      </a:lnTo>
                      <a:lnTo>
                        <a:pt x="603" y="0"/>
                      </a:lnTo>
                      <a:lnTo>
                        <a:pt x="0" y="538"/>
                      </a:lnTo>
                      <a:lnTo>
                        <a:pt x="0" y="538"/>
                      </a:lnTo>
                      <a:lnTo>
                        <a:pt x="0" y="538"/>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4" name="Freeform 50">
                  <a:extLst>
                    <a:ext uri="{FF2B5EF4-FFF2-40B4-BE49-F238E27FC236}">
                      <a16:creationId xmlns:a16="http://schemas.microsoft.com/office/drawing/2014/main" id="{62A5E2EC-AB3F-40E3-B32F-265C57543D3A}"/>
                    </a:ext>
                  </a:extLst>
                </p:cNvPr>
                <p:cNvSpPr>
                  <a:spLocks/>
                </p:cNvSpPr>
                <p:nvPr/>
              </p:nvSpPr>
              <p:spPr bwMode="auto">
                <a:xfrm>
                  <a:off x="1322388" y="6200778"/>
                  <a:ext cx="512763" cy="2287589"/>
                </a:xfrm>
                <a:custGeom>
                  <a:avLst/>
                  <a:gdLst>
                    <a:gd name="T0" fmla="*/ 323 w 323"/>
                    <a:gd name="T1" fmla="*/ 0 h 1441"/>
                    <a:gd name="T2" fmla="*/ 0 w 323"/>
                    <a:gd name="T3" fmla="*/ 286 h 1441"/>
                    <a:gd name="T4" fmla="*/ 0 w 323"/>
                    <a:gd name="T5" fmla="*/ 1441 h 1441"/>
                    <a:gd name="T6" fmla="*/ 323 w 323"/>
                    <a:gd name="T7" fmla="*/ 1155 h 1441"/>
                    <a:gd name="T8" fmla="*/ 323 w 323"/>
                    <a:gd name="T9" fmla="*/ 0 h 1441"/>
                    <a:gd name="T10" fmla="*/ 323 w 323"/>
                    <a:gd name="T11" fmla="*/ 0 h 1441"/>
                    <a:gd name="T12" fmla="*/ 323 w 323"/>
                    <a:gd name="T13" fmla="*/ 0 h 1441"/>
                  </a:gdLst>
                  <a:ahLst/>
                  <a:cxnLst>
                    <a:cxn ang="0">
                      <a:pos x="T0" y="T1"/>
                    </a:cxn>
                    <a:cxn ang="0">
                      <a:pos x="T2" y="T3"/>
                    </a:cxn>
                    <a:cxn ang="0">
                      <a:pos x="T4" y="T5"/>
                    </a:cxn>
                    <a:cxn ang="0">
                      <a:pos x="T6" y="T7"/>
                    </a:cxn>
                    <a:cxn ang="0">
                      <a:pos x="T8" y="T9"/>
                    </a:cxn>
                    <a:cxn ang="0">
                      <a:pos x="T10" y="T11"/>
                    </a:cxn>
                    <a:cxn ang="0">
                      <a:pos x="T12" y="T13"/>
                    </a:cxn>
                  </a:cxnLst>
                  <a:rect l="0" t="0" r="r" b="b"/>
                  <a:pathLst>
                    <a:path w="323" h="1441">
                      <a:moveTo>
                        <a:pt x="323" y="0"/>
                      </a:moveTo>
                      <a:lnTo>
                        <a:pt x="0" y="286"/>
                      </a:lnTo>
                      <a:lnTo>
                        <a:pt x="0" y="1441"/>
                      </a:lnTo>
                      <a:lnTo>
                        <a:pt x="323" y="1155"/>
                      </a:lnTo>
                      <a:lnTo>
                        <a:pt x="323" y="0"/>
                      </a:lnTo>
                      <a:lnTo>
                        <a:pt x="323" y="0"/>
                      </a:lnTo>
                      <a:lnTo>
                        <a:pt x="323"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5" name="Freeform 51">
                  <a:extLst>
                    <a:ext uri="{FF2B5EF4-FFF2-40B4-BE49-F238E27FC236}">
                      <a16:creationId xmlns:a16="http://schemas.microsoft.com/office/drawing/2014/main" id="{12B08541-5326-440E-BD1E-C52C26E9F096}"/>
                    </a:ext>
                  </a:extLst>
                </p:cNvPr>
                <p:cNvSpPr>
                  <a:spLocks/>
                </p:cNvSpPr>
                <p:nvPr/>
              </p:nvSpPr>
              <p:spPr bwMode="auto">
                <a:xfrm>
                  <a:off x="1322388" y="6200778"/>
                  <a:ext cx="2360614" cy="2287589"/>
                </a:xfrm>
                <a:custGeom>
                  <a:avLst/>
                  <a:gdLst>
                    <a:gd name="T0" fmla="*/ 323 w 1487"/>
                    <a:gd name="T1" fmla="*/ 0 h 1441"/>
                    <a:gd name="T2" fmla="*/ 0 w 1487"/>
                    <a:gd name="T3" fmla="*/ 286 h 1441"/>
                    <a:gd name="T4" fmla="*/ 0 w 1487"/>
                    <a:gd name="T5" fmla="*/ 1441 h 1441"/>
                    <a:gd name="T6" fmla="*/ 1165 w 1487"/>
                    <a:gd name="T7" fmla="*/ 1441 h 1441"/>
                    <a:gd name="T8" fmla="*/ 1487 w 1487"/>
                    <a:gd name="T9" fmla="*/ 1154 h 1441"/>
                    <a:gd name="T10" fmla="*/ 1487 w 1487"/>
                    <a:gd name="T11" fmla="*/ 0 h 1441"/>
                    <a:gd name="T12" fmla="*/ 323 w 1487"/>
                    <a:gd name="T13" fmla="*/ 0 h 1441"/>
                  </a:gdLst>
                  <a:ahLst/>
                  <a:cxnLst>
                    <a:cxn ang="0">
                      <a:pos x="T0" y="T1"/>
                    </a:cxn>
                    <a:cxn ang="0">
                      <a:pos x="T2" y="T3"/>
                    </a:cxn>
                    <a:cxn ang="0">
                      <a:pos x="T4" y="T5"/>
                    </a:cxn>
                    <a:cxn ang="0">
                      <a:pos x="T6" y="T7"/>
                    </a:cxn>
                    <a:cxn ang="0">
                      <a:pos x="T8" y="T9"/>
                    </a:cxn>
                    <a:cxn ang="0">
                      <a:pos x="T10" y="T11"/>
                    </a:cxn>
                    <a:cxn ang="0">
                      <a:pos x="T12" y="T13"/>
                    </a:cxn>
                  </a:cxnLst>
                  <a:rect l="0" t="0" r="r" b="b"/>
                  <a:pathLst>
                    <a:path w="1487" h="1441">
                      <a:moveTo>
                        <a:pt x="323" y="0"/>
                      </a:moveTo>
                      <a:lnTo>
                        <a:pt x="0" y="286"/>
                      </a:lnTo>
                      <a:lnTo>
                        <a:pt x="0" y="1441"/>
                      </a:lnTo>
                      <a:lnTo>
                        <a:pt x="1165" y="1441"/>
                      </a:lnTo>
                      <a:lnTo>
                        <a:pt x="1487" y="1154"/>
                      </a:lnTo>
                      <a:lnTo>
                        <a:pt x="1487" y="0"/>
                      </a:lnTo>
                      <a:lnTo>
                        <a:pt x="323" y="0"/>
                      </a:lnTo>
                      <a:close/>
                    </a:path>
                  </a:pathLst>
                </a:custGeom>
                <a:solidFill>
                  <a:srgbClr val="345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6" name="Freeform 52">
                  <a:extLst>
                    <a:ext uri="{FF2B5EF4-FFF2-40B4-BE49-F238E27FC236}">
                      <a16:creationId xmlns:a16="http://schemas.microsoft.com/office/drawing/2014/main" id="{DBC7A3B1-5E40-4D58-8A4D-1D850E54739E}"/>
                    </a:ext>
                  </a:extLst>
                </p:cNvPr>
                <p:cNvSpPr>
                  <a:spLocks/>
                </p:cNvSpPr>
                <p:nvPr/>
              </p:nvSpPr>
              <p:spPr bwMode="auto">
                <a:xfrm>
                  <a:off x="1322388" y="8032754"/>
                  <a:ext cx="2360614" cy="455613"/>
                </a:xfrm>
                <a:custGeom>
                  <a:avLst/>
                  <a:gdLst>
                    <a:gd name="T0" fmla="*/ 0 w 1487"/>
                    <a:gd name="T1" fmla="*/ 287 h 287"/>
                    <a:gd name="T2" fmla="*/ 1165 w 1487"/>
                    <a:gd name="T3" fmla="*/ 287 h 287"/>
                    <a:gd name="T4" fmla="*/ 1487 w 1487"/>
                    <a:gd name="T5" fmla="*/ 0 h 287"/>
                    <a:gd name="T6" fmla="*/ 322 w 1487"/>
                    <a:gd name="T7" fmla="*/ 0 h 287"/>
                    <a:gd name="T8" fmla="*/ 0 w 1487"/>
                    <a:gd name="T9" fmla="*/ 287 h 287"/>
                    <a:gd name="T10" fmla="*/ 0 w 1487"/>
                    <a:gd name="T11" fmla="*/ 287 h 287"/>
                    <a:gd name="T12" fmla="*/ 0 w 1487"/>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1487" h="287">
                      <a:moveTo>
                        <a:pt x="0" y="287"/>
                      </a:moveTo>
                      <a:lnTo>
                        <a:pt x="1165" y="287"/>
                      </a:lnTo>
                      <a:lnTo>
                        <a:pt x="1487" y="0"/>
                      </a:lnTo>
                      <a:lnTo>
                        <a:pt x="322" y="0"/>
                      </a:lnTo>
                      <a:lnTo>
                        <a:pt x="0" y="287"/>
                      </a:lnTo>
                      <a:lnTo>
                        <a:pt x="0" y="287"/>
                      </a:lnTo>
                      <a:lnTo>
                        <a:pt x="0" y="287"/>
                      </a:lnTo>
                      <a:close/>
                    </a:path>
                  </a:pathLst>
                </a:custGeom>
                <a:solidFill>
                  <a:srgbClr val="1E4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7" name="Freeform 53">
                  <a:extLst>
                    <a:ext uri="{FF2B5EF4-FFF2-40B4-BE49-F238E27FC236}">
                      <a16:creationId xmlns:a16="http://schemas.microsoft.com/office/drawing/2014/main" id="{49D4CFC4-FD52-4297-B51F-DB069E7BB424}"/>
                    </a:ext>
                  </a:extLst>
                </p:cNvPr>
                <p:cNvSpPr>
                  <a:spLocks/>
                </p:cNvSpPr>
                <p:nvPr/>
              </p:nvSpPr>
              <p:spPr bwMode="auto">
                <a:xfrm>
                  <a:off x="1835151" y="6200778"/>
                  <a:ext cx="1847851" cy="1831976"/>
                </a:xfrm>
                <a:custGeom>
                  <a:avLst/>
                  <a:gdLst>
                    <a:gd name="T0" fmla="*/ 0 w 1164"/>
                    <a:gd name="T1" fmla="*/ 0 h 1154"/>
                    <a:gd name="T2" fmla="*/ 1164 w 1164"/>
                    <a:gd name="T3" fmla="*/ 0 h 1154"/>
                    <a:gd name="T4" fmla="*/ 1164 w 1164"/>
                    <a:gd name="T5" fmla="*/ 1154 h 1154"/>
                    <a:gd name="T6" fmla="*/ 0 w 1164"/>
                    <a:gd name="T7" fmla="*/ 1154 h 1154"/>
                    <a:gd name="T8" fmla="*/ 0 w 1164"/>
                    <a:gd name="T9" fmla="*/ 0 h 1154"/>
                    <a:gd name="T10" fmla="*/ 0 w 1164"/>
                    <a:gd name="T11" fmla="*/ 0 h 1154"/>
                  </a:gdLst>
                  <a:ahLst/>
                  <a:cxnLst>
                    <a:cxn ang="0">
                      <a:pos x="T0" y="T1"/>
                    </a:cxn>
                    <a:cxn ang="0">
                      <a:pos x="T2" y="T3"/>
                    </a:cxn>
                    <a:cxn ang="0">
                      <a:pos x="T4" y="T5"/>
                    </a:cxn>
                    <a:cxn ang="0">
                      <a:pos x="T6" y="T7"/>
                    </a:cxn>
                    <a:cxn ang="0">
                      <a:pos x="T8" y="T9"/>
                    </a:cxn>
                    <a:cxn ang="0">
                      <a:pos x="T10" y="T11"/>
                    </a:cxn>
                  </a:cxnLst>
                  <a:rect l="0" t="0" r="r" b="b"/>
                  <a:pathLst>
                    <a:path w="1164" h="1154">
                      <a:moveTo>
                        <a:pt x="0" y="0"/>
                      </a:moveTo>
                      <a:lnTo>
                        <a:pt x="1164" y="0"/>
                      </a:lnTo>
                      <a:lnTo>
                        <a:pt x="1164" y="1154"/>
                      </a:lnTo>
                      <a:lnTo>
                        <a:pt x="0" y="1154"/>
                      </a:lnTo>
                      <a:lnTo>
                        <a:pt x="0" y="0"/>
                      </a:lnTo>
                      <a:lnTo>
                        <a:pt x="0" y="0"/>
                      </a:lnTo>
                      <a:close/>
                    </a:path>
                  </a:pathLst>
                </a:custGeom>
                <a:solidFill>
                  <a:srgbClr val="1E4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218" name="Freeform 54">
                  <a:extLst>
                    <a:ext uri="{FF2B5EF4-FFF2-40B4-BE49-F238E27FC236}">
                      <a16:creationId xmlns:a16="http://schemas.microsoft.com/office/drawing/2014/main" id="{B2DC89E9-DCB9-4788-892D-9601320641FD}"/>
                    </a:ext>
                  </a:extLst>
                </p:cNvPr>
                <p:cNvSpPr>
                  <a:spLocks noEditPoints="1"/>
                </p:cNvSpPr>
                <p:nvPr/>
              </p:nvSpPr>
              <p:spPr bwMode="auto">
                <a:xfrm>
                  <a:off x="2187576" y="6438903"/>
                  <a:ext cx="1211263" cy="1357313"/>
                </a:xfrm>
                <a:custGeom>
                  <a:avLst/>
                  <a:gdLst>
                    <a:gd name="T0" fmla="*/ 574 w 2865"/>
                    <a:gd name="T1" fmla="*/ 287 h 3213"/>
                    <a:gd name="T2" fmla="*/ 574 w 2865"/>
                    <a:gd name="T3" fmla="*/ 2926 h 3213"/>
                    <a:gd name="T4" fmla="*/ 287 w 2865"/>
                    <a:gd name="T5" fmla="*/ 3213 h 3213"/>
                    <a:gd name="T6" fmla="*/ 0 w 2865"/>
                    <a:gd name="T7" fmla="*/ 2926 h 3213"/>
                    <a:gd name="T8" fmla="*/ 0 w 2865"/>
                    <a:gd name="T9" fmla="*/ 287 h 3213"/>
                    <a:gd name="T10" fmla="*/ 287 w 2865"/>
                    <a:gd name="T11" fmla="*/ 0 h 3213"/>
                    <a:gd name="T12" fmla="*/ 574 w 2865"/>
                    <a:gd name="T13" fmla="*/ 287 h 3213"/>
                    <a:gd name="T14" fmla="*/ 1419 w 2865"/>
                    <a:gd name="T15" fmla="*/ 0 h 3213"/>
                    <a:gd name="T16" fmla="*/ 1132 w 2865"/>
                    <a:gd name="T17" fmla="*/ 287 h 3213"/>
                    <a:gd name="T18" fmla="*/ 1132 w 2865"/>
                    <a:gd name="T19" fmla="*/ 2926 h 3213"/>
                    <a:gd name="T20" fmla="*/ 1419 w 2865"/>
                    <a:gd name="T21" fmla="*/ 3213 h 3213"/>
                    <a:gd name="T22" fmla="*/ 1706 w 2865"/>
                    <a:gd name="T23" fmla="*/ 2926 h 3213"/>
                    <a:gd name="T24" fmla="*/ 1706 w 2865"/>
                    <a:gd name="T25" fmla="*/ 287 h 3213"/>
                    <a:gd name="T26" fmla="*/ 1419 w 2865"/>
                    <a:gd name="T27" fmla="*/ 0 h 3213"/>
                    <a:gd name="T28" fmla="*/ 2578 w 2865"/>
                    <a:gd name="T29" fmla="*/ 0 h 3213"/>
                    <a:gd name="T30" fmla="*/ 2291 w 2865"/>
                    <a:gd name="T31" fmla="*/ 287 h 3213"/>
                    <a:gd name="T32" fmla="*/ 2291 w 2865"/>
                    <a:gd name="T33" fmla="*/ 2926 h 3213"/>
                    <a:gd name="T34" fmla="*/ 2578 w 2865"/>
                    <a:gd name="T35" fmla="*/ 3213 h 3213"/>
                    <a:gd name="T36" fmla="*/ 2865 w 2865"/>
                    <a:gd name="T37" fmla="*/ 2926 h 3213"/>
                    <a:gd name="T38" fmla="*/ 2865 w 2865"/>
                    <a:gd name="T39" fmla="*/ 287 h 3213"/>
                    <a:gd name="T40" fmla="*/ 2578 w 2865"/>
                    <a:gd name="T41" fmla="*/ 0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5" h="3213">
                      <a:moveTo>
                        <a:pt x="574" y="287"/>
                      </a:moveTo>
                      <a:cubicBezTo>
                        <a:pt x="574" y="2926"/>
                        <a:pt x="574" y="2926"/>
                        <a:pt x="574" y="2926"/>
                      </a:cubicBezTo>
                      <a:cubicBezTo>
                        <a:pt x="574" y="3084"/>
                        <a:pt x="445" y="3213"/>
                        <a:pt x="287" y="3213"/>
                      </a:cubicBezTo>
                      <a:cubicBezTo>
                        <a:pt x="128" y="3213"/>
                        <a:pt x="0" y="3084"/>
                        <a:pt x="0" y="2926"/>
                      </a:cubicBezTo>
                      <a:cubicBezTo>
                        <a:pt x="0" y="287"/>
                        <a:pt x="0" y="287"/>
                        <a:pt x="0" y="287"/>
                      </a:cubicBezTo>
                      <a:cubicBezTo>
                        <a:pt x="0" y="128"/>
                        <a:pt x="128" y="0"/>
                        <a:pt x="287" y="0"/>
                      </a:cubicBezTo>
                      <a:cubicBezTo>
                        <a:pt x="445" y="0"/>
                        <a:pt x="574" y="128"/>
                        <a:pt x="574" y="287"/>
                      </a:cubicBezTo>
                      <a:close/>
                      <a:moveTo>
                        <a:pt x="1419" y="0"/>
                      </a:moveTo>
                      <a:cubicBezTo>
                        <a:pt x="1260" y="0"/>
                        <a:pt x="1132" y="128"/>
                        <a:pt x="1132" y="287"/>
                      </a:cubicBezTo>
                      <a:cubicBezTo>
                        <a:pt x="1132" y="2926"/>
                        <a:pt x="1132" y="2926"/>
                        <a:pt x="1132" y="2926"/>
                      </a:cubicBezTo>
                      <a:cubicBezTo>
                        <a:pt x="1132" y="3084"/>
                        <a:pt x="1260" y="3213"/>
                        <a:pt x="1419" y="3213"/>
                      </a:cubicBezTo>
                      <a:cubicBezTo>
                        <a:pt x="1577" y="3213"/>
                        <a:pt x="1706" y="3084"/>
                        <a:pt x="1706" y="2926"/>
                      </a:cubicBezTo>
                      <a:cubicBezTo>
                        <a:pt x="1706" y="287"/>
                        <a:pt x="1706" y="287"/>
                        <a:pt x="1706" y="287"/>
                      </a:cubicBezTo>
                      <a:cubicBezTo>
                        <a:pt x="1706" y="128"/>
                        <a:pt x="1578" y="0"/>
                        <a:pt x="1419" y="0"/>
                      </a:cubicBezTo>
                      <a:close/>
                      <a:moveTo>
                        <a:pt x="2578" y="0"/>
                      </a:moveTo>
                      <a:cubicBezTo>
                        <a:pt x="2420" y="0"/>
                        <a:pt x="2291" y="128"/>
                        <a:pt x="2291" y="287"/>
                      </a:cubicBezTo>
                      <a:cubicBezTo>
                        <a:pt x="2291" y="2926"/>
                        <a:pt x="2291" y="2926"/>
                        <a:pt x="2291" y="2926"/>
                      </a:cubicBezTo>
                      <a:cubicBezTo>
                        <a:pt x="2291" y="3084"/>
                        <a:pt x="2420" y="3213"/>
                        <a:pt x="2578" y="3213"/>
                      </a:cubicBezTo>
                      <a:cubicBezTo>
                        <a:pt x="2737" y="3213"/>
                        <a:pt x="2865" y="3084"/>
                        <a:pt x="2865" y="2926"/>
                      </a:cubicBezTo>
                      <a:cubicBezTo>
                        <a:pt x="2865" y="287"/>
                        <a:pt x="2865" y="287"/>
                        <a:pt x="2865" y="287"/>
                      </a:cubicBezTo>
                      <a:cubicBezTo>
                        <a:pt x="2865" y="128"/>
                        <a:pt x="2737" y="0"/>
                        <a:pt x="257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6747" tIns="108373" rIns="216747" bIns="108373" numCol="1" anchor="t" anchorCtr="0" compatLnSpc="1">
                  <a:prstTxWarp prst="textNoShape">
                    <a:avLst/>
                  </a:prstTxWarp>
                </a:bodyPr>
                <a:lstStyle/>
                <a:p>
                  <a:pPr marL="0" marR="0" lvl="0" indent="0" algn="l" defTabSz="1625318"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grpSp>
        <p:grpSp>
          <p:nvGrpSpPr>
            <p:cNvPr id="201" name="Group 200">
              <a:extLst>
                <a:ext uri="{FF2B5EF4-FFF2-40B4-BE49-F238E27FC236}">
                  <a16:creationId xmlns:a16="http://schemas.microsoft.com/office/drawing/2014/main" id="{A4F9F2E9-6104-4C9A-A4C1-D3EED5EEF8E2}"/>
                </a:ext>
              </a:extLst>
            </p:cNvPr>
            <p:cNvGrpSpPr>
              <a:grpSpLocks noChangeAspect="1"/>
            </p:cNvGrpSpPr>
            <p:nvPr/>
          </p:nvGrpSpPr>
          <p:grpSpPr>
            <a:xfrm>
              <a:off x="1344923" y="3165515"/>
              <a:ext cx="719539" cy="708340"/>
              <a:chOff x="5920028" y="1873979"/>
              <a:chExt cx="548071" cy="548069"/>
            </a:xfrm>
          </p:grpSpPr>
          <p:sp>
            <p:nvSpPr>
              <p:cNvPr id="202" name="Freeform: Shape 38">
                <a:extLst>
                  <a:ext uri="{FF2B5EF4-FFF2-40B4-BE49-F238E27FC236}">
                    <a16:creationId xmlns:a16="http://schemas.microsoft.com/office/drawing/2014/main" id="{7ACE299F-E626-4D48-A5CB-E82555279441}"/>
                  </a:ext>
                </a:extLst>
              </p:cNvPr>
              <p:cNvSpPr/>
              <p:nvPr/>
            </p:nvSpPr>
            <p:spPr>
              <a:xfrm>
                <a:off x="5920028" y="1873979"/>
                <a:ext cx="548071" cy="548069"/>
              </a:xfrm>
              <a:custGeom>
                <a:avLst/>
                <a:gdLst>
                  <a:gd name="connsiteX0" fmla="*/ 5143098 w 5143097"/>
                  <a:gd name="connsiteY0" fmla="*/ 2571549 h 5143097"/>
                  <a:gd name="connsiteX1" fmla="*/ 2571549 w 5143097"/>
                  <a:gd name="connsiteY1" fmla="*/ 5143098 h 5143097"/>
                  <a:gd name="connsiteX2" fmla="*/ 0 w 5143097"/>
                  <a:gd name="connsiteY2" fmla="*/ 2571549 h 5143097"/>
                  <a:gd name="connsiteX3" fmla="*/ 2571549 w 5143097"/>
                  <a:gd name="connsiteY3" fmla="*/ 0 h 5143097"/>
                  <a:gd name="connsiteX4" fmla="*/ 5143098 w 5143097"/>
                  <a:gd name="connsiteY4" fmla="*/ 2571549 h 514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097" h="5143097">
                    <a:moveTo>
                      <a:pt x="5143098" y="2571549"/>
                    </a:moveTo>
                    <a:cubicBezTo>
                      <a:pt x="5143098" y="3991776"/>
                      <a:pt x="3991776" y="5143098"/>
                      <a:pt x="2571549" y="5143098"/>
                    </a:cubicBezTo>
                    <a:cubicBezTo>
                      <a:pt x="1151322" y="5143098"/>
                      <a:pt x="0" y="3991776"/>
                      <a:pt x="0" y="2571549"/>
                    </a:cubicBezTo>
                    <a:cubicBezTo>
                      <a:pt x="0" y="1151322"/>
                      <a:pt x="1151322" y="0"/>
                      <a:pt x="2571549" y="0"/>
                    </a:cubicBezTo>
                    <a:cubicBezTo>
                      <a:pt x="3991776" y="0"/>
                      <a:pt x="5143098" y="1151322"/>
                      <a:pt x="5143098" y="2571549"/>
                    </a:cubicBezTo>
                    <a:close/>
                  </a:path>
                </a:pathLst>
              </a:custGeom>
              <a:solidFill>
                <a:srgbClr val="1E4471"/>
              </a:solidFill>
              <a:ln w="1184" cap="flat">
                <a:noFill/>
                <a:prstDash val="solid"/>
                <a:miter/>
              </a:ln>
            </p:spPr>
            <p:txBody>
              <a:bodyPr rtlCol="0" anchor="ctr"/>
              <a:lstStyle/>
              <a:p>
                <a:pPr marL="0" marR="0" lvl="0" indent="0" algn="l" defTabSz="81265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03" name="Freeform: Shape 39">
                <a:extLst>
                  <a:ext uri="{FF2B5EF4-FFF2-40B4-BE49-F238E27FC236}">
                    <a16:creationId xmlns:a16="http://schemas.microsoft.com/office/drawing/2014/main" id="{FB9E9B15-DF31-4836-89C0-4A231CE50096}"/>
                  </a:ext>
                </a:extLst>
              </p:cNvPr>
              <p:cNvSpPr/>
              <p:nvPr/>
            </p:nvSpPr>
            <p:spPr>
              <a:xfrm>
                <a:off x="5979295" y="2028181"/>
                <a:ext cx="488231" cy="393867"/>
              </a:xfrm>
              <a:custGeom>
                <a:avLst/>
                <a:gdLst>
                  <a:gd name="connsiteX0" fmla="*/ 4581562 w 4581561"/>
                  <a:gd name="connsiteY0" fmla="*/ 1288704 h 3696065"/>
                  <a:gd name="connsiteX1" fmla="*/ 3283567 w 4581561"/>
                  <a:gd name="connsiteY1" fmla="*/ 0 h 3696065"/>
                  <a:gd name="connsiteX2" fmla="*/ 0 w 4581561"/>
                  <a:gd name="connsiteY2" fmla="*/ 1767821 h 3696065"/>
                  <a:gd name="connsiteX3" fmla="*/ 1964554 w 4581561"/>
                  <a:gd name="connsiteY3" fmla="*/ 3695414 h 3696065"/>
                  <a:gd name="connsiteX4" fmla="*/ 2015374 w 4581561"/>
                  <a:gd name="connsiteY4" fmla="*/ 3696065 h 3696065"/>
                  <a:gd name="connsiteX5" fmla="*/ 4581562 w 4581561"/>
                  <a:gd name="connsiteY5" fmla="*/ 1288704 h 369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1561" h="3696065">
                    <a:moveTo>
                      <a:pt x="4581562" y="1288704"/>
                    </a:moveTo>
                    <a:lnTo>
                      <a:pt x="3283567" y="0"/>
                    </a:lnTo>
                    <a:lnTo>
                      <a:pt x="0" y="1767821"/>
                    </a:lnTo>
                    <a:lnTo>
                      <a:pt x="1964554" y="3695414"/>
                    </a:lnTo>
                    <a:cubicBezTo>
                      <a:pt x="1981466" y="3695734"/>
                      <a:pt x="1998379" y="3696065"/>
                      <a:pt x="2015374" y="3696065"/>
                    </a:cubicBezTo>
                    <a:cubicBezTo>
                      <a:pt x="3380437" y="3696065"/>
                      <a:pt x="4496870" y="2632393"/>
                      <a:pt x="4581562" y="1288704"/>
                    </a:cubicBezTo>
                    <a:close/>
                  </a:path>
                </a:pathLst>
              </a:custGeom>
              <a:solidFill>
                <a:srgbClr val="0D274D"/>
              </a:solidFill>
              <a:ln w="1184" cap="flat">
                <a:noFill/>
                <a:prstDash val="solid"/>
                <a:miter/>
              </a:ln>
            </p:spPr>
            <p:txBody>
              <a:bodyPr rtlCol="0" anchor="ctr"/>
              <a:lstStyle/>
              <a:p>
                <a:pPr marL="0" marR="0" lvl="0" indent="0" algn="l" defTabSz="81265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04" name="Freeform: Shape 40">
                <a:extLst>
                  <a:ext uri="{FF2B5EF4-FFF2-40B4-BE49-F238E27FC236}">
                    <a16:creationId xmlns:a16="http://schemas.microsoft.com/office/drawing/2014/main" id="{D2F90C4C-4EAD-42D7-83D1-492ECD194C98}"/>
                  </a:ext>
                </a:extLst>
              </p:cNvPr>
              <p:cNvSpPr/>
              <p:nvPr/>
            </p:nvSpPr>
            <p:spPr>
              <a:xfrm>
                <a:off x="5964101" y="2012702"/>
                <a:ext cx="456725" cy="226209"/>
              </a:xfrm>
              <a:custGeom>
                <a:avLst/>
                <a:gdLst>
                  <a:gd name="connsiteX0" fmla="*/ 3950708 w 4285910"/>
                  <a:gd name="connsiteY0" fmla="*/ 1221457 h 2122753"/>
                  <a:gd name="connsiteX1" fmla="*/ 3979668 w 4285910"/>
                  <a:gd name="connsiteY1" fmla="*/ 1061377 h 2122753"/>
                  <a:gd name="connsiteX2" fmla="*/ 3979668 w 4285910"/>
                  <a:gd name="connsiteY2" fmla="*/ 1061377 h 2122753"/>
                  <a:gd name="connsiteX3" fmla="*/ 3562756 w 4285910"/>
                  <a:gd name="connsiteY3" fmla="*/ 604119 h 2122753"/>
                  <a:gd name="connsiteX4" fmla="*/ 3586331 w 4285910"/>
                  <a:gd name="connsiteY4" fmla="*/ 459211 h 2122753"/>
                  <a:gd name="connsiteX5" fmla="*/ 3586331 w 4285910"/>
                  <a:gd name="connsiteY5" fmla="*/ 459211 h 2122753"/>
                  <a:gd name="connsiteX6" fmla="*/ 3127120 w 4285910"/>
                  <a:gd name="connsiteY6" fmla="*/ 0 h 2122753"/>
                  <a:gd name="connsiteX7" fmla="*/ 2602166 w 4285910"/>
                  <a:gd name="connsiteY7" fmla="*/ 0 h 2122753"/>
                  <a:gd name="connsiteX8" fmla="*/ 2142955 w 4285910"/>
                  <a:gd name="connsiteY8" fmla="*/ 459211 h 2122753"/>
                  <a:gd name="connsiteX9" fmla="*/ 2142955 w 4285910"/>
                  <a:gd name="connsiteY9" fmla="*/ 459211 h 2122753"/>
                  <a:gd name="connsiteX10" fmla="*/ 2165880 w 4285910"/>
                  <a:gd name="connsiteY10" fmla="*/ 602166 h 2122753"/>
                  <a:gd name="connsiteX11" fmla="*/ 1398698 w 4285910"/>
                  <a:gd name="connsiteY11" fmla="*/ 602166 h 2122753"/>
                  <a:gd name="connsiteX12" fmla="*/ 939488 w 4285910"/>
                  <a:gd name="connsiteY12" fmla="*/ 1061377 h 2122753"/>
                  <a:gd name="connsiteX13" fmla="*/ 939488 w 4285910"/>
                  <a:gd name="connsiteY13" fmla="*/ 1061377 h 2122753"/>
                  <a:gd name="connsiteX14" fmla="*/ 962412 w 4285910"/>
                  <a:gd name="connsiteY14" fmla="*/ 1204332 h 2122753"/>
                  <a:gd name="connsiteX15" fmla="*/ 459211 w 4285910"/>
                  <a:gd name="connsiteY15" fmla="*/ 1204332 h 2122753"/>
                  <a:gd name="connsiteX16" fmla="*/ 0 w 4285910"/>
                  <a:gd name="connsiteY16" fmla="*/ 1663543 h 2122753"/>
                  <a:gd name="connsiteX17" fmla="*/ 0 w 4285910"/>
                  <a:gd name="connsiteY17" fmla="*/ 1663543 h 2122753"/>
                  <a:gd name="connsiteX18" fmla="*/ 459211 w 4285910"/>
                  <a:gd name="connsiteY18" fmla="*/ 2122753 h 2122753"/>
                  <a:gd name="connsiteX19" fmla="*/ 3826700 w 4285910"/>
                  <a:gd name="connsiteY19" fmla="*/ 2122753 h 2122753"/>
                  <a:gd name="connsiteX20" fmla="*/ 4285911 w 4285910"/>
                  <a:gd name="connsiteY20" fmla="*/ 1663543 h 2122753"/>
                  <a:gd name="connsiteX21" fmla="*/ 4285911 w 4285910"/>
                  <a:gd name="connsiteY21" fmla="*/ 1663543 h 2122753"/>
                  <a:gd name="connsiteX22" fmla="*/ 3950708 w 4285910"/>
                  <a:gd name="connsiteY22" fmla="*/ 1221457 h 212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5910" h="2122753">
                    <a:moveTo>
                      <a:pt x="3950708" y="1221457"/>
                    </a:moveTo>
                    <a:cubicBezTo>
                      <a:pt x="3969419" y="1171561"/>
                      <a:pt x="3979668" y="1117605"/>
                      <a:pt x="3979668" y="1061377"/>
                    </a:cubicBezTo>
                    <a:lnTo>
                      <a:pt x="3979668" y="1061377"/>
                    </a:lnTo>
                    <a:cubicBezTo>
                      <a:pt x="3979668" y="823067"/>
                      <a:pt x="3795692" y="625647"/>
                      <a:pt x="3562756" y="604119"/>
                    </a:cubicBezTo>
                    <a:cubicBezTo>
                      <a:pt x="3578035" y="558518"/>
                      <a:pt x="3586331" y="509794"/>
                      <a:pt x="3586331" y="459211"/>
                    </a:cubicBezTo>
                    <a:lnTo>
                      <a:pt x="3586331" y="459211"/>
                    </a:lnTo>
                    <a:cubicBezTo>
                      <a:pt x="3586331" y="206640"/>
                      <a:pt x="3379691" y="0"/>
                      <a:pt x="3127120" y="0"/>
                    </a:cubicBezTo>
                    <a:lnTo>
                      <a:pt x="2602166" y="0"/>
                    </a:lnTo>
                    <a:cubicBezTo>
                      <a:pt x="2349595" y="0"/>
                      <a:pt x="2142955" y="206640"/>
                      <a:pt x="2142955" y="459211"/>
                    </a:cubicBezTo>
                    <a:lnTo>
                      <a:pt x="2142955" y="459211"/>
                    </a:lnTo>
                    <a:cubicBezTo>
                      <a:pt x="2142955" y="509060"/>
                      <a:pt x="2151015" y="557122"/>
                      <a:pt x="2165880" y="602166"/>
                    </a:cubicBezTo>
                    <a:lnTo>
                      <a:pt x="1398698" y="602166"/>
                    </a:lnTo>
                    <a:cubicBezTo>
                      <a:pt x="1146127" y="602166"/>
                      <a:pt x="939488" y="808805"/>
                      <a:pt x="939488" y="1061377"/>
                    </a:cubicBezTo>
                    <a:lnTo>
                      <a:pt x="939488" y="1061377"/>
                    </a:lnTo>
                    <a:cubicBezTo>
                      <a:pt x="939488" y="1111226"/>
                      <a:pt x="947547" y="1159288"/>
                      <a:pt x="962412" y="1204332"/>
                    </a:cubicBezTo>
                    <a:lnTo>
                      <a:pt x="459211" y="1204332"/>
                    </a:lnTo>
                    <a:cubicBezTo>
                      <a:pt x="206639" y="1204332"/>
                      <a:pt x="0" y="1410971"/>
                      <a:pt x="0" y="1663543"/>
                    </a:cubicBezTo>
                    <a:lnTo>
                      <a:pt x="0" y="1663543"/>
                    </a:lnTo>
                    <a:cubicBezTo>
                      <a:pt x="0" y="1916114"/>
                      <a:pt x="206639" y="2122753"/>
                      <a:pt x="459211" y="2122753"/>
                    </a:cubicBezTo>
                    <a:lnTo>
                      <a:pt x="3826700" y="2122753"/>
                    </a:lnTo>
                    <a:cubicBezTo>
                      <a:pt x="4079271" y="2122753"/>
                      <a:pt x="4285911" y="1916114"/>
                      <a:pt x="4285911" y="1663543"/>
                    </a:cubicBezTo>
                    <a:lnTo>
                      <a:pt x="4285911" y="1663543"/>
                    </a:lnTo>
                    <a:cubicBezTo>
                      <a:pt x="4285911" y="1453909"/>
                      <a:pt x="4143536" y="1275910"/>
                      <a:pt x="3950708" y="1221457"/>
                    </a:cubicBezTo>
                    <a:close/>
                  </a:path>
                </a:pathLst>
              </a:custGeom>
              <a:solidFill>
                <a:srgbClr val="FFFFFF"/>
              </a:solidFill>
              <a:ln w="1184" cap="flat">
                <a:noFill/>
                <a:prstDash val="solid"/>
                <a:miter/>
              </a:ln>
            </p:spPr>
            <p:txBody>
              <a:bodyPr rtlCol="0" anchor="ctr"/>
              <a:lstStyle/>
              <a:p>
                <a:pPr marL="0" marR="0" lvl="0" indent="0" algn="l" defTabSz="81265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205" name="Freeform 3">
                <a:extLst>
                  <a:ext uri="{FF2B5EF4-FFF2-40B4-BE49-F238E27FC236}">
                    <a16:creationId xmlns:a16="http://schemas.microsoft.com/office/drawing/2014/main" id="{9F40D074-8B7E-428D-99D0-41211ADF4F27}"/>
                  </a:ext>
                </a:extLst>
              </p:cNvPr>
              <p:cNvSpPr>
                <a:spLocks noChangeArrowheads="1"/>
              </p:cNvSpPr>
              <p:nvPr/>
            </p:nvSpPr>
            <p:spPr bwMode="auto">
              <a:xfrm>
                <a:off x="6150322" y="2058795"/>
                <a:ext cx="167193" cy="261983"/>
              </a:xfrm>
              <a:custGeom>
                <a:avLst/>
                <a:gdLst>
                  <a:gd name="T0" fmla="*/ 3251 w 7376"/>
                  <a:gd name="T1" fmla="*/ 3563 h 11938"/>
                  <a:gd name="T2" fmla="*/ 3251 w 7376"/>
                  <a:gd name="T3" fmla="*/ 3563 h 11938"/>
                  <a:gd name="T4" fmla="*/ 5968 w 7376"/>
                  <a:gd name="T5" fmla="*/ 0 h 11938"/>
                  <a:gd name="T6" fmla="*/ 7281 w 7376"/>
                  <a:gd name="T7" fmla="*/ 1157 h 11938"/>
                  <a:gd name="T8" fmla="*/ 6562 w 7376"/>
                  <a:gd name="T9" fmla="*/ 1844 h 11938"/>
                  <a:gd name="T10" fmla="*/ 6062 w 7376"/>
                  <a:gd name="T11" fmla="*/ 1219 h 11938"/>
                  <a:gd name="T12" fmla="*/ 6625 w 7376"/>
                  <a:gd name="T13" fmla="*/ 625 h 11938"/>
                  <a:gd name="T14" fmla="*/ 5906 w 7376"/>
                  <a:gd name="T15" fmla="*/ 375 h 11938"/>
                  <a:gd name="T16" fmla="*/ 4593 w 7376"/>
                  <a:gd name="T17" fmla="*/ 1625 h 11938"/>
                  <a:gd name="T18" fmla="*/ 4062 w 7376"/>
                  <a:gd name="T19" fmla="*/ 4657 h 11938"/>
                  <a:gd name="T20" fmla="*/ 5312 w 7376"/>
                  <a:gd name="T21" fmla="*/ 4625 h 11938"/>
                  <a:gd name="T22" fmla="*/ 5531 w 7376"/>
                  <a:gd name="T23" fmla="*/ 4907 h 11938"/>
                  <a:gd name="T24" fmla="*/ 5218 w 7376"/>
                  <a:gd name="T25" fmla="*/ 5188 h 11938"/>
                  <a:gd name="T26" fmla="*/ 3968 w 7376"/>
                  <a:gd name="T27" fmla="*/ 5157 h 11938"/>
                  <a:gd name="T28" fmla="*/ 3594 w 7376"/>
                  <a:gd name="T29" fmla="*/ 8187 h 11938"/>
                  <a:gd name="T30" fmla="*/ 1126 w 7376"/>
                  <a:gd name="T31" fmla="*/ 11937 h 11938"/>
                  <a:gd name="T32" fmla="*/ 94 w 7376"/>
                  <a:gd name="T33" fmla="*/ 10781 h 11938"/>
                  <a:gd name="T34" fmla="*/ 751 w 7376"/>
                  <a:gd name="T35" fmla="*/ 10156 h 11938"/>
                  <a:gd name="T36" fmla="*/ 1219 w 7376"/>
                  <a:gd name="T37" fmla="*/ 10749 h 11938"/>
                  <a:gd name="T38" fmla="*/ 688 w 7376"/>
                  <a:gd name="T39" fmla="*/ 11281 h 11938"/>
                  <a:gd name="T40" fmla="*/ 1157 w 7376"/>
                  <a:gd name="T41" fmla="*/ 11562 h 11938"/>
                  <a:gd name="T42" fmla="*/ 2313 w 7376"/>
                  <a:gd name="T43" fmla="*/ 9874 h 11938"/>
                  <a:gd name="T44" fmla="*/ 2969 w 7376"/>
                  <a:gd name="T45" fmla="*/ 5157 h 11938"/>
                  <a:gd name="T46" fmla="*/ 1876 w 7376"/>
                  <a:gd name="T47" fmla="*/ 5188 h 11938"/>
                  <a:gd name="T48" fmla="*/ 1688 w 7376"/>
                  <a:gd name="T49" fmla="*/ 4907 h 11938"/>
                  <a:gd name="T50" fmla="*/ 1969 w 7376"/>
                  <a:gd name="T51" fmla="*/ 4625 h 11938"/>
                  <a:gd name="T52" fmla="*/ 3063 w 7376"/>
                  <a:gd name="T53" fmla="*/ 4657 h 11938"/>
                  <a:gd name="T54" fmla="*/ 3251 w 7376"/>
                  <a:gd name="T55" fmla="*/ 3563 h 1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76" h="11938">
                    <a:moveTo>
                      <a:pt x="3251" y="3563"/>
                    </a:moveTo>
                    <a:lnTo>
                      <a:pt x="3251" y="3563"/>
                    </a:lnTo>
                    <a:cubicBezTo>
                      <a:pt x="3657" y="1282"/>
                      <a:pt x="4281" y="0"/>
                      <a:pt x="5968" y="0"/>
                    </a:cubicBezTo>
                    <a:cubicBezTo>
                      <a:pt x="6968" y="0"/>
                      <a:pt x="7375" y="594"/>
                      <a:pt x="7281" y="1157"/>
                    </a:cubicBezTo>
                    <a:cubicBezTo>
                      <a:pt x="7218" y="1563"/>
                      <a:pt x="6937" y="1844"/>
                      <a:pt x="6562" y="1844"/>
                    </a:cubicBezTo>
                    <a:cubicBezTo>
                      <a:pt x="6218" y="1844"/>
                      <a:pt x="6000" y="1563"/>
                      <a:pt x="6062" y="1219"/>
                    </a:cubicBezTo>
                    <a:cubicBezTo>
                      <a:pt x="6093" y="938"/>
                      <a:pt x="6343" y="719"/>
                      <a:pt x="6625" y="625"/>
                    </a:cubicBezTo>
                    <a:cubicBezTo>
                      <a:pt x="6562" y="500"/>
                      <a:pt x="6281" y="375"/>
                      <a:pt x="5906" y="375"/>
                    </a:cubicBezTo>
                    <a:cubicBezTo>
                      <a:pt x="5343" y="375"/>
                      <a:pt x="4750" y="719"/>
                      <a:pt x="4593" y="1625"/>
                    </a:cubicBezTo>
                    <a:cubicBezTo>
                      <a:pt x="4062" y="4657"/>
                      <a:pt x="4062" y="4657"/>
                      <a:pt x="4062" y="4657"/>
                    </a:cubicBezTo>
                    <a:cubicBezTo>
                      <a:pt x="4750" y="4625"/>
                      <a:pt x="5187" y="4625"/>
                      <a:pt x="5312" y="4625"/>
                    </a:cubicBezTo>
                    <a:cubicBezTo>
                      <a:pt x="5437" y="4625"/>
                      <a:pt x="5531" y="4719"/>
                      <a:pt x="5531" y="4907"/>
                    </a:cubicBezTo>
                    <a:cubicBezTo>
                      <a:pt x="5468" y="5094"/>
                      <a:pt x="5343" y="5188"/>
                      <a:pt x="5218" y="5188"/>
                    </a:cubicBezTo>
                    <a:cubicBezTo>
                      <a:pt x="5062" y="5188"/>
                      <a:pt x="4656" y="5157"/>
                      <a:pt x="3968" y="5157"/>
                    </a:cubicBezTo>
                    <a:cubicBezTo>
                      <a:pt x="3594" y="8187"/>
                      <a:pt x="3594" y="8187"/>
                      <a:pt x="3594" y="8187"/>
                    </a:cubicBezTo>
                    <a:cubicBezTo>
                      <a:pt x="3032" y="11499"/>
                      <a:pt x="1938" y="11937"/>
                      <a:pt x="1126" y="11937"/>
                    </a:cubicBezTo>
                    <a:cubicBezTo>
                      <a:pt x="376" y="11937"/>
                      <a:pt x="0" y="11312"/>
                      <a:pt x="94" y="10781"/>
                    </a:cubicBezTo>
                    <a:cubicBezTo>
                      <a:pt x="157" y="10437"/>
                      <a:pt x="407" y="10156"/>
                      <a:pt x="751" y="10156"/>
                    </a:cubicBezTo>
                    <a:cubicBezTo>
                      <a:pt x="1063" y="10156"/>
                      <a:pt x="1282" y="10437"/>
                      <a:pt x="1219" y="10749"/>
                    </a:cubicBezTo>
                    <a:cubicBezTo>
                      <a:pt x="1157" y="10999"/>
                      <a:pt x="969" y="11218"/>
                      <a:pt x="688" y="11281"/>
                    </a:cubicBezTo>
                    <a:cubicBezTo>
                      <a:pt x="751" y="11437"/>
                      <a:pt x="969" y="11562"/>
                      <a:pt x="1157" y="11562"/>
                    </a:cubicBezTo>
                    <a:cubicBezTo>
                      <a:pt x="1688" y="11562"/>
                      <a:pt x="2063" y="11312"/>
                      <a:pt x="2313" y="9874"/>
                    </a:cubicBezTo>
                    <a:cubicBezTo>
                      <a:pt x="2969" y="5157"/>
                      <a:pt x="2969" y="5157"/>
                      <a:pt x="2969" y="5157"/>
                    </a:cubicBezTo>
                    <a:cubicBezTo>
                      <a:pt x="2344" y="5157"/>
                      <a:pt x="2001" y="5188"/>
                      <a:pt x="1876" y="5188"/>
                    </a:cubicBezTo>
                    <a:cubicBezTo>
                      <a:pt x="1751" y="5188"/>
                      <a:pt x="1657" y="5094"/>
                      <a:pt x="1688" y="4907"/>
                    </a:cubicBezTo>
                    <a:cubicBezTo>
                      <a:pt x="1719" y="4719"/>
                      <a:pt x="1844" y="4625"/>
                      <a:pt x="1969" y="4625"/>
                    </a:cubicBezTo>
                    <a:cubicBezTo>
                      <a:pt x="2094" y="4625"/>
                      <a:pt x="2438" y="4625"/>
                      <a:pt x="3063" y="4657"/>
                    </a:cubicBezTo>
                    <a:lnTo>
                      <a:pt x="3251" y="3563"/>
                    </a:lnTo>
                  </a:path>
                </a:pathLst>
              </a:custGeom>
              <a:solidFill>
                <a:srgbClr val="00BCEB"/>
              </a:solidFill>
              <a:ln w="6350">
                <a:solidFill>
                  <a:srgbClr val="00BCEB"/>
                </a:solidFill>
              </a:ln>
              <a:effectLst/>
            </p:spPr>
            <p:txBody>
              <a:bodyPr wrap="none" anchor="ctr"/>
              <a:lstStyle/>
              <a:p>
                <a:pPr marL="0" marR="0" lvl="0" indent="0" algn="l" defTabSz="812678"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cxnSp>
        <p:nvCxnSpPr>
          <p:cNvPr id="224" name="Straight Connector 223">
            <a:extLst>
              <a:ext uri="{FF2B5EF4-FFF2-40B4-BE49-F238E27FC236}">
                <a16:creationId xmlns:a16="http://schemas.microsoft.com/office/drawing/2014/main" id="{BA97E76B-B30A-4B55-AC4A-6100E868FFF2}"/>
              </a:ext>
            </a:extLst>
          </p:cNvPr>
          <p:cNvCxnSpPr>
            <a:cxnSpLocks/>
          </p:cNvCxnSpPr>
          <p:nvPr/>
        </p:nvCxnSpPr>
        <p:spPr>
          <a:xfrm flipH="1">
            <a:off x="3637104" y="3865582"/>
            <a:ext cx="1585952" cy="1185"/>
          </a:xfrm>
          <a:prstGeom prst="line">
            <a:avLst/>
          </a:prstGeom>
          <a:ln>
            <a:solidFill>
              <a:schemeClr val="accent2">
                <a:shade val="95000"/>
                <a:satMod val="105000"/>
                <a:alpha val="70000"/>
              </a:schemeClr>
            </a:solidFill>
          </a:ln>
        </p:spPr>
        <p:style>
          <a:lnRef idx="1">
            <a:schemeClr val="accent2"/>
          </a:lnRef>
          <a:fillRef idx="0">
            <a:schemeClr val="accent2"/>
          </a:fillRef>
          <a:effectRef idx="0">
            <a:schemeClr val="accent2"/>
          </a:effectRef>
          <a:fontRef idx="minor">
            <a:schemeClr val="tx1"/>
          </a:fontRef>
        </p:style>
      </p:cxnSp>
      <p:sp>
        <p:nvSpPr>
          <p:cNvPr id="225" name="TextBox 224">
            <a:extLst>
              <a:ext uri="{FF2B5EF4-FFF2-40B4-BE49-F238E27FC236}">
                <a16:creationId xmlns:a16="http://schemas.microsoft.com/office/drawing/2014/main" id="{C176BFDD-6678-4DC5-969D-5F341A0A7C17}"/>
              </a:ext>
            </a:extLst>
          </p:cNvPr>
          <p:cNvSpPr txBox="1"/>
          <p:nvPr/>
        </p:nvSpPr>
        <p:spPr>
          <a:xfrm>
            <a:off x="3528467" y="2887657"/>
            <a:ext cx="2114367" cy="307777"/>
          </a:xfrm>
          <a:prstGeom prst="rect">
            <a:avLst/>
          </a:prstGeom>
          <a:noFill/>
        </p:spPr>
        <p:txBody>
          <a:bodyPr wrap="square">
            <a:spAutoFit/>
          </a:bodyPr>
          <a:lstStyle/>
          <a:p>
            <a:pPr marL="0" marR="0" lvl="0" indent="0" algn="l" defTabSz="6095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iscoSansTT ExtraLight"/>
                <a:ea typeface="ＭＳ Ｐゴシック" charset="0"/>
                <a:cs typeface="+mn-cs"/>
              </a:rPr>
              <a:t>Workload Management</a:t>
            </a:r>
          </a:p>
        </p:txBody>
      </p:sp>
      <p:cxnSp>
        <p:nvCxnSpPr>
          <p:cNvPr id="226" name="Straight Connector 225">
            <a:extLst>
              <a:ext uri="{FF2B5EF4-FFF2-40B4-BE49-F238E27FC236}">
                <a16:creationId xmlns:a16="http://schemas.microsoft.com/office/drawing/2014/main" id="{BD3E0F25-B4C1-4B7D-B76E-AC1A34932FB9}"/>
              </a:ext>
            </a:extLst>
          </p:cNvPr>
          <p:cNvCxnSpPr>
            <a:cxnSpLocks/>
          </p:cNvCxnSpPr>
          <p:nvPr/>
        </p:nvCxnSpPr>
        <p:spPr>
          <a:xfrm flipH="1">
            <a:off x="3637104" y="3315830"/>
            <a:ext cx="1585952" cy="1185"/>
          </a:xfrm>
          <a:prstGeom prst="line">
            <a:avLst/>
          </a:prstGeom>
          <a:ln>
            <a:solidFill>
              <a:schemeClr val="accent2">
                <a:shade val="95000"/>
                <a:satMod val="105000"/>
                <a:alpha val="70000"/>
              </a:schemeClr>
            </a:solidFill>
          </a:ln>
        </p:spPr>
        <p:style>
          <a:lnRef idx="1">
            <a:schemeClr val="accent2"/>
          </a:lnRef>
          <a:fillRef idx="0">
            <a:schemeClr val="accent2"/>
          </a:fillRef>
          <a:effectRef idx="0">
            <a:schemeClr val="accent2"/>
          </a:effectRef>
          <a:fontRef idx="minor">
            <a:schemeClr val="tx1"/>
          </a:fontRef>
        </p:style>
      </p:cxnSp>
      <p:sp>
        <p:nvSpPr>
          <p:cNvPr id="227" name="TextBox 226">
            <a:extLst>
              <a:ext uri="{FF2B5EF4-FFF2-40B4-BE49-F238E27FC236}">
                <a16:creationId xmlns:a16="http://schemas.microsoft.com/office/drawing/2014/main" id="{B2E74532-B4F9-4362-A583-6B30AEBBCB5A}"/>
              </a:ext>
            </a:extLst>
          </p:cNvPr>
          <p:cNvSpPr txBox="1"/>
          <p:nvPr/>
        </p:nvSpPr>
        <p:spPr>
          <a:xfrm>
            <a:off x="3528467" y="3987161"/>
            <a:ext cx="2114367" cy="307777"/>
          </a:xfrm>
          <a:prstGeom prst="rect">
            <a:avLst/>
          </a:prstGeom>
          <a:noFill/>
        </p:spPr>
        <p:txBody>
          <a:bodyPr wrap="square">
            <a:spAutoFit/>
          </a:bodyPr>
          <a:lstStyle/>
          <a:p>
            <a:pPr marL="0" marR="0" lvl="0" indent="0" algn="l" defTabSz="6095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iscoSansTT ExtraLight"/>
                <a:ea typeface="ＭＳ Ｐゴシック" charset="0"/>
                <a:cs typeface="+mn-cs"/>
              </a:rPr>
              <a:t>Server Management</a:t>
            </a:r>
          </a:p>
        </p:txBody>
      </p:sp>
      <p:cxnSp>
        <p:nvCxnSpPr>
          <p:cNvPr id="257" name="Straight Connector 256">
            <a:extLst>
              <a:ext uri="{FF2B5EF4-FFF2-40B4-BE49-F238E27FC236}">
                <a16:creationId xmlns:a16="http://schemas.microsoft.com/office/drawing/2014/main" id="{86C31660-521E-4B30-A1D6-E6B0D1B5308E}"/>
              </a:ext>
            </a:extLst>
          </p:cNvPr>
          <p:cNvCxnSpPr>
            <a:cxnSpLocks/>
          </p:cNvCxnSpPr>
          <p:nvPr/>
        </p:nvCxnSpPr>
        <p:spPr>
          <a:xfrm flipH="1">
            <a:off x="3637104" y="4415333"/>
            <a:ext cx="1585952" cy="1185"/>
          </a:xfrm>
          <a:prstGeom prst="line">
            <a:avLst/>
          </a:prstGeom>
          <a:ln>
            <a:solidFill>
              <a:schemeClr val="accent2">
                <a:shade val="95000"/>
                <a:satMod val="105000"/>
                <a:alpha val="70000"/>
              </a:schemeClr>
            </a:solidFill>
          </a:ln>
        </p:spPr>
        <p:style>
          <a:lnRef idx="1">
            <a:schemeClr val="accent2"/>
          </a:lnRef>
          <a:fillRef idx="0">
            <a:schemeClr val="accent2"/>
          </a:fillRef>
          <a:effectRef idx="0">
            <a:schemeClr val="accent2"/>
          </a:effectRef>
          <a:fontRef idx="minor">
            <a:schemeClr val="tx1"/>
          </a:fontRef>
        </p:style>
      </p:cxnSp>
      <p:sp>
        <p:nvSpPr>
          <p:cNvPr id="258" name="TextBox 257">
            <a:extLst>
              <a:ext uri="{FF2B5EF4-FFF2-40B4-BE49-F238E27FC236}">
                <a16:creationId xmlns:a16="http://schemas.microsoft.com/office/drawing/2014/main" id="{3EA01C28-1462-4E64-B56A-271D484D9ACD}"/>
              </a:ext>
            </a:extLst>
          </p:cNvPr>
          <p:cNvSpPr txBox="1"/>
          <p:nvPr/>
        </p:nvSpPr>
        <p:spPr>
          <a:xfrm>
            <a:off x="3528468" y="3437409"/>
            <a:ext cx="1950371" cy="307777"/>
          </a:xfrm>
          <a:prstGeom prst="rect">
            <a:avLst/>
          </a:prstGeom>
          <a:noFill/>
        </p:spPr>
        <p:txBody>
          <a:bodyPr wrap="square">
            <a:spAutoFit/>
          </a:bodyPr>
          <a:lstStyle/>
          <a:p>
            <a:pPr marL="0" marR="0" lvl="0" indent="0" algn="l" defTabSz="6095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iscoSansTT ExtraLight"/>
                <a:ea typeface="ＭＳ Ｐゴシック" charset="0"/>
                <a:cs typeface="+mn-cs"/>
              </a:rPr>
              <a:t>Cluster Management</a:t>
            </a:r>
          </a:p>
        </p:txBody>
      </p:sp>
      <p:cxnSp>
        <p:nvCxnSpPr>
          <p:cNvPr id="259" name="Connector: Elbow 258">
            <a:extLst>
              <a:ext uri="{FF2B5EF4-FFF2-40B4-BE49-F238E27FC236}">
                <a16:creationId xmlns:a16="http://schemas.microsoft.com/office/drawing/2014/main" id="{50A71388-0C70-4875-8204-28EAB6BAF680}"/>
              </a:ext>
            </a:extLst>
          </p:cNvPr>
          <p:cNvCxnSpPr>
            <a:cxnSpLocks/>
            <a:stCxn id="287" idx="2"/>
            <a:endCxn id="206" idx="3"/>
          </p:cNvCxnSpPr>
          <p:nvPr/>
        </p:nvCxnSpPr>
        <p:spPr>
          <a:xfrm>
            <a:off x="2270152" y="2255873"/>
            <a:ext cx="360779" cy="505731"/>
          </a:xfrm>
          <a:prstGeom prst="bentConnector3">
            <a:avLst>
              <a:gd name="adj1" fmla="val 102480"/>
            </a:avLst>
          </a:prstGeom>
          <a:ln w="22225" cap="rnd">
            <a:solidFill>
              <a:schemeClr val="accent1"/>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2589A59B-3479-4135-9D24-8D4265EF48C0}"/>
              </a:ext>
            </a:extLst>
          </p:cNvPr>
          <p:cNvCxnSpPr>
            <a:cxnSpLocks/>
            <a:stCxn id="287" idx="0"/>
            <a:endCxn id="219" idx="3"/>
          </p:cNvCxnSpPr>
          <p:nvPr/>
        </p:nvCxnSpPr>
        <p:spPr>
          <a:xfrm flipH="1">
            <a:off x="1046599" y="2255876"/>
            <a:ext cx="353839" cy="467913"/>
          </a:xfrm>
          <a:prstGeom prst="bentConnector3">
            <a:avLst>
              <a:gd name="adj1" fmla="val 101541"/>
            </a:avLst>
          </a:prstGeom>
          <a:ln w="22225" cap="rnd">
            <a:solidFill>
              <a:schemeClr val="accent1"/>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0F2E6AA-4C6B-4318-B5BA-247D13B3EDAA}"/>
              </a:ext>
            </a:extLst>
          </p:cNvPr>
          <p:cNvCxnSpPr>
            <a:endCxn id="202" idx="3"/>
          </p:cNvCxnSpPr>
          <p:nvPr/>
        </p:nvCxnSpPr>
        <p:spPr>
          <a:xfrm>
            <a:off x="1833171" y="2619063"/>
            <a:ext cx="2893" cy="490989"/>
          </a:xfrm>
          <a:prstGeom prst="line">
            <a:avLst/>
          </a:prstGeom>
          <a:ln w="22225" cap="rnd">
            <a:solidFill>
              <a:schemeClr val="accent1"/>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4EA358E3-083C-43DE-AF17-1F6DE8E3807E}"/>
              </a:ext>
            </a:extLst>
          </p:cNvPr>
          <p:cNvSpPr txBox="1"/>
          <p:nvPr/>
        </p:nvSpPr>
        <p:spPr>
          <a:xfrm>
            <a:off x="335348" y="3821279"/>
            <a:ext cx="2990984" cy="523220"/>
          </a:xfrm>
          <a:prstGeom prst="rect">
            <a:avLst/>
          </a:prstGeom>
          <a:noFill/>
        </p:spPr>
        <p:txBody>
          <a:bodyPr wrap="square">
            <a:spAutoFit/>
          </a:bodyPr>
          <a:lstStyle/>
          <a:p>
            <a:pPr marL="0" marR="0" lvl="0" indent="0" algn="ctr" defTabSz="60957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t>IWE Hyperconverged </a:t>
            </a:r>
            <a:b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br>
            <a:r>
              <a:rPr kumimoji="0" lang="en-US" sz="1400" b="1" i="0" u="none" strike="noStrike" kern="1200" cap="none" spc="0" normalizeH="0" baseline="0" noProof="0" dirty="0">
                <a:ln>
                  <a:noFill/>
                </a:ln>
                <a:solidFill>
                  <a:srgbClr val="FFFFFF"/>
                </a:solidFill>
                <a:effectLst/>
                <a:uLnTx/>
                <a:uFillTx/>
                <a:latin typeface="CiscoSansTT" panose="020B0503020201020303" pitchFamily="34" charset="0"/>
                <a:ea typeface="ＭＳ Ｐゴシック" charset="0"/>
                <a:cs typeface="CiscoSansTT" panose="020B0503020201020303" pitchFamily="34" charset="0"/>
              </a:rPr>
              <a:t>Cluster OS</a:t>
            </a:r>
          </a:p>
        </p:txBody>
      </p:sp>
      <p:grpSp>
        <p:nvGrpSpPr>
          <p:cNvPr id="263" name="Group 262">
            <a:extLst>
              <a:ext uri="{FF2B5EF4-FFF2-40B4-BE49-F238E27FC236}">
                <a16:creationId xmlns:a16="http://schemas.microsoft.com/office/drawing/2014/main" id="{EA6319F9-5122-4E8B-958A-A46B983C7532}"/>
              </a:ext>
            </a:extLst>
          </p:cNvPr>
          <p:cNvGrpSpPr>
            <a:grpSpLocks noChangeAspect="1"/>
          </p:cNvGrpSpPr>
          <p:nvPr/>
        </p:nvGrpSpPr>
        <p:grpSpPr>
          <a:xfrm>
            <a:off x="1397985" y="1822285"/>
            <a:ext cx="872168" cy="873644"/>
            <a:chOff x="356645" y="1332559"/>
            <a:chExt cx="1865941" cy="1872480"/>
          </a:xfrm>
        </p:grpSpPr>
        <p:sp>
          <p:nvSpPr>
            <p:cNvPr id="287" name="Freeform: Shape 22">
              <a:extLst>
                <a:ext uri="{FF2B5EF4-FFF2-40B4-BE49-F238E27FC236}">
                  <a16:creationId xmlns:a16="http://schemas.microsoft.com/office/drawing/2014/main" id="{35168A77-475B-450F-9394-C22364917B48}"/>
                </a:ext>
              </a:extLst>
            </p:cNvPr>
            <p:cNvSpPr/>
            <p:nvPr/>
          </p:nvSpPr>
          <p:spPr>
            <a:xfrm>
              <a:off x="361890" y="1332559"/>
              <a:ext cx="1860696" cy="1858625"/>
            </a:xfrm>
            <a:custGeom>
              <a:avLst/>
              <a:gdLst>
                <a:gd name="connsiteX0" fmla="*/ 0 w 5161132"/>
                <a:gd name="connsiteY0" fmla="*/ 2571940 h 5143879"/>
                <a:gd name="connsiteX1" fmla="*/ 2580567 w 5161132"/>
                <a:gd name="connsiteY1" fmla="*/ 0 h 5143879"/>
                <a:gd name="connsiteX2" fmla="*/ 5161133 w 5161132"/>
                <a:gd name="connsiteY2" fmla="*/ 2571940 h 5143879"/>
                <a:gd name="connsiteX3" fmla="*/ 2580567 w 5161132"/>
                <a:gd name="connsiteY3" fmla="*/ 5143880 h 5143879"/>
                <a:gd name="connsiteX4" fmla="*/ 0 w 5161132"/>
                <a:gd name="connsiteY4" fmla="*/ 2571940 h 5143879"/>
                <a:gd name="connsiteX5" fmla="*/ 0 w 5161132"/>
                <a:gd name="connsiteY5" fmla="*/ 2571940 h 514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1132" h="5143879">
                  <a:moveTo>
                    <a:pt x="0" y="2571940"/>
                  </a:moveTo>
                  <a:cubicBezTo>
                    <a:pt x="0" y="1151494"/>
                    <a:pt x="1155360" y="0"/>
                    <a:pt x="2580567" y="0"/>
                  </a:cubicBezTo>
                  <a:cubicBezTo>
                    <a:pt x="4005773" y="0"/>
                    <a:pt x="5161133" y="1151494"/>
                    <a:pt x="5161133" y="2571940"/>
                  </a:cubicBezTo>
                  <a:cubicBezTo>
                    <a:pt x="5161133" y="3992386"/>
                    <a:pt x="4005773" y="5143880"/>
                    <a:pt x="2580567" y="5143880"/>
                  </a:cubicBezTo>
                  <a:cubicBezTo>
                    <a:pt x="1155360" y="5143880"/>
                    <a:pt x="0" y="3992375"/>
                    <a:pt x="0" y="2571940"/>
                  </a:cubicBezTo>
                  <a:lnTo>
                    <a:pt x="0" y="2571940"/>
                  </a:lnTo>
                  <a:close/>
                </a:path>
              </a:pathLst>
            </a:custGeom>
            <a:solidFill>
              <a:srgbClr val="1E4471"/>
            </a:solidFill>
            <a:ln w="1116" cap="flat">
              <a:noFill/>
              <a:prstDash val="solid"/>
              <a:miter/>
            </a:ln>
          </p:spPr>
          <p:txBody>
            <a:bodyPr rtlCol="0" anchor="ct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nvGrpSpPr>
            <p:cNvPr id="393" name="Group 392">
              <a:extLst>
                <a:ext uri="{FF2B5EF4-FFF2-40B4-BE49-F238E27FC236}">
                  <a16:creationId xmlns:a16="http://schemas.microsoft.com/office/drawing/2014/main" id="{B7641B4B-25E3-488B-B760-B302560424D0}"/>
                </a:ext>
              </a:extLst>
            </p:cNvPr>
            <p:cNvGrpSpPr/>
            <p:nvPr/>
          </p:nvGrpSpPr>
          <p:grpSpPr>
            <a:xfrm>
              <a:off x="356645" y="1333215"/>
              <a:ext cx="1858767" cy="1858589"/>
              <a:chOff x="4972721" y="1223323"/>
              <a:chExt cx="1653801" cy="1653642"/>
            </a:xfrm>
          </p:grpSpPr>
          <p:sp>
            <p:nvSpPr>
              <p:cNvPr id="443" name="Oval 442">
                <a:extLst>
                  <a:ext uri="{FF2B5EF4-FFF2-40B4-BE49-F238E27FC236}">
                    <a16:creationId xmlns:a16="http://schemas.microsoft.com/office/drawing/2014/main" id="{77CE79B0-8118-49B0-A6BF-33330F618766}"/>
                  </a:ext>
                </a:extLst>
              </p:cNvPr>
              <p:cNvSpPr/>
              <p:nvPr/>
            </p:nvSpPr>
            <p:spPr>
              <a:xfrm>
                <a:off x="6302453" y="2534379"/>
                <a:ext cx="21979" cy="21979"/>
              </a:xfrm>
              <a:prstGeom prst="ellipse">
                <a:avLst/>
              </a:prstGeom>
              <a:solidFill>
                <a:srgbClr val="FFFFFF">
                  <a:alpha val="48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44" name="Straight Connector 443">
                <a:extLst>
                  <a:ext uri="{FF2B5EF4-FFF2-40B4-BE49-F238E27FC236}">
                    <a16:creationId xmlns:a16="http://schemas.microsoft.com/office/drawing/2014/main" id="{3B5C71B3-7CD2-4662-8982-B61AB2BBEDFA}"/>
                  </a:ext>
                </a:extLst>
              </p:cNvPr>
              <p:cNvCxnSpPr>
                <a:cxnSpLocks/>
                <a:stCxn id="458" idx="7"/>
              </p:cNvCxnSpPr>
              <p:nvPr/>
            </p:nvCxnSpPr>
            <p:spPr>
              <a:xfrm flipV="1">
                <a:off x="5510520" y="1223323"/>
                <a:ext cx="289944" cy="100698"/>
              </a:xfrm>
              <a:prstGeom prst="line">
                <a:avLst/>
              </a:prstGeom>
              <a:solidFill>
                <a:srgbClr val="1E4471"/>
              </a:solidFill>
              <a:ln w="6350" cap="flat" cmpd="sng" algn="ctr">
                <a:solidFill>
                  <a:srgbClr val="FFFFFF">
                    <a:alpha val="20000"/>
                  </a:srgbClr>
                </a:solidFill>
                <a:prstDash val="solid"/>
              </a:ln>
              <a:effectLst/>
            </p:spPr>
          </p:cxnSp>
          <p:cxnSp>
            <p:nvCxnSpPr>
              <p:cNvPr id="445" name="Straight Connector 444">
                <a:extLst>
                  <a:ext uri="{FF2B5EF4-FFF2-40B4-BE49-F238E27FC236}">
                    <a16:creationId xmlns:a16="http://schemas.microsoft.com/office/drawing/2014/main" id="{0682A3EC-C769-420A-8954-76281D0E7226}"/>
                  </a:ext>
                </a:extLst>
              </p:cNvPr>
              <p:cNvCxnSpPr>
                <a:cxnSpLocks/>
                <a:stCxn id="456" idx="0"/>
                <a:endCxn id="458" idx="3"/>
              </p:cNvCxnSpPr>
              <p:nvPr/>
            </p:nvCxnSpPr>
            <p:spPr>
              <a:xfrm flipH="1" flipV="1">
                <a:off x="5494979" y="1339562"/>
                <a:ext cx="48981" cy="460502"/>
              </a:xfrm>
              <a:prstGeom prst="line">
                <a:avLst/>
              </a:prstGeom>
              <a:solidFill>
                <a:srgbClr val="1E4471"/>
              </a:solidFill>
              <a:ln w="6350" cap="flat" cmpd="sng" algn="ctr">
                <a:solidFill>
                  <a:srgbClr val="FFFFFF">
                    <a:alpha val="20000"/>
                  </a:srgbClr>
                </a:solidFill>
                <a:prstDash val="solid"/>
              </a:ln>
              <a:effectLst/>
            </p:spPr>
          </p:cxnSp>
          <p:cxnSp>
            <p:nvCxnSpPr>
              <p:cNvPr id="446" name="Straight Connector 445">
                <a:extLst>
                  <a:ext uri="{FF2B5EF4-FFF2-40B4-BE49-F238E27FC236}">
                    <a16:creationId xmlns:a16="http://schemas.microsoft.com/office/drawing/2014/main" id="{1DC75ADE-5996-465C-9513-18664EF8BEA5}"/>
                  </a:ext>
                </a:extLst>
              </p:cNvPr>
              <p:cNvCxnSpPr>
                <a:cxnSpLocks/>
                <a:stCxn id="467" idx="1"/>
                <a:endCxn id="466" idx="7"/>
              </p:cNvCxnSpPr>
              <p:nvPr/>
            </p:nvCxnSpPr>
            <p:spPr>
              <a:xfrm>
                <a:off x="6084158" y="1399685"/>
                <a:ext cx="405172" cy="457785"/>
              </a:xfrm>
              <a:prstGeom prst="line">
                <a:avLst/>
              </a:prstGeom>
              <a:solidFill>
                <a:srgbClr val="1E4471"/>
              </a:solidFill>
              <a:ln w="6350" cap="flat" cmpd="sng" algn="ctr">
                <a:solidFill>
                  <a:srgbClr val="FFFFFF">
                    <a:alpha val="20000"/>
                  </a:srgbClr>
                </a:solidFill>
                <a:prstDash val="solid"/>
              </a:ln>
              <a:effectLst/>
            </p:spPr>
          </p:cxnSp>
          <p:cxnSp>
            <p:nvCxnSpPr>
              <p:cNvPr id="447" name="Straight Connector 446">
                <a:extLst>
                  <a:ext uri="{FF2B5EF4-FFF2-40B4-BE49-F238E27FC236}">
                    <a16:creationId xmlns:a16="http://schemas.microsoft.com/office/drawing/2014/main" id="{D8775291-4C41-4A31-8BFA-2B43642A566E}"/>
                  </a:ext>
                </a:extLst>
              </p:cNvPr>
              <p:cNvCxnSpPr>
                <a:cxnSpLocks/>
                <a:stCxn id="474" idx="7"/>
                <a:endCxn id="456" idx="4"/>
              </p:cNvCxnSpPr>
              <p:nvPr/>
            </p:nvCxnSpPr>
            <p:spPr>
              <a:xfrm flipV="1">
                <a:off x="5362971" y="1822043"/>
                <a:ext cx="180989" cy="395111"/>
              </a:xfrm>
              <a:prstGeom prst="line">
                <a:avLst/>
              </a:prstGeom>
              <a:solidFill>
                <a:srgbClr val="1E4471"/>
              </a:solidFill>
              <a:ln w="6350" cap="flat" cmpd="sng" algn="ctr">
                <a:solidFill>
                  <a:srgbClr val="FFFFFF">
                    <a:alpha val="20000"/>
                  </a:srgbClr>
                </a:solidFill>
                <a:prstDash val="solid"/>
              </a:ln>
              <a:effectLst/>
            </p:spPr>
          </p:cxnSp>
          <p:cxnSp>
            <p:nvCxnSpPr>
              <p:cNvPr id="448" name="Straight Connector 447">
                <a:extLst>
                  <a:ext uri="{FF2B5EF4-FFF2-40B4-BE49-F238E27FC236}">
                    <a16:creationId xmlns:a16="http://schemas.microsoft.com/office/drawing/2014/main" id="{975EE877-3A5D-45E2-B129-1E398D3E3C4B}"/>
                  </a:ext>
                </a:extLst>
              </p:cNvPr>
              <p:cNvCxnSpPr>
                <a:cxnSpLocks/>
                <a:stCxn id="460" idx="7"/>
                <a:endCxn id="450" idx="3"/>
              </p:cNvCxnSpPr>
              <p:nvPr/>
            </p:nvCxnSpPr>
            <p:spPr>
              <a:xfrm flipV="1">
                <a:off x="5797444" y="1774179"/>
                <a:ext cx="158862" cy="256576"/>
              </a:xfrm>
              <a:prstGeom prst="line">
                <a:avLst/>
              </a:prstGeom>
              <a:solidFill>
                <a:srgbClr val="1E4471"/>
              </a:solidFill>
              <a:ln w="6350" cap="flat" cmpd="sng" algn="ctr">
                <a:solidFill>
                  <a:srgbClr val="FFFFFF">
                    <a:alpha val="20000"/>
                  </a:srgbClr>
                </a:solidFill>
                <a:prstDash val="solid"/>
              </a:ln>
              <a:effectLst/>
            </p:spPr>
          </p:cxnSp>
          <p:cxnSp>
            <p:nvCxnSpPr>
              <p:cNvPr id="449" name="Straight Connector 448">
                <a:extLst>
                  <a:ext uri="{FF2B5EF4-FFF2-40B4-BE49-F238E27FC236}">
                    <a16:creationId xmlns:a16="http://schemas.microsoft.com/office/drawing/2014/main" id="{D0FDE2F7-39AA-42C0-BE73-7BA1D2AD2B54}"/>
                  </a:ext>
                </a:extLst>
              </p:cNvPr>
              <p:cNvCxnSpPr>
                <a:cxnSpLocks/>
                <a:stCxn id="458" idx="5"/>
              </p:cNvCxnSpPr>
              <p:nvPr/>
            </p:nvCxnSpPr>
            <p:spPr>
              <a:xfrm>
                <a:off x="5510520" y="1339562"/>
                <a:ext cx="454475" cy="423536"/>
              </a:xfrm>
              <a:prstGeom prst="line">
                <a:avLst/>
              </a:prstGeom>
              <a:solidFill>
                <a:srgbClr val="1E4471"/>
              </a:solidFill>
              <a:ln w="6350" cap="flat" cmpd="sng" algn="ctr">
                <a:solidFill>
                  <a:srgbClr val="FFFFFF">
                    <a:alpha val="20000"/>
                  </a:srgbClr>
                </a:solidFill>
                <a:prstDash val="solid"/>
              </a:ln>
              <a:effectLst/>
            </p:spPr>
          </p:cxnSp>
          <p:sp>
            <p:nvSpPr>
              <p:cNvPr id="450" name="Oval 449">
                <a:extLst>
                  <a:ext uri="{FF2B5EF4-FFF2-40B4-BE49-F238E27FC236}">
                    <a16:creationId xmlns:a16="http://schemas.microsoft.com/office/drawing/2014/main" id="{888A0749-B46B-4EF5-8539-5545B510D1D9}"/>
                  </a:ext>
                </a:extLst>
              </p:cNvPr>
              <p:cNvSpPr/>
              <p:nvPr/>
            </p:nvSpPr>
            <p:spPr>
              <a:xfrm>
                <a:off x="5953087" y="1755419"/>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1" name="Straight Connector 450">
                <a:extLst>
                  <a:ext uri="{FF2B5EF4-FFF2-40B4-BE49-F238E27FC236}">
                    <a16:creationId xmlns:a16="http://schemas.microsoft.com/office/drawing/2014/main" id="{5D9CB52F-850D-4B83-AAC7-40F02F9B5A4E}"/>
                  </a:ext>
                </a:extLst>
              </p:cNvPr>
              <p:cNvCxnSpPr>
                <a:cxnSpLocks/>
                <a:stCxn id="467" idx="4"/>
                <a:endCxn id="450" idx="0"/>
              </p:cNvCxnSpPr>
              <p:nvPr/>
            </p:nvCxnSpPr>
            <p:spPr>
              <a:xfrm flipH="1">
                <a:off x="5964077" y="1418445"/>
                <a:ext cx="127852" cy="336974"/>
              </a:xfrm>
              <a:prstGeom prst="line">
                <a:avLst/>
              </a:prstGeom>
              <a:solidFill>
                <a:srgbClr val="1E4471"/>
              </a:solidFill>
              <a:ln w="6350" cap="flat" cmpd="sng" algn="ctr">
                <a:solidFill>
                  <a:srgbClr val="FFFFFF">
                    <a:alpha val="20000"/>
                  </a:srgbClr>
                </a:solidFill>
                <a:prstDash val="solid"/>
              </a:ln>
              <a:effectLst/>
            </p:spPr>
          </p:cxnSp>
          <p:cxnSp>
            <p:nvCxnSpPr>
              <p:cNvPr id="452" name="Straight Connector 451">
                <a:extLst>
                  <a:ext uri="{FF2B5EF4-FFF2-40B4-BE49-F238E27FC236}">
                    <a16:creationId xmlns:a16="http://schemas.microsoft.com/office/drawing/2014/main" id="{651A795A-4663-466D-A2CF-DE6161422C05}"/>
                  </a:ext>
                </a:extLst>
              </p:cNvPr>
              <p:cNvCxnSpPr>
                <a:cxnSpLocks/>
                <a:stCxn id="450" idx="3"/>
                <a:endCxn id="456" idx="6"/>
              </p:cNvCxnSpPr>
              <p:nvPr/>
            </p:nvCxnSpPr>
            <p:spPr>
              <a:xfrm flipH="1">
                <a:off x="5554949" y="1774179"/>
                <a:ext cx="401357" cy="36875"/>
              </a:xfrm>
              <a:prstGeom prst="line">
                <a:avLst/>
              </a:prstGeom>
              <a:solidFill>
                <a:srgbClr val="1E4471"/>
              </a:solidFill>
              <a:ln w="6350" cap="flat" cmpd="sng" algn="ctr">
                <a:solidFill>
                  <a:srgbClr val="FFFFFF">
                    <a:alpha val="20000"/>
                  </a:srgbClr>
                </a:solidFill>
                <a:prstDash val="solid"/>
              </a:ln>
              <a:effectLst/>
            </p:spPr>
          </p:cxnSp>
          <p:cxnSp>
            <p:nvCxnSpPr>
              <p:cNvPr id="453" name="Straight Connector 452">
                <a:extLst>
                  <a:ext uri="{FF2B5EF4-FFF2-40B4-BE49-F238E27FC236}">
                    <a16:creationId xmlns:a16="http://schemas.microsoft.com/office/drawing/2014/main" id="{437F7C79-4A1C-4559-B805-6EA986EC6535}"/>
                  </a:ext>
                </a:extLst>
              </p:cNvPr>
              <p:cNvCxnSpPr>
                <a:cxnSpLocks/>
                <a:stCxn id="460" idx="1"/>
              </p:cNvCxnSpPr>
              <p:nvPr/>
            </p:nvCxnSpPr>
            <p:spPr>
              <a:xfrm flipH="1" flipV="1">
                <a:off x="5541987" y="1811617"/>
                <a:ext cx="239916" cy="219138"/>
              </a:xfrm>
              <a:prstGeom prst="line">
                <a:avLst/>
              </a:prstGeom>
              <a:solidFill>
                <a:srgbClr val="1E4471"/>
              </a:solidFill>
              <a:ln w="6350" cap="flat" cmpd="sng" algn="ctr">
                <a:solidFill>
                  <a:srgbClr val="FFFFFF">
                    <a:alpha val="20000"/>
                  </a:srgbClr>
                </a:solidFill>
                <a:prstDash val="solid"/>
              </a:ln>
              <a:effectLst/>
            </p:spPr>
          </p:cxnSp>
          <p:cxnSp>
            <p:nvCxnSpPr>
              <p:cNvPr id="454" name="Straight Connector 453">
                <a:extLst>
                  <a:ext uri="{FF2B5EF4-FFF2-40B4-BE49-F238E27FC236}">
                    <a16:creationId xmlns:a16="http://schemas.microsoft.com/office/drawing/2014/main" id="{A7EA24F6-B41F-4104-8D92-38A17BF862E5}"/>
                  </a:ext>
                </a:extLst>
              </p:cNvPr>
              <p:cNvCxnSpPr>
                <a:cxnSpLocks/>
                <a:endCxn id="492" idx="7"/>
              </p:cNvCxnSpPr>
              <p:nvPr/>
            </p:nvCxnSpPr>
            <p:spPr>
              <a:xfrm flipH="1">
                <a:off x="5227036" y="1811616"/>
                <a:ext cx="312660" cy="155242"/>
              </a:xfrm>
              <a:prstGeom prst="line">
                <a:avLst/>
              </a:prstGeom>
              <a:solidFill>
                <a:srgbClr val="1E4471"/>
              </a:solidFill>
              <a:ln w="6350" cap="flat" cmpd="sng" algn="ctr">
                <a:solidFill>
                  <a:srgbClr val="FFFFFF">
                    <a:alpha val="20000"/>
                  </a:srgbClr>
                </a:solidFill>
                <a:prstDash val="solid"/>
              </a:ln>
              <a:effectLst/>
            </p:spPr>
          </p:cxnSp>
          <p:cxnSp>
            <p:nvCxnSpPr>
              <p:cNvPr id="455" name="Straight Connector 454">
                <a:extLst>
                  <a:ext uri="{FF2B5EF4-FFF2-40B4-BE49-F238E27FC236}">
                    <a16:creationId xmlns:a16="http://schemas.microsoft.com/office/drawing/2014/main" id="{1FA109AB-59F9-4FA0-A69B-6E9DAFC9A133}"/>
                  </a:ext>
                </a:extLst>
              </p:cNvPr>
              <p:cNvCxnSpPr>
                <a:cxnSpLocks/>
                <a:stCxn id="456" idx="1"/>
              </p:cNvCxnSpPr>
              <p:nvPr/>
            </p:nvCxnSpPr>
            <p:spPr>
              <a:xfrm flipH="1" flipV="1">
                <a:off x="5317433" y="1371485"/>
                <a:ext cx="218756" cy="431798"/>
              </a:xfrm>
              <a:prstGeom prst="line">
                <a:avLst/>
              </a:prstGeom>
              <a:solidFill>
                <a:srgbClr val="1E4471"/>
              </a:solidFill>
              <a:ln w="6350" cap="flat" cmpd="sng" algn="ctr">
                <a:solidFill>
                  <a:srgbClr val="FFFFFF">
                    <a:alpha val="20000"/>
                  </a:srgbClr>
                </a:solidFill>
                <a:prstDash val="solid"/>
              </a:ln>
              <a:effectLst/>
            </p:spPr>
          </p:cxnSp>
          <p:sp>
            <p:nvSpPr>
              <p:cNvPr id="456" name="Oval 455">
                <a:extLst>
                  <a:ext uri="{FF2B5EF4-FFF2-40B4-BE49-F238E27FC236}">
                    <a16:creationId xmlns:a16="http://schemas.microsoft.com/office/drawing/2014/main" id="{289AA6C9-EC34-46E2-AA37-E85561AF49D3}"/>
                  </a:ext>
                </a:extLst>
              </p:cNvPr>
              <p:cNvSpPr/>
              <p:nvPr/>
            </p:nvSpPr>
            <p:spPr>
              <a:xfrm>
                <a:off x="5532970" y="1800064"/>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7" name="Straight Connector 456">
                <a:extLst>
                  <a:ext uri="{FF2B5EF4-FFF2-40B4-BE49-F238E27FC236}">
                    <a16:creationId xmlns:a16="http://schemas.microsoft.com/office/drawing/2014/main" id="{2A49AF20-F1DD-4D0D-9976-6A002C9ECFB4}"/>
                  </a:ext>
                </a:extLst>
              </p:cNvPr>
              <p:cNvCxnSpPr>
                <a:cxnSpLocks/>
                <a:endCxn id="450" idx="4"/>
              </p:cNvCxnSpPr>
              <p:nvPr/>
            </p:nvCxnSpPr>
            <p:spPr>
              <a:xfrm>
                <a:off x="5800464" y="1223323"/>
                <a:ext cx="163613" cy="554075"/>
              </a:xfrm>
              <a:prstGeom prst="line">
                <a:avLst/>
              </a:prstGeom>
              <a:solidFill>
                <a:srgbClr val="1E4471"/>
              </a:solidFill>
              <a:ln w="6350" cap="flat" cmpd="sng" algn="ctr">
                <a:solidFill>
                  <a:srgbClr val="FFFFFF">
                    <a:alpha val="20000"/>
                  </a:srgbClr>
                </a:solidFill>
                <a:prstDash val="solid"/>
              </a:ln>
              <a:effectLst/>
            </p:spPr>
          </p:cxnSp>
          <p:sp>
            <p:nvSpPr>
              <p:cNvPr id="458" name="Oval 457">
                <a:extLst>
                  <a:ext uri="{FF2B5EF4-FFF2-40B4-BE49-F238E27FC236}">
                    <a16:creationId xmlns:a16="http://schemas.microsoft.com/office/drawing/2014/main" id="{40ADA6D3-D444-43C5-AA85-F255E07653BF}"/>
                  </a:ext>
                </a:extLst>
              </p:cNvPr>
              <p:cNvSpPr/>
              <p:nvPr/>
            </p:nvSpPr>
            <p:spPr>
              <a:xfrm>
                <a:off x="5491760" y="1320802"/>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59" name="Straight Connector 458">
                <a:extLst>
                  <a:ext uri="{FF2B5EF4-FFF2-40B4-BE49-F238E27FC236}">
                    <a16:creationId xmlns:a16="http://schemas.microsoft.com/office/drawing/2014/main" id="{AB1F1C23-A323-4953-A13D-FFC578AD8A03}"/>
                  </a:ext>
                </a:extLst>
              </p:cNvPr>
              <p:cNvCxnSpPr>
                <a:cxnSpLocks/>
                <a:stCxn id="469" idx="5"/>
                <a:endCxn id="466" idx="7"/>
              </p:cNvCxnSpPr>
              <p:nvPr/>
            </p:nvCxnSpPr>
            <p:spPr>
              <a:xfrm>
                <a:off x="6311272" y="1418445"/>
                <a:ext cx="178058" cy="439025"/>
              </a:xfrm>
              <a:prstGeom prst="line">
                <a:avLst/>
              </a:prstGeom>
              <a:solidFill>
                <a:srgbClr val="1E4471"/>
              </a:solidFill>
              <a:ln w="6350" cap="flat" cmpd="sng" algn="ctr">
                <a:solidFill>
                  <a:srgbClr val="FFFFFF">
                    <a:alpha val="20000"/>
                  </a:srgbClr>
                </a:solidFill>
                <a:prstDash val="solid"/>
              </a:ln>
              <a:effectLst/>
            </p:spPr>
          </p:cxnSp>
          <p:sp>
            <p:nvSpPr>
              <p:cNvPr id="460" name="Oval 459">
                <a:extLst>
                  <a:ext uri="{FF2B5EF4-FFF2-40B4-BE49-F238E27FC236}">
                    <a16:creationId xmlns:a16="http://schemas.microsoft.com/office/drawing/2014/main" id="{6D387C79-6842-4822-9D0F-63724910EB7B}"/>
                  </a:ext>
                </a:extLst>
              </p:cNvPr>
              <p:cNvSpPr/>
              <p:nvPr/>
            </p:nvSpPr>
            <p:spPr>
              <a:xfrm>
                <a:off x="5778684" y="2027536"/>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1" name="Straight Connector 460">
                <a:extLst>
                  <a:ext uri="{FF2B5EF4-FFF2-40B4-BE49-F238E27FC236}">
                    <a16:creationId xmlns:a16="http://schemas.microsoft.com/office/drawing/2014/main" id="{593A3197-4BE7-4ECB-90BB-8E433A4217BE}"/>
                  </a:ext>
                </a:extLst>
              </p:cNvPr>
              <p:cNvCxnSpPr>
                <a:cxnSpLocks/>
                <a:stCxn id="474" idx="5"/>
                <a:endCxn id="485" idx="2"/>
              </p:cNvCxnSpPr>
              <p:nvPr/>
            </p:nvCxnSpPr>
            <p:spPr>
              <a:xfrm>
                <a:off x="5362971" y="2232695"/>
                <a:ext cx="287984" cy="271078"/>
              </a:xfrm>
              <a:prstGeom prst="line">
                <a:avLst/>
              </a:prstGeom>
              <a:solidFill>
                <a:srgbClr val="1E4471"/>
              </a:solidFill>
              <a:ln w="6350" cap="flat" cmpd="sng" algn="ctr">
                <a:solidFill>
                  <a:srgbClr val="FFFFFF">
                    <a:alpha val="20000"/>
                  </a:srgbClr>
                </a:solidFill>
                <a:prstDash val="solid"/>
              </a:ln>
              <a:effectLst/>
            </p:spPr>
          </p:cxnSp>
          <p:cxnSp>
            <p:nvCxnSpPr>
              <p:cNvPr id="462" name="Straight Connector 461">
                <a:extLst>
                  <a:ext uri="{FF2B5EF4-FFF2-40B4-BE49-F238E27FC236}">
                    <a16:creationId xmlns:a16="http://schemas.microsoft.com/office/drawing/2014/main" id="{6CF3B1A7-D422-4D69-B584-95849E712F39}"/>
                  </a:ext>
                </a:extLst>
              </p:cNvPr>
              <p:cNvCxnSpPr>
                <a:cxnSpLocks/>
                <a:stCxn id="464" idx="1"/>
                <a:endCxn id="450" idx="1"/>
              </p:cNvCxnSpPr>
              <p:nvPr/>
            </p:nvCxnSpPr>
            <p:spPr>
              <a:xfrm flipH="1" flipV="1">
                <a:off x="5956306" y="1758638"/>
                <a:ext cx="172062" cy="315632"/>
              </a:xfrm>
              <a:prstGeom prst="line">
                <a:avLst/>
              </a:prstGeom>
              <a:solidFill>
                <a:srgbClr val="1E4471"/>
              </a:solidFill>
              <a:ln w="6350" cap="flat" cmpd="sng" algn="ctr">
                <a:solidFill>
                  <a:srgbClr val="FFFFFF">
                    <a:alpha val="20000"/>
                  </a:srgbClr>
                </a:solidFill>
                <a:prstDash val="solid"/>
              </a:ln>
              <a:effectLst/>
            </p:spPr>
          </p:cxnSp>
          <p:cxnSp>
            <p:nvCxnSpPr>
              <p:cNvPr id="463" name="Straight Connector 462">
                <a:extLst>
                  <a:ext uri="{FF2B5EF4-FFF2-40B4-BE49-F238E27FC236}">
                    <a16:creationId xmlns:a16="http://schemas.microsoft.com/office/drawing/2014/main" id="{58082F46-16B4-44A6-AE8E-A7EB414A4C5D}"/>
                  </a:ext>
                </a:extLst>
              </p:cNvPr>
              <p:cNvCxnSpPr>
                <a:cxnSpLocks/>
                <a:stCxn id="466" idx="1"/>
                <a:endCxn id="450" idx="6"/>
              </p:cNvCxnSpPr>
              <p:nvPr/>
            </p:nvCxnSpPr>
            <p:spPr>
              <a:xfrm flipH="1" flipV="1">
                <a:off x="5975066" y="1766409"/>
                <a:ext cx="498723" cy="91061"/>
              </a:xfrm>
              <a:prstGeom prst="line">
                <a:avLst/>
              </a:prstGeom>
              <a:solidFill>
                <a:srgbClr val="1E4471"/>
              </a:solidFill>
              <a:ln w="6350" cap="flat" cmpd="sng" algn="ctr">
                <a:solidFill>
                  <a:srgbClr val="FFFFFF">
                    <a:alpha val="20000"/>
                  </a:srgbClr>
                </a:solidFill>
                <a:prstDash val="solid"/>
              </a:ln>
              <a:effectLst/>
            </p:spPr>
          </p:cxnSp>
          <p:sp>
            <p:nvSpPr>
              <p:cNvPr id="464" name="Oval 463">
                <a:extLst>
                  <a:ext uri="{FF2B5EF4-FFF2-40B4-BE49-F238E27FC236}">
                    <a16:creationId xmlns:a16="http://schemas.microsoft.com/office/drawing/2014/main" id="{FA60A557-87D8-423A-9EA0-AAF8DFBD2B00}"/>
                  </a:ext>
                </a:extLst>
              </p:cNvPr>
              <p:cNvSpPr/>
              <p:nvPr/>
            </p:nvSpPr>
            <p:spPr>
              <a:xfrm>
                <a:off x="6125149" y="2071051"/>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5" name="Straight Connector 464">
                <a:extLst>
                  <a:ext uri="{FF2B5EF4-FFF2-40B4-BE49-F238E27FC236}">
                    <a16:creationId xmlns:a16="http://schemas.microsoft.com/office/drawing/2014/main" id="{66A54C3E-A2EF-4A6F-A106-BED576B8967F}"/>
                  </a:ext>
                </a:extLst>
              </p:cNvPr>
              <p:cNvCxnSpPr>
                <a:cxnSpLocks/>
                <a:stCxn id="466" idx="7"/>
                <a:endCxn id="464" idx="1"/>
              </p:cNvCxnSpPr>
              <p:nvPr/>
            </p:nvCxnSpPr>
            <p:spPr>
              <a:xfrm flipH="1">
                <a:off x="6128368" y="1857470"/>
                <a:ext cx="360962" cy="216800"/>
              </a:xfrm>
              <a:prstGeom prst="line">
                <a:avLst/>
              </a:prstGeom>
              <a:solidFill>
                <a:srgbClr val="FFFFFF">
                  <a:alpha val="46000"/>
                </a:srgbClr>
              </a:solidFill>
              <a:ln w="6350" cap="flat" cmpd="sng" algn="ctr">
                <a:solidFill>
                  <a:srgbClr val="FFFFFF">
                    <a:alpha val="20000"/>
                  </a:srgbClr>
                </a:solidFill>
                <a:prstDash val="solid"/>
              </a:ln>
              <a:effectLst/>
            </p:spPr>
          </p:cxnSp>
          <p:sp>
            <p:nvSpPr>
              <p:cNvPr id="466" name="Oval 465">
                <a:extLst>
                  <a:ext uri="{FF2B5EF4-FFF2-40B4-BE49-F238E27FC236}">
                    <a16:creationId xmlns:a16="http://schemas.microsoft.com/office/drawing/2014/main" id="{3736B9D7-035D-4260-A0F4-4F02575207D6}"/>
                  </a:ext>
                </a:extLst>
              </p:cNvPr>
              <p:cNvSpPr/>
              <p:nvPr/>
            </p:nvSpPr>
            <p:spPr>
              <a:xfrm>
                <a:off x="6470570" y="1854251"/>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67" name="Oval 466">
                <a:extLst>
                  <a:ext uri="{FF2B5EF4-FFF2-40B4-BE49-F238E27FC236}">
                    <a16:creationId xmlns:a16="http://schemas.microsoft.com/office/drawing/2014/main" id="{55558506-B984-46EB-A0B5-603AE8435E4B}"/>
                  </a:ext>
                </a:extLst>
              </p:cNvPr>
              <p:cNvSpPr/>
              <p:nvPr/>
            </p:nvSpPr>
            <p:spPr>
              <a:xfrm>
                <a:off x="6080939" y="1396466"/>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68" name="Straight Connector 467">
                <a:extLst>
                  <a:ext uri="{FF2B5EF4-FFF2-40B4-BE49-F238E27FC236}">
                    <a16:creationId xmlns:a16="http://schemas.microsoft.com/office/drawing/2014/main" id="{DF8B34B6-B294-4035-8547-0EEF9394A00A}"/>
                  </a:ext>
                </a:extLst>
              </p:cNvPr>
              <p:cNvCxnSpPr>
                <a:cxnSpLocks/>
                <a:endCxn id="467" idx="1"/>
              </p:cNvCxnSpPr>
              <p:nvPr/>
            </p:nvCxnSpPr>
            <p:spPr>
              <a:xfrm>
                <a:off x="5800464" y="1223323"/>
                <a:ext cx="283694" cy="176362"/>
              </a:xfrm>
              <a:prstGeom prst="line">
                <a:avLst/>
              </a:prstGeom>
              <a:solidFill>
                <a:srgbClr val="1E4471"/>
              </a:solidFill>
              <a:ln w="6350" cap="flat" cmpd="sng" algn="ctr">
                <a:solidFill>
                  <a:srgbClr val="FFFFFF">
                    <a:alpha val="20000"/>
                  </a:srgbClr>
                </a:solidFill>
                <a:prstDash val="solid"/>
              </a:ln>
              <a:effectLst/>
            </p:spPr>
          </p:cxnSp>
          <p:sp>
            <p:nvSpPr>
              <p:cNvPr id="469" name="Oval 468">
                <a:extLst>
                  <a:ext uri="{FF2B5EF4-FFF2-40B4-BE49-F238E27FC236}">
                    <a16:creationId xmlns:a16="http://schemas.microsoft.com/office/drawing/2014/main" id="{FA73A8E1-EC75-43DC-9084-5BE24F1D1568}"/>
                  </a:ext>
                </a:extLst>
              </p:cNvPr>
              <p:cNvSpPr/>
              <p:nvPr/>
            </p:nvSpPr>
            <p:spPr>
              <a:xfrm>
                <a:off x="6292512" y="139968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70" name="Straight Connector 469">
                <a:extLst>
                  <a:ext uri="{FF2B5EF4-FFF2-40B4-BE49-F238E27FC236}">
                    <a16:creationId xmlns:a16="http://schemas.microsoft.com/office/drawing/2014/main" id="{AD024D36-F598-453F-BE1F-387DF9357BC8}"/>
                  </a:ext>
                </a:extLst>
              </p:cNvPr>
              <p:cNvCxnSpPr>
                <a:cxnSpLocks/>
                <a:stCxn id="469" idx="1"/>
              </p:cNvCxnSpPr>
              <p:nvPr/>
            </p:nvCxnSpPr>
            <p:spPr>
              <a:xfrm flipH="1" flipV="1">
                <a:off x="5800465" y="1223324"/>
                <a:ext cx="495266" cy="179580"/>
              </a:xfrm>
              <a:prstGeom prst="line">
                <a:avLst/>
              </a:prstGeom>
              <a:solidFill>
                <a:srgbClr val="1E4471"/>
              </a:solidFill>
              <a:ln w="6350" cap="flat" cmpd="sng" algn="ctr">
                <a:solidFill>
                  <a:srgbClr val="FFFFFF">
                    <a:alpha val="20000"/>
                  </a:srgbClr>
                </a:solidFill>
                <a:prstDash val="solid"/>
              </a:ln>
              <a:effectLst/>
            </p:spPr>
          </p:cxnSp>
          <p:cxnSp>
            <p:nvCxnSpPr>
              <p:cNvPr id="471" name="Straight Connector 470">
                <a:extLst>
                  <a:ext uri="{FF2B5EF4-FFF2-40B4-BE49-F238E27FC236}">
                    <a16:creationId xmlns:a16="http://schemas.microsoft.com/office/drawing/2014/main" id="{D5358B85-D9AA-45C4-A634-1745714B8A55}"/>
                  </a:ext>
                </a:extLst>
              </p:cNvPr>
              <p:cNvCxnSpPr>
                <a:cxnSpLocks/>
                <a:stCxn id="469" idx="2"/>
                <a:endCxn id="467" idx="6"/>
              </p:cNvCxnSpPr>
              <p:nvPr/>
            </p:nvCxnSpPr>
            <p:spPr>
              <a:xfrm flipH="1" flipV="1">
                <a:off x="6102918" y="1407456"/>
                <a:ext cx="189594" cy="3219"/>
              </a:xfrm>
              <a:prstGeom prst="line">
                <a:avLst/>
              </a:prstGeom>
              <a:solidFill>
                <a:srgbClr val="1E4471"/>
              </a:solidFill>
              <a:ln w="6350" cap="flat" cmpd="sng" algn="ctr">
                <a:solidFill>
                  <a:srgbClr val="FFFFFF">
                    <a:alpha val="20000"/>
                  </a:srgbClr>
                </a:solidFill>
                <a:prstDash val="solid"/>
              </a:ln>
              <a:effectLst/>
            </p:spPr>
          </p:cxnSp>
          <p:cxnSp>
            <p:nvCxnSpPr>
              <p:cNvPr id="472" name="Straight Connector 471">
                <a:extLst>
                  <a:ext uri="{FF2B5EF4-FFF2-40B4-BE49-F238E27FC236}">
                    <a16:creationId xmlns:a16="http://schemas.microsoft.com/office/drawing/2014/main" id="{5F873967-3D6C-456B-85B3-71258ADDCB21}"/>
                  </a:ext>
                </a:extLst>
              </p:cNvPr>
              <p:cNvCxnSpPr>
                <a:cxnSpLocks/>
                <a:stCxn id="474" idx="7"/>
                <a:endCxn id="460" idx="3"/>
              </p:cNvCxnSpPr>
              <p:nvPr/>
            </p:nvCxnSpPr>
            <p:spPr>
              <a:xfrm flipV="1">
                <a:off x="5362971" y="2046296"/>
                <a:ext cx="418932" cy="170858"/>
              </a:xfrm>
              <a:prstGeom prst="line">
                <a:avLst/>
              </a:prstGeom>
              <a:solidFill>
                <a:srgbClr val="1E4471"/>
              </a:solidFill>
              <a:ln w="6350" cap="flat" cmpd="sng" algn="ctr">
                <a:solidFill>
                  <a:srgbClr val="FFFFFF">
                    <a:alpha val="20000"/>
                  </a:srgbClr>
                </a:solidFill>
                <a:prstDash val="solid"/>
              </a:ln>
              <a:effectLst/>
            </p:spPr>
          </p:cxnSp>
          <p:cxnSp>
            <p:nvCxnSpPr>
              <p:cNvPr id="473" name="Straight Connector 472">
                <a:extLst>
                  <a:ext uri="{FF2B5EF4-FFF2-40B4-BE49-F238E27FC236}">
                    <a16:creationId xmlns:a16="http://schemas.microsoft.com/office/drawing/2014/main" id="{2BF3014C-D2A4-4A07-909D-67DF2FB864CD}"/>
                  </a:ext>
                </a:extLst>
              </p:cNvPr>
              <p:cNvCxnSpPr>
                <a:cxnSpLocks/>
                <a:endCxn id="466" idx="7"/>
              </p:cNvCxnSpPr>
              <p:nvPr/>
            </p:nvCxnSpPr>
            <p:spPr>
              <a:xfrm flipH="1">
                <a:off x="6489330" y="1780709"/>
                <a:ext cx="89826" cy="76761"/>
              </a:xfrm>
              <a:prstGeom prst="line">
                <a:avLst/>
              </a:prstGeom>
              <a:solidFill>
                <a:srgbClr val="1E4471"/>
              </a:solidFill>
              <a:ln w="6350" cap="flat" cmpd="sng" algn="ctr">
                <a:solidFill>
                  <a:srgbClr val="FFFFFF">
                    <a:alpha val="20000"/>
                  </a:srgbClr>
                </a:solidFill>
                <a:prstDash val="solid"/>
              </a:ln>
              <a:effectLst/>
            </p:spPr>
          </p:cxnSp>
          <p:sp>
            <p:nvSpPr>
              <p:cNvPr id="474" name="Oval 473">
                <a:extLst>
                  <a:ext uri="{FF2B5EF4-FFF2-40B4-BE49-F238E27FC236}">
                    <a16:creationId xmlns:a16="http://schemas.microsoft.com/office/drawing/2014/main" id="{D15F3FA1-F855-4D9A-BA99-D55C593D3084}"/>
                  </a:ext>
                </a:extLst>
              </p:cNvPr>
              <p:cNvSpPr/>
              <p:nvPr/>
            </p:nvSpPr>
            <p:spPr>
              <a:xfrm>
                <a:off x="5344211" y="221393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75" name="Straight Connector 474">
                <a:extLst>
                  <a:ext uri="{FF2B5EF4-FFF2-40B4-BE49-F238E27FC236}">
                    <a16:creationId xmlns:a16="http://schemas.microsoft.com/office/drawing/2014/main" id="{95CF78D2-1E87-4EE2-A1DE-0208CE521D96}"/>
                  </a:ext>
                </a:extLst>
              </p:cNvPr>
              <p:cNvCxnSpPr>
                <a:cxnSpLocks/>
                <a:stCxn id="487" idx="7"/>
                <a:endCxn id="464" idx="2"/>
              </p:cNvCxnSpPr>
              <p:nvPr/>
            </p:nvCxnSpPr>
            <p:spPr>
              <a:xfrm flipV="1">
                <a:off x="5918718" y="2082041"/>
                <a:ext cx="206431" cy="200050"/>
              </a:xfrm>
              <a:prstGeom prst="line">
                <a:avLst/>
              </a:prstGeom>
              <a:solidFill>
                <a:srgbClr val="1E4471"/>
              </a:solidFill>
              <a:ln w="6350" cap="flat" cmpd="sng" algn="ctr">
                <a:solidFill>
                  <a:srgbClr val="FFFFFF">
                    <a:alpha val="20000"/>
                  </a:srgbClr>
                </a:solidFill>
                <a:prstDash val="solid"/>
              </a:ln>
              <a:effectLst/>
            </p:spPr>
          </p:cxnSp>
          <p:cxnSp>
            <p:nvCxnSpPr>
              <p:cNvPr id="476" name="Straight Connector 475">
                <a:extLst>
                  <a:ext uri="{FF2B5EF4-FFF2-40B4-BE49-F238E27FC236}">
                    <a16:creationId xmlns:a16="http://schemas.microsoft.com/office/drawing/2014/main" id="{7750F40C-0154-4DE1-9CAD-3A0F51778D57}"/>
                  </a:ext>
                </a:extLst>
              </p:cNvPr>
              <p:cNvCxnSpPr>
                <a:cxnSpLocks/>
                <a:stCxn id="485" idx="4"/>
                <a:endCxn id="487" idx="3"/>
              </p:cNvCxnSpPr>
              <p:nvPr/>
            </p:nvCxnSpPr>
            <p:spPr>
              <a:xfrm flipV="1">
                <a:off x="5661945" y="2297632"/>
                <a:ext cx="241232" cy="217130"/>
              </a:xfrm>
              <a:prstGeom prst="line">
                <a:avLst/>
              </a:prstGeom>
              <a:solidFill>
                <a:srgbClr val="1E4471"/>
              </a:solidFill>
              <a:ln w="6350" cap="flat" cmpd="sng" algn="ctr">
                <a:solidFill>
                  <a:srgbClr val="FFFFFF">
                    <a:alpha val="20000"/>
                  </a:srgbClr>
                </a:solidFill>
                <a:prstDash val="solid"/>
              </a:ln>
              <a:effectLst/>
            </p:spPr>
          </p:cxnSp>
          <p:cxnSp>
            <p:nvCxnSpPr>
              <p:cNvPr id="477" name="Straight Connector 476">
                <a:extLst>
                  <a:ext uri="{FF2B5EF4-FFF2-40B4-BE49-F238E27FC236}">
                    <a16:creationId xmlns:a16="http://schemas.microsoft.com/office/drawing/2014/main" id="{70A59491-6163-4E23-B50C-EB0EEBFEBB11}"/>
                  </a:ext>
                </a:extLst>
              </p:cNvPr>
              <p:cNvCxnSpPr>
                <a:cxnSpLocks/>
                <a:stCxn id="495" idx="1"/>
                <a:endCxn id="494" idx="1"/>
              </p:cNvCxnSpPr>
              <p:nvPr/>
            </p:nvCxnSpPr>
            <p:spPr>
              <a:xfrm>
                <a:off x="6356234" y="2141033"/>
                <a:ext cx="156550" cy="144086"/>
              </a:xfrm>
              <a:prstGeom prst="line">
                <a:avLst/>
              </a:prstGeom>
              <a:solidFill>
                <a:srgbClr val="1E4471"/>
              </a:solidFill>
              <a:ln w="6350" cap="flat" cmpd="sng" algn="ctr">
                <a:solidFill>
                  <a:srgbClr val="FFFFFF">
                    <a:alpha val="20000"/>
                  </a:srgbClr>
                </a:solidFill>
                <a:prstDash val="solid"/>
              </a:ln>
              <a:effectLst/>
            </p:spPr>
          </p:cxnSp>
          <p:cxnSp>
            <p:nvCxnSpPr>
              <p:cNvPr id="478" name="Straight Connector 477">
                <a:extLst>
                  <a:ext uri="{FF2B5EF4-FFF2-40B4-BE49-F238E27FC236}">
                    <a16:creationId xmlns:a16="http://schemas.microsoft.com/office/drawing/2014/main" id="{C86361FC-F58A-43CF-B1F3-F19FD53BAD19}"/>
                  </a:ext>
                </a:extLst>
              </p:cNvPr>
              <p:cNvCxnSpPr>
                <a:cxnSpLocks/>
                <a:stCxn id="489" idx="7"/>
                <a:endCxn id="443" idx="3"/>
              </p:cNvCxnSpPr>
              <p:nvPr/>
            </p:nvCxnSpPr>
            <p:spPr>
              <a:xfrm flipV="1">
                <a:off x="6068113" y="2553139"/>
                <a:ext cx="237559" cy="249283"/>
              </a:xfrm>
              <a:prstGeom prst="line">
                <a:avLst/>
              </a:prstGeom>
              <a:solidFill>
                <a:srgbClr val="1E4471"/>
              </a:solidFill>
              <a:ln w="6350" cap="flat" cmpd="sng" algn="ctr">
                <a:solidFill>
                  <a:srgbClr val="FFFFFF">
                    <a:alpha val="20000"/>
                  </a:srgbClr>
                </a:solidFill>
                <a:prstDash val="solid"/>
              </a:ln>
              <a:effectLst/>
            </p:spPr>
          </p:cxnSp>
          <p:cxnSp>
            <p:nvCxnSpPr>
              <p:cNvPr id="479" name="Straight Connector 478">
                <a:extLst>
                  <a:ext uri="{FF2B5EF4-FFF2-40B4-BE49-F238E27FC236}">
                    <a16:creationId xmlns:a16="http://schemas.microsoft.com/office/drawing/2014/main" id="{92F2938D-A895-40C0-80B4-F19FFE25CFBE}"/>
                  </a:ext>
                </a:extLst>
              </p:cNvPr>
              <p:cNvCxnSpPr>
                <a:cxnSpLocks/>
                <a:stCxn id="487" idx="5"/>
                <a:endCxn id="443" idx="3"/>
              </p:cNvCxnSpPr>
              <p:nvPr/>
            </p:nvCxnSpPr>
            <p:spPr>
              <a:xfrm>
                <a:off x="5918718" y="2297632"/>
                <a:ext cx="386954" cy="255507"/>
              </a:xfrm>
              <a:prstGeom prst="line">
                <a:avLst/>
              </a:prstGeom>
              <a:solidFill>
                <a:srgbClr val="1E4471"/>
              </a:solidFill>
              <a:ln w="6350" cap="flat" cmpd="sng" algn="ctr">
                <a:solidFill>
                  <a:srgbClr val="FFFFFF">
                    <a:alpha val="20000"/>
                  </a:srgbClr>
                </a:solidFill>
                <a:prstDash val="solid"/>
              </a:ln>
              <a:effectLst/>
            </p:spPr>
          </p:cxnSp>
          <p:cxnSp>
            <p:nvCxnSpPr>
              <p:cNvPr id="480" name="Straight Connector 479">
                <a:extLst>
                  <a:ext uri="{FF2B5EF4-FFF2-40B4-BE49-F238E27FC236}">
                    <a16:creationId xmlns:a16="http://schemas.microsoft.com/office/drawing/2014/main" id="{7C28AD82-1D03-4ECF-879B-97C458C3C7D8}"/>
                  </a:ext>
                </a:extLst>
              </p:cNvPr>
              <p:cNvCxnSpPr>
                <a:cxnSpLocks/>
                <a:stCxn id="495" idx="4"/>
                <a:endCxn id="443" idx="0"/>
              </p:cNvCxnSpPr>
              <p:nvPr/>
            </p:nvCxnSpPr>
            <p:spPr>
              <a:xfrm flipH="1">
                <a:off x="6313443" y="2159793"/>
                <a:ext cx="50562" cy="374586"/>
              </a:xfrm>
              <a:prstGeom prst="line">
                <a:avLst/>
              </a:prstGeom>
              <a:solidFill>
                <a:srgbClr val="1E4471"/>
              </a:solidFill>
              <a:ln w="6350" cap="flat" cmpd="sng" algn="ctr">
                <a:solidFill>
                  <a:srgbClr val="FFFFFF">
                    <a:alpha val="20000"/>
                  </a:srgbClr>
                </a:solidFill>
                <a:prstDash val="solid"/>
              </a:ln>
              <a:effectLst/>
            </p:spPr>
          </p:cxnSp>
          <p:cxnSp>
            <p:nvCxnSpPr>
              <p:cNvPr id="481" name="Straight Connector 480">
                <a:extLst>
                  <a:ext uri="{FF2B5EF4-FFF2-40B4-BE49-F238E27FC236}">
                    <a16:creationId xmlns:a16="http://schemas.microsoft.com/office/drawing/2014/main" id="{A1622A58-A078-47C6-99CE-B58ECA6CAE6B}"/>
                  </a:ext>
                </a:extLst>
              </p:cNvPr>
              <p:cNvCxnSpPr>
                <a:cxnSpLocks/>
                <a:stCxn id="443" idx="4"/>
                <a:endCxn id="485" idx="3"/>
              </p:cNvCxnSpPr>
              <p:nvPr/>
            </p:nvCxnSpPr>
            <p:spPr>
              <a:xfrm flipH="1" flipV="1">
                <a:off x="5654174" y="2511543"/>
                <a:ext cx="659269" cy="44815"/>
              </a:xfrm>
              <a:prstGeom prst="line">
                <a:avLst/>
              </a:prstGeom>
              <a:solidFill>
                <a:srgbClr val="1E4471"/>
              </a:solidFill>
              <a:ln w="6350" cap="flat" cmpd="sng" algn="ctr">
                <a:solidFill>
                  <a:srgbClr val="FFFFFF">
                    <a:alpha val="20000"/>
                  </a:srgbClr>
                </a:solidFill>
                <a:prstDash val="solid"/>
              </a:ln>
              <a:effectLst/>
            </p:spPr>
          </p:cxnSp>
          <p:cxnSp>
            <p:nvCxnSpPr>
              <p:cNvPr id="482" name="Straight Connector 481">
                <a:extLst>
                  <a:ext uri="{FF2B5EF4-FFF2-40B4-BE49-F238E27FC236}">
                    <a16:creationId xmlns:a16="http://schemas.microsoft.com/office/drawing/2014/main" id="{766729A8-F182-47A7-8E05-2ECAC9E80F1E}"/>
                  </a:ext>
                </a:extLst>
              </p:cNvPr>
              <p:cNvCxnSpPr>
                <a:cxnSpLocks/>
                <a:stCxn id="489" idx="1"/>
                <a:endCxn id="485" idx="4"/>
              </p:cNvCxnSpPr>
              <p:nvPr/>
            </p:nvCxnSpPr>
            <p:spPr>
              <a:xfrm flipH="1" flipV="1">
                <a:off x="5661945" y="2514762"/>
                <a:ext cx="390627" cy="287660"/>
              </a:xfrm>
              <a:prstGeom prst="line">
                <a:avLst/>
              </a:prstGeom>
              <a:solidFill>
                <a:srgbClr val="1E4471"/>
              </a:solidFill>
              <a:ln w="6350" cap="flat" cmpd="sng" algn="ctr">
                <a:solidFill>
                  <a:srgbClr val="FFFFFF">
                    <a:alpha val="20000"/>
                  </a:srgbClr>
                </a:solidFill>
                <a:prstDash val="solid"/>
              </a:ln>
              <a:effectLst/>
            </p:spPr>
          </p:cxnSp>
          <p:cxnSp>
            <p:nvCxnSpPr>
              <p:cNvPr id="483" name="Straight Connector 482">
                <a:extLst>
                  <a:ext uri="{FF2B5EF4-FFF2-40B4-BE49-F238E27FC236}">
                    <a16:creationId xmlns:a16="http://schemas.microsoft.com/office/drawing/2014/main" id="{4DC45C5A-EEE5-4009-AA4A-3A4917FA8D9D}"/>
                  </a:ext>
                </a:extLst>
              </p:cNvPr>
              <p:cNvCxnSpPr>
                <a:cxnSpLocks/>
                <a:stCxn id="460" idx="5"/>
                <a:endCxn id="487" idx="1"/>
              </p:cNvCxnSpPr>
              <p:nvPr/>
            </p:nvCxnSpPr>
            <p:spPr>
              <a:xfrm>
                <a:off x="5797444" y="2046296"/>
                <a:ext cx="105733" cy="235795"/>
              </a:xfrm>
              <a:prstGeom prst="line">
                <a:avLst/>
              </a:prstGeom>
              <a:solidFill>
                <a:srgbClr val="1E4471"/>
              </a:solidFill>
              <a:ln w="6350" cap="flat" cmpd="sng" algn="ctr">
                <a:solidFill>
                  <a:srgbClr val="FFFFFF">
                    <a:alpha val="20000"/>
                  </a:srgbClr>
                </a:solidFill>
                <a:prstDash val="solid"/>
              </a:ln>
              <a:effectLst/>
            </p:spPr>
          </p:cxnSp>
          <p:cxnSp>
            <p:nvCxnSpPr>
              <p:cNvPr id="484" name="Straight Connector 483">
                <a:extLst>
                  <a:ext uri="{FF2B5EF4-FFF2-40B4-BE49-F238E27FC236}">
                    <a16:creationId xmlns:a16="http://schemas.microsoft.com/office/drawing/2014/main" id="{41FF6E89-E1C3-4E4A-9E78-9CE440FE2E43}"/>
                  </a:ext>
                </a:extLst>
              </p:cNvPr>
              <p:cNvCxnSpPr>
                <a:cxnSpLocks/>
                <a:stCxn id="485" idx="1"/>
                <a:endCxn id="460" idx="4"/>
              </p:cNvCxnSpPr>
              <p:nvPr/>
            </p:nvCxnSpPr>
            <p:spPr>
              <a:xfrm flipV="1">
                <a:off x="5654174" y="2049515"/>
                <a:ext cx="135500" cy="446487"/>
              </a:xfrm>
              <a:prstGeom prst="line">
                <a:avLst/>
              </a:prstGeom>
              <a:solidFill>
                <a:srgbClr val="1E4471"/>
              </a:solidFill>
              <a:ln w="6350" cap="flat" cmpd="sng" algn="ctr">
                <a:solidFill>
                  <a:srgbClr val="FFFFFF">
                    <a:alpha val="20000"/>
                  </a:srgbClr>
                </a:solidFill>
                <a:prstDash val="solid"/>
              </a:ln>
              <a:effectLst/>
            </p:spPr>
          </p:cxnSp>
          <p:sp>
            <p:nvSpPr>
              <p:cNvPr id="485" name="Oval 484">
                <a:extLst>
                  <a:ext uri="{FF2B5EF4-FFF2-40B4-BE49-F238E27FC236}">
                    <a16:creationId xmlns:a16="http://schemas.microsoft.com/office/drawing/2014/main" id="{62623A1F-B0BC-459B-B3D9-B88B4914DE22}"/>
                  </a:ext>
                </a:extLst>
              </p:cNvPr>
              <p:cNvSpPr/>
              <p:nvPr/>
            </p:nvSpPr>
            <p:spPr>
              <a:xfrm>
                <a:off x="5650955" y="2492783"/>
                <a:ext cx="21979" cy="21979"/>
              </a:xfrm>
              <a:prstGeom prst="ellipse">
                <a:avLst/>
              </a:prstGeom>
              <a:solidFill>
                <a:srgbClr val="FFFFFF">
                  <a:alpha val="51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86" name="Straight Connector 485">
                <a:extLst>
                  <a:ext uri="{FF2B5EF4-FFF2-40B4-BE49-F238E27FC236}">
                    <a16:creationId xmlns:a16="http://schemas.microsoft.com/office/drawing/2014/main" id="{0CCCFB63-4367-4BC6-9F47-60973BC9FAF7}"/>
                  </a:ext>
                </a:extLst>
              </p:cNvPr>
              <p:cNvCxnSpPr>
                <a:cxnSpLocks/>
                <a:stCxn id="464" idx="4"/>
                <a:endCxn id="443" idx="1"/>
              </p:cNvCxnSpPr>
              <p:nvPr/>
            </p:nvCxnSpPr>
            <p:spPr>
              <a:xfrm>
                <a:off x="6136139" y="2093030"/>
                <a:ext cx="169533" cy="444568"/>
              </a:xfrm>
              <a:prstGeom prst="line">
                <a:avLst/>
              </a:prstGeom>
              <a:solidFill>
                <a:srgbClr val="1E4471"/>
              </a:solidFill>
              <a:ln w="6350" cap="flat" cmpd="sng" algn="ctr">
                <a:solidFill>
                  <a:srgbClr val="FFFFFF">
                    <a:alpha val="20000"/>
                  </a:srgbClr>
                </a:solidFill>
                <a:prstDash val="solid"/>
              </a:ln>
              <a:effectLst/>
            </p:spPr>
          </p:cxnSp>
          <p:sp>
            <p:nvSpPr>
              <p:cNvPr id="487" name="Oval 486">
                <a:extLst>
                  <a:ext uri="{FF2B5EF4-FFF2-40B4-BE49-F238E27FC236}">
                    <a16:creationId xmlns:a16="http://schemas.microsoft.com/office/drawing/2014/main" id="{3992B506-E8AC-450F-B4B1-8161628F5EF3}"/>
                  </a:ext>
                </a:extLst>
              </p:cNvPr>
              <p:cNvSpPr/>
              <p:nvPr/>
            </p:nvSpPr>
            <p:spPr>
              <a:xfrm>
                <a:off x="5899958" y="2278872"/>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88" name="Straight Connector 487">
                <a:extLst>
                  <a:ext uri="{FF2B5EF4-FFF2-40B4-BE49-F238E27FC236}">
                    <a16:creationId xmlns:a16="http://schemas.microsoft.com/office/drawing/2014/main" id="{CC47854E-DA4B-4779-934A-1B6754CD9397}"/>
                  </a:ext>
                </a:extLst>
              </p:cNvPr>
              <p:cNvCxnSpPr>
                <a:cxnSpLocks/>
                <a:stCxn id="497" idx="5"/>
                <a:endCxn id="494" idx="7"/>
              </p:cNvCxnSpPr>
              <p:nvPr/>
            </p:nvCxnSpPr>
            <p:spPr>
              <a:xfrm flipH="1">
                <a:off x="6528325" y="1974996"/>
                <a:ext cx="94978" cy="310123"/>
              </a:xfrm>
              <a:prstGeom prst="line">
                <a:avLst/>
              </a:prstGeom>
              <a:solidFill>
                <a:srgbClr val="1E4471"/>
              </a:solidFill>
              <a:ln w="6350" cap="flat" cmpd="sng" algn="ctr">
                <a:solidFill>
                  <a:srgbClr val="FFFFFF">
                    <a:alpha val="20000"/>
                  </a:srgbClr>
                </a:solidFill>
                <a:prstDash val="solid"/>
              </a:ln>
              <a:effectLst/>
            </p:spPr>
          </p:cxnSp>
          <p:sp>
            <p:nvSpPr>
              <p:cNvPr id="489" name="Oval 488">
                <a:extLst>
                  <a:ext uri="{FF2B5EF4-FFF2-40B4-BE49-F238E27FC236}">
                    <a16:creationId xmlns:a16="http://schemas.microsoft.com/office/drawing/2014/main" id="{5259890B-2A22-4F65-975A-C269CC83A5FC}"/>
                  </a:ext>
                </a:extLst>
              </p:cNvPr>
              <p:cNvSpPr/>
              <p:nvPr/>
            </p:nvSpPr>
            <p:spPr>
              <a:xfrm>
                <a:off x="6049353" y="2799203"/>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0" name="Straight Connector 489">
                <a:extLst>
                  <a:ext uri="{FF2B5EF4-FFF2-40B4-BE49-F238E27FC236}">
                    <a16:creationId xmlns:a16="http://schemas.microsoft.com/office/drawing/2014/main" id="{20A41E12-4ED5-4FDC-9C1D-9279B8837C1D}"/>
                  </a:ext>
                </a:extLst>
              </p:cNvPr>
              <p:cNvCxnSpPr>
                <a:cxnSpLocks/>
                <a:stCxn id="495" idx="7"/>
                <a:endCxn id="466" idx="4"/>
              </p:cNvCxnSpPr>
              <p:nvPr/>
            </p:nvCxnSpPr>
            <p:spPr>
              <a:xfrm flipV="1">
                <a:off x="6371775" y="1876230"/>
                <a:ext cx="109785" cy="264803"/>
              </a:xfrm>
              <a:prstGeom prst="line">
                <a:avLst/>
              </a:prstGeom>
              <a:solidFill>
                <a:srgbClr val="1E4471"/>
              </a:solidFill>
              <a:ln w="6350" cap="flat" cmpd="sng" algn="ctr">
                <a:solidFill>
                  <a:srgbClr val="FFFFFF">
                    <a:alpha val="20000"/>
                  </a:srgbClr>
                </a:solidFill>
                <a:prstDash val="solid"/>
              </a:ln>
              <a:effectLst/>
            </p:spPr>
          </p:cxnSp>
          <p:cxnSp>
            <p:nvCxnSpPr>
              <p:cNvPr id="491" name="Straight Connector 490">
                <a:extLst>
                  <a:ext uri="{FF2B5EF4-FFF2-40B4-BE49-F238E27FC236}">
                    <a16:creationId xmlns:a16="http://schemas.microsoft.com/office/drawing/2014/main" id="{1CB35622-5C53-47A9-9E63-C9D0D7141EE1}"/>
                  </a:ext>
                </a:extLst>
              </p:cNvPr>
              <p:cNvCxnSpPr>
                <a:cxnSpLocks/>
                <a:stCxn id="494" idx="4"/>
                <a:endCxn id="443" idx="4"/>
              </p:cNvCxnSpPr>
              <p:nvPr/>
            </p:nvCxnSpPr>
            <p:spPr>
              <a:xfrm flipH="1">
                <a:off x="6313443" y="2303879"/>
                <a:ext cx="207112" cy="252479"/>
              </a:xfrm>
              <a:prstGeom prst="line">
                <a:avLst/>
              </a:prstGeom>
              <a:solidFill>
                <a:srgbClr val="1E4471"/>
              </a:solidFill>
              <a:ln w="6350" cap="flat" cmpd="sng" algn="ctr">
                <a:solidFill>
                  <a:srgbClr val="FFFFFF">
                    <a:alpha val="20000"/>
                  </a:srgbClr>
                </a:solidFill>
                <a:prstDash val="solid"/>
              </a:ln>
              <a:effectLst/>
            </p:spPr>
          </p:cxnSp>
          <p:sp>
            <p:nvSpPr>
              <p:cNvPr id="492" name="Oval 491">
                <a:extLst>
                  <a:ext uri="{FF2B5EF4-FFF2-40B4-BE49-F238E27FC236}">
                    <a16:creationId xmlns:a16="http://schemas.microsoft.com/office/drawing/2014/main" id="{1720A3E1-74CF-4AA5-A181-77B174D77785}"/>
                  </a:ext>
                </a:extLst>
              </p:cNvPr>
              <p:cNvSpPr/>
              <p:nvPr/>
            </p:nvSpPr>
            <p:spPr>
              <a:xfrm>
                <a:off x="5208276" y="1963639"/>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3" name="Straight Connector 492">
                <a:extLst>
                  <a:ext uri="{FF2B5EF4-FFF2-40B4-BE49-F238E27FC236}">
                    <a16:creationId xmlns:a16="http://schemas.microsoft.com/office/drawing/2014/main" id="{447A2904-9B5F-4D70-AF00-2987321A4AA5}"/>
                  </a:ext>
                </a:extLst>
              </p:cNvPr>
              <p:cNvCxnSpPr>
                <a:cxnSpLocks/>
                <a:endCxn id="443" idx="5"/>
              </p:cNvCxnSpPr>
              <p:nvPr/>
            </p:nvCxnSpPr>
            <p:spPr>
              <a:xfrm flipH="1" flipV="1">
                <a:off x="6321213" y="2553139"/>
                <a:ext cx="95828" cy="40794"/>
              </a:xfrm>
              <a:prstGeom prst="line">
                <a:avLst/>
              </a:prstGeom>
              <a:solidFill>
                <a:srgbClr val="1E4471"/>
              </a:solidFill>
              <a:ln w="6350" cap="flat" cmpd="sng" algn="ctr">
                <a:solidFill>
                  <a:srgbClr val="FFFFFF">
                    <a:alpha val="20000"/>
                  </a:srgbClr>
                </a:solidFill>
                <a:prstDash val="solid"/>
              </a:ln>
              <a:effectLst/>
            </p:spPr>
          </p:cxnSp>
          <p:sp>
            <p:nvSpPr>
              <p:cNvPr id="494" name="Oval 493">
                <a:extLst>
                  <a:ext uri="{FF2B5EF4-FFF2-40B4-BE49-F238E27FC236}">
                    <a16:creationId xmlns:a16="http://schemas.microsoft.com/office/drawing/2014/main" id="{54DB5DE8-610E-4B1D-85DD-526A8A918CE6}"/>
                  </a:ext>
                </a:extLst>
              </p:cNvPr>
              <p:cNvSpPr/>
              <p:nvPr/>
            </p:nvSpPr>
            <p:spPr>
              <a:xfrm>
                <a:off x="6509565" y="2281900"/>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495" name="Oval 494">
                <a:extLst>
                  <a:ext uri="{FF2B5EF4-FFF2-40B4-BE49-F238E27FC236}">
                    <a16:creationId xmlns:a16="http://schemas.microsoft.com/office/drawing/2014/main" id="{F4B79DB7-AA60-4696-81B1-F4E44E7B7B67}"/>
                  </a:ext>
                </a:extLst>
              </p:cNvPr>
              <p:cNvSpPr/>
              <p:nvPr/>
            </p:nvSpPr>
            <p:spPr>
              <a:xfrm>
                <a:off x="6353015" y="2137814"/>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6" name="Straight Connector 495">
                <a:extLst>
                  <a:ext uri="{FF2B5EF4-FFF2-40B4-BE49-F238E27FC236}">
                    <a16:creationId xmlns:a16="http://schemas.microsoft.com/office/drawing/2014/main" id="{F02481BF-935C-4568-9832-98E363EB51D0}"/>
                  </a:ext>
                </a:extLst>
              </p:cNvPr>
              <p:cNvCxnSpPr>
                <a:cxnSpLocks/>
                <a:stCxn id="464" idx="6"/>
                <a:endCxn id="495" idx="1"/>
              </p:cNvCxnSpPr>
              <p:nvPr/>
            </p:nvCxnSpPr>
            <p:spPr>
              <a:xfrm>
                <a:off x="6147128" y="2082041"/>
                <a:ext cx="209106" cy="58992"/>
              </a:xfrm>
              <a:prstGeom prst="line">
                <a:avLst/>
              </a:prstGeom>
              <a:solidFill>
                <a:srgbClr val="1E4471"/>
              </a:solidFill>
              <a:ln w="6350" cap="flat" cmpd="sng" algn="ctr">
                <a:solidFill>
                  <a:srgbClr val="FFFFFF">
                    <a:alpha val="20000"/>
                  </a:srgbClr>
                </a:solidFill>
                <a:prstDash val="solid"/>
              </a:ln>
              <a:effectLst/>
            </p:spPr>
          </p:cxnSp>
          <p:sp>
            <p:nvSpPr>
              <p:cNvPr id="497" name="Oval 496">
                <a:extLst>
                  <a:ext uri="{FF2B5EF4-FFF2-40B4-BE49-F238E27FC236}">
                    <a16:creationId xmlns:a16="http://schemas.microsoft.com/office/drawing/2014/main" id="{FDD1A32C-0119-45C4-A59C-C2B33119DE4F}"/>
                  </a:ext>
                </a:extLst>
              </p:cNvPr>
              <p:cNvSpPr/>
              <p:nvPr/>
            </p:nvSpPr>
            <p:spPr>
              <a:xfrm>
                <a:off x="6604543" y="1956236"/>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498" name="Straight Connector 497">
                <a:extLst>
                  <a:ext uri="{FF2B5EF4-FFF2-40B4-BE49-F238E27FC236}">
                    <a16:creationId xmlns:a16="http://schemas.microsoft.com/office/drawing/2014/main" id="{1DE4D431-E8DF-4C22-8B80-F135EB00E6CD}"/>
                  </a:ext>
                </a:extLst>
              </p:cNvPr>
              <p:cNvCxnSpPr>
                <a:cxnSpLocks/>
                <a:stCxn id="497" idx="1"/>
                <a:endCxn id="466" idx="5"/>
              </p:cNvCxnSpPr>
              <p:nvPr/>
            </p:nvCxnSpPr>
            <p:spPr>
              <a:xfrm flipH="1" flipV="1">
                <a:off x="6489330" y="1873011"/>
                <a:ext cx="118432" cy="86444"/>
              </a:xfrm>
              <a:prstGeom prst="line">
                <a:avLst/>
              </a:prstGeom>
              <a:solidFill>
                <a:srgbClr val="1E4471"/>
              </a:solidFill>
              <a:ln w="6350" cap="flat" cmpd="sng" algn="ctr">
                <a:solidFill>
                  <a:srgbClr val="FFFFFF">
                    <a:alpha val="20000"/>
                  </a:srgbClr>
                </a:solidFill>
                <a:prstDash val="solid"/>
              </a:ln>
              <a:effectLst/>
            </p:spPr>
          </p:cxnSp>
          <p:cxnSp>
            <p:nvCxnSpPr>
              <p:cNvPr id="499" name="Straight Connector 498">
                <a:extLst>
                  <a:ext uri="{FF2B5EF4-FFF2-40B4-BE49-F238E27FC236}">
                    <a16:creationId xmlns:a16="http://schemas.microsoft.com/office/drawing/2014/main" id="{BA775521-244E-457A-A40B-D2313FFA9192}"/>
                  </a:ext>
                </a:extLst>
              </p:cNvPr>
              <p:cNvCxnSpPr>
                <a:cxnSpLocks/>
                <a:stCxn id="497" idx="2"/>
                <a:endCxn id="495" idx="6"/>
              </p:cNvCxnSpPr>
              <p:nvPr/>
            </p:nvCxnSpPr>
            <p:spPr>
              <a:xfrm flipH="1">
                <a:off x="6374994" y="1967226"/>
                <a:ext cx="229549" cy="181578"/>
              </a:xfrm>
              <a:prstGeom prst="line">
                <a:avLst/>
              </a:prstGeom>
              <a:solidFill>
                <a:srgbClr val="1E4471"/>
              </a:solidFill>
              <a:ln w="6350" cap="flat" cmpd="sng" algn="ctr">
                <a:solidFill>
                  <a:srgbClr val="FFFFFF">
                    <a:alpha val="20000"/>
                  </a:srgbClr>
                </a:solidFill>
                <a:prstDash val="solid"/>
              </a:ln>
              <a:effectLst/>
            </p:spPr>
          </p:cxnSp>
          <p:cxnSp>
            <p:nvCxnSpPr>
              <p:cNvPr id="500" name="Straight Connector 499">
                <a:extLst>
                  <a:ext uri="{FF2B5EF4-FFF2-40B4-BE49-F238E27FC236}">
                    <a16:creationId xmlns:a16="http://schemas.microsoft.com/office/drawing/2014/main" id="{C640862A-8880-4CA3-9212-469054495445}"/>
                  </a:ext>
                </a:extLst>
              </p:cNvPr>
              <p:cNvCxnSpPr>
                <a:cxnSpLocks/>
                <a:endCxn id="494" idx="7"/>
              </p:cNvCxnSpPr>
              <p:nvPr/>
            </p:nvCxnSpPr>
            <p:spPr>
              <a:xfrm flipH="1">
                <a:off x="6528325" y="2179076"/>
                <a:ext cx="94978" cy="106043"/>
              </a:xfrm>
              <a:prstGeom prst="line">
                <a:avLst/>
              </a:prstGeom>
              <a:solidFill>
                <a:srgbClr val="1E4471"/>
              </a:solidFill>
              <a:ln w="6350" cap="flat" cmpd="sng" algn="ctr">
                <a:solidFill>
                  <a:srgbClr val="FFFFFF">
                    <a:alpha val="20000"/>
                  </a:srgbClr>
                </a:solidFill>
                <a:prstDash val="solid"/>
              </a:ln>
              <a:effectLst/>
            </p:spPr>
          </p:cxnSp>
          <p:cxnSp>
            <p:nvCxnSpPr>
              <p:cNvPr id="501" name="Straight Connector 500">
                <a:extLst>
                  <a:ext uri="{FF2B5EF4-FFF2-40B4-BE49-F238E27FC236}">
                    <a16:creationId xmlns:a16="http://schemas.microsoft.com/office/drawing/2014/main" id="{547438A1-57A2-457A-9582-B5D8679B8027}"/>
                  </a:ext>
                </a:extLst>
              </p:cNvPr>
              <p:cNvCxnSpPr>
                <a:cxnSpLocks/>
                <a:stCxn id="503" idx="7"/>
                <a:endCxn id="485" idx="3"/>
              </p:cNvCxnSpPr>
              <p:nvPr/>
            </p:nvCxnSpPr>
            <p:spPr>
              <a:xfrm flipV="1">
                <a:off x="5223893" y="2511543"/>
                <a:ext cx="430281" cy="100595"/>
              </a:xfrm>
              <a:prstGeom prst="line">
                <a:avLst/>
              </a:prstGeom>
              <a:solidFill>
                <a:srgbClr val="1E4471"/>
              </a:solidFill>
              <a:ln w="6350" cap="flat" cmpd="sng" algn="ctr">
                <a:solidFill>
                  <a:srgbClr val="FFFFFF">
                    <a:alpha val="20000"/>
                  </a:srgbClr>
                </a:solidFill>
                <a:prstDash val="solid"/>
              </a:ln>
              <a:effectLst/>
            </p:spPr>
          </p:cxnSp>
          <p:cxnSp>
            <p:nvCxnSpPr>
              <p:cNvPr id="502" name="Straight Connector 501">
                <a:extLst>
                  <a:ext uri="{FF2B5EF4-FFF2-40B4-BE49-F238E27FC236}">
                    <a16:creationId xmlns:a16="http://schemas.microsoft.com/office/drawing/2014/main" id="{9574343F-AB0C-439D-A9B0-46502A22E498}"/>
                  </a:ext>
                </a:extLst>
              </p:cNvPr>
              <p:cNvCxnSpPr>
                <a:cxnSpLocks/>
                <a:stCxn id="503" idx="7"/>
                <a:endCxn id="474" idx="4"/>
              </p:cNvCxnSpPr>
              <p:nvPr/>
            </p:nvCxnSpPr>
            <p:spPr>
              <a:xfrm flipV="1">
                <a:off x="5223893" y="2235914"/>
                <a:ext cx="131308" cy="376224"/>
              </a:xfrm>
              <a:prstGeom prst="line">
                <a:avLst/>
              </a:prstGeom>
              <a:solidFill>
                <a:srgbClr val="1E4471"/>
              </a:solidFill>
              <a:ln w="6350" cap="flat" cmpd="sng" algn="ctr">
                <a:solidFill>
                  <a:srgbClr val="FFFFFF">
                    <a:alpha val="20000"/>
                  </a:srgbClr>
                </a:solidFill>
                <a:prstDash val="solid"/>
              </a:ln>
              <a:effectLst/>
            </p:spPr>
          </p:cxnSp>
          <p:sp>
            <p:nvSpPr>
              <p:cNvPr id="503" name="Oval 502">
                <a:extLst>
                  <a:ext uri="{FF2B5EF4-FFF2-40B4-BE49-F238E27FC236}">
                    <a16:creationId xmlns:a16="http://schemas.microsoft.com/office/drawing/2014/main" id="{09F666FA-50D0-4339-99B2-3F81B14358CF}"/>
                  </a:ext>
                </a:extLst>
              </p:cNvPr>
              <p:cNvSpPr/>
              <p:nvPr/>
            </p:nvSpPr>
            <p:spPr>
              <a:xfrm>
                <a:off x="5205133" y="2608919"/>
                <a:ext cx="21979" cy="21979"/>
              </a:xfrm>
              <a:prstGeom prst="ellipse">
                <a:avLst/>
              </a:prstGeom>
              <a:solidFill>
                <a:srgbClr val="FFFFFF"/>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504" name="Oval 503">
                <a:extLst>
                  <a:ext uri="{FF2B5EF4-FFF2-40B4-BE49-F238E27FC236}">
                    <a16:creationId xmlns:a16="http://schemas.microsoft.com/office/drawing/2014/main" id="{CF7A3C47-40AC-484D-A922-DAE103AF75D4}"/>
                  </a:ext>
                </a:extLst>
              </p:cNvPr>
              <p:cNvSpPr/>
              <p:nvPr/>
            </p:nvSpPr>
            <p:spPr>
              <a:xfrm>
                <a:off x="5190924" y="2251961"/>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05" name="Straight Connector 504">
                <a:extLst>
                  <a:ext uri="{FF2B5EF4-FFF2-40B4-BE49-F238E27FC236}">
                    <a16:creationId xmlns:a16="http://schemas.microsoft.com/office/drawing/2014/main" id="{A0A9B9BD-9B41-4F1E-95F2-75A24D473517}"/>
                  </a:ext>
                </a:extLst>
              </p:cNvPr>
              <p:cNvCxnSpPr>
                <a:cxnSpLocks/>
                <a:stCxn id="504" idx="1"/>
                <a:endCxn id="492" idx="3"/>
              </p:cNvCxnSpPr>
              <p:nvPr/>
            </p:nvCxnSpPr>
            <p:spPr>
              <a:xfrm flipV="1">
                <a:off x="5194143" y="1982399"/>
                <a:ext cx="17352" cy="272781"/>
              </a:xfrm>
              <a:prstGeom prst="line">
                <a:avLst/>
              </a:prstGeom>
              <a:solidFill>
                <a:srgbClr val="1E4471"/>
              </a:solidFill>
              <a:ln w="6350" cap="flat" cmpd="sng" algn="ctr">
                <a:solidFill>
                  <a:srgbClr val="FFFFFF">
                    <a:alpha val="20000"/>
                  </a:srgbClr>
                </a:solidFill>
                <a:prstDash val="solid"/>
              </a:ln>
              <a:effectLst/>
            </p:spPr>
          </p:cxnSp>
          <p:cxnSp>
            <p:nvCxnSpPr>
              <p:cNvPr id="506" name="Straight Connector 505">
                <a:extLst>
                  <a:ext uri="{FF2B5EF4-FFF2-40B4-BE49-F238E27FC236}">
                    <a16:creationId xmlns:a16="http://schemas.microsoft.com/office/drawing/2014/main" id="{C50351C8-50F2-43CF-8A24-56ED3138EDF2}"/>
                  </a:ext>
                </a:extLst>
              </p:cNvPr>
              <p:cNvCxnSpPr>
                <a:cxnSpLocks/>
                <a:stCxn id="474" idx="0"/>
                <a:endCxn id="492" idx="5"/>
              </p:cNvCxnSpPr>
              <p:nvPr/>
            </p:nvCxnSpPr>
            <p:spPr>
              <a:xfrm flipH="1" flipV="1">
                <a:off x="5227036" y="1982399"/>
                <a:ext cx="128165" cy="231536"/>
              </a:xfrm>
              <a:prstGeom prst="line">
                <a:avLst/>
              </a:prstGeom>
              <a:solidFill>
                <a:srgbClr val="1E4471"/>
              </a:solidFill>
              <a:ln w="6350" cap="flat" cmpd="sng" algn="ctr">
                <a:solidFill>
                  <a:srgbClr val="FFFFFF">
                    <a:alpha val="20000"/>
                  </a:srgbClr>
                </a:solidFill>
                <a:prstDash val="solid"/>
              </a:ln>
              <a:effectLst/>
            </p:spPr>
          </p:cxnSp>
          <p:sp>
            <p:nvSpPr>
              <p:cNvPr id="507" name="Oval 506">
                <a:extLst>
                  <a:ext uri="{FF2B5EF4-FFF2-40B4-BE49-F238E27FC236}">
                    <a16:creationId xmlns:a16="http://schemas.microsoft.com/office/drawing/2014/main" id="{D67B295E-E5C8-42B5-BC75-F6669C39362B}"/>
                  </a:ext>
                </a:extLst>
              </p:cNvPr>
              <p:cNvSpPr/>
              <p:nvPr/>
            </p:nvSpPr>
            <p:spPr>
              <a:xfrm>
                <a:off x="5641504" y="2759183"/>
                <a:ext cx="21979" cy="21979"/>
              </a:xfrm>
              <a:prstGeom prst="ellipse">
                <a:avLst/>
              </a:prstGeom>
              <a:solidFill>
                <a:srgbClr val="FFFFFF">
                  <a:alpha val="54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sp>
            <p:nvSpPr>
              <p:cNvPr id="508" name="Oval 507">
                <a:extLst>
                  <a:ext uri="{FF2B5EF4-FFF2-40B4-BE49-F238E27FC236}">
                    <a16:creationId xmlns:a16="http://schemas.microsoft.com/office/drawing/2014/main" id="{AB70989B-C4D9-452B-BAB0-9595F7C36231}"/>
                  </a:ext>
                </a:extLst>
              </p:cNvPr>
              <p:cNvSpPr/>
              <p:nvPr/>
            </p:nvSpPr>
            <p:spPr>
              <a:xfrm>
                <a:off x="5249477" y="1633219"/>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09" name="Straight Connector 508">
                <a:extLst>
                  <a:ext uri="{FF2B5EF4-FFF2-40B4-BE49-F238E27FC236}">
                    <a16:creationId xmlns:a16="http://schemas.microsoft.com/office/drawing/2014/main" id="{DA59939A-55EE-4DA5-A9A8-3A6FDE03B980}"/>
                  </a:ext>
                </a:extLst>
              </p:cNvPr>
              <p:cNvCxnSpPr>
                <a:cxnSpLocks/>
                <a:stCxn id="492" idx="0"/>
                <a:endCxn id="508" idx="3"/>
              </p:cNvCxnSpPr>
              <p:nvPr/>
            </p:nvCxnSpPr>
            <p:spPr>
              <a:xfrm flipV="1">
                <a:off x="5219266" y="1651979"/>
                <a:ext cx="33430" cy="311660"/>
              </a:xfrm>
              <a:prstGeom prst="line">
                <a:avLst/>
              </a:prstGeom>
              <a:solidFill>
                <a:srgbClr val="1E4471"/>
              </a:solidFill>
              <a:ln w="6350" cap="flat" cmpd="sng" algn="ctr">
                <a:solidFill>
                  <a:srgbClr val="FFFFFF">
                    <a:alpha val="20000"/>
                  </a:srgbClr>
                </a:solidFill>
                <a:prstDash val="solid"/>
              </a:ln>
              <a:effectLst/>
            </p:spPr>
          </p:cxnSp>
          <p:sp>
            <p:nvSpPr>
              <p:cNvPr id="510" name="Oval 509">
                <a:extLst>
                  <a:ext uri="{FF2B5EF4-FFF2-40B4-BE49-F238E27FC236}">
                    <a16:creationId xmlns:a16="http://schemas.microsoft.com/office/drawing/2014/main" id="{80F44A58-85EB-4F2D-A479-C658BD463898}"/>
                  </a:ext>
                </a:extLst>
              </p:cNvPr>
              <p:cNvSpPr/>
              <p:nvPr/>
            </p:nvSpPr>
            <p:spPr>
              <a:xfrm>
                <a:off x="5058046" y="1711735"/>
                <a:ext cx="21979" cy="21979"/>
              </a:xfrm>
              <a:prstGeom prst="ellipse">
                <a:avLst/>
              </a:prstGeom>
              <a:solidFill>
                <a:srgbClr val="FFFFFF">
                  <a:alpha val="46000"/>
                </a:srgbClr>
              </a:solidFill>
              <a:ln w="6350" cap="flat" cmpd="sng" algn="ctr">
                <a:solidFill>
                  <a:srgbClr val="FFFFFF">
                    <a:alpha val="20000"/>
                  </a:srgbClr>
                </a:solidFill>
                <a:prstDash val="solid"/>
              </a:ln>
              <a:effectLst/>
            </p:spPr>
            <p:txBody>
              <a:bodyPr rtlCol="0" anchor="t">
                <a:noAutofit/>
              </a:bodyPr>
              <a:lstStyle/>
              <a:p>
                <a:pPr marL="0" marR="0" lvl="0" indent="0" algn="r" defTabSz="913966" rtl="0" eaLnBrk="1" fontAlgn="base" latinLnBrk="0" hangingPunct="1">
                  <a:lnSpc>
                    <a:spcPct val="100000"/>
                  </a:lnSpc>
                  <a:spcBef>
                    <a:spcPct val="0"/>
                  </a:spcBef>
                  <a:spcAft>
                    <a:spcPct val="0"/>
                  </a:spcAft>
                  <a:buClrTx/>
                  <a:buSzTx/>
                  <a:buFontTx/>
                  <a:buNone/>
                  <a:tabLst/>
                  <a:defRPr/>
                </a:pPr>
                <a:endParaRPr kumimoji="0" lang="en-IN" sz="9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cxnSp>
            <p:nvCxnSpPr>
              <p:cNvPr id="511" name="Straight Connector 510">
                <a:extLst>
                  <a:ext uri="{FF2B5EF4-FFF2-40B4-BE49-F238E27FC236}">
                    <a16:creationId xmlns:a16="http://schemas.microsoft.com/office/drawing/2014/main" id="{552DE75A-7685-4144-962D-1A36AB16571D}"/>
                  </a:ext>
                </a:extLst>
              </p:cNvPr>
              <p:cNvCxnSpPr>
                <a:cxnSpLocks/>
                <a:stCxn id="456" idx="2"/>
                <a:endCxn id="508" idx="6"/>
              </p:cNvCxnSpPr>
              <p:nvPr/>
            </p:nvCxnSpPr>
            <p:spPr>
              <a:xfrm flipH="1" flipV="1">
                <a:off x="5271456" y="1644209"/>
                <a:ext cx="261514" cy="166845"/>
              </a:xfrm>
              <a:prstGeom prst="line">
                <a:avLst/>
              </a:prstGeom>
              <a:solidFill>
                <a:srgbClr val="1E4471"/>
              </a:solidFill>
              <a:ln w="6350" cap="flat" cmpd="sng" algn="ctr">
                <a:solidFill>
                  <a:srgbClr val="FFFFFF">
                    <a:alpha val="20000"/>
                  </a:srgbClr>
                </a:solidFill>
                <a:prstDash val="solid"/>
              </a:ln>
              <a:effectLst/>
            </p:spPr>
          </p:cxnSp>
          <p:cxnSp>
            <p:nvCxnSpPr>
              <p:cNvPr id="512" name="Straight Connector 511">
                <a:extLst>
                  <a:ext uri="{FF2B5EF4-FFF2-40B4-BE49-F238E27FC236}">
                    <a16:creationId xmlns:a16="http://schemas.microsoft.com/office/drawing/2014/main" id="{5CC1EFDE-E034-4932-BD33-3A1CF125ABE0}"/>
                  </a:ext>
                </a:extLst>
              </p:cNvPr>
              <p:cNvCxnSpPr>
                <a:cxnSpLocks/>
                <a:stCxn id="510" idx="7"/>
                <a:endCxn id="508" idx="2"/>
              </p:cNvCxnSpPr>
              <p:nvPr/>
            </p:nvCxnSpPr>
            <p:spPr>
              <a:xfrm flipV="1">
                <a:off x="5076806" y="1644209"/>
                <a:ext cx="172671" cy="70745"/>
              </a:xfrm>
              <a:prstGeom prst="line">
                <a:avLst/>
              </a:prstGeom>
              <a:solidFill>
                <a:srgbClr val="1E4471"/>
              </a:solidFill>
              <a:ln w="6350" cap="flat" cmpd="sng" algn="ctr">
                <a:solidFill>
                  <a:srgbClr val="FFFFFF">
                    <a:alpha val="20000"/>
                  </a:srgbClr>
                </a:solidFill>
                <a:prstDash val="solid"/>
              </a:ln>
              <a:effectLst/>
            </p:spPr>
          </p:cxnSp>
          <p:cxnSp>
            <p:nvCxnSpPr>
              <p:cNvPr id="513" name="Straight Connector 512">
                <a:extLst>
                  <a:ext uri="{FF2B5EF4-FFF2-40B4-BE49-F238E27FC236}">
                    <a16:creationId xmlns:a16="http://schemas.microsoft.com/office/drawing/2014/main" id="{82D77010-80F7-4BAD-8088-BBB944708258}"/>
                  </a:ext>
                </a:extLst>
              </p:cNvPr>
              <p:cNvCxnSpPr>
                <a:cxnSpLocks/>
                <a:stCxn id="508" idx="1"/>
              </p:cNvCxnSpPr>
              <p:nvPr/>
            </p:nvCxnSpPr>
            <p:spPr>
              <a:xfrm flipH="1" flipV="1">
                <a:off x="5220382" y="1456222"/>
                <a:ext cx="32314" cy="180216"/>
              </a:xfrm>
              <a:prstGeom prst="line">
                <a:avLst/>
              </a:prstGeom>
              <a:solidFill>
                <a:srgbClr val="1E4471"/>
              </a:solidFill>
              <a:ln w="6350" cap="flat" cmpd="sng" algn="ctr">
                <a:solidFill>
                  <a:srgbClr val="FFFFFF">
                    <a:alpha val="20000"/>
                  </a:srgbClr>
                </a:solidFill>
                <a:prstDash val="solid"/>
              </a:ln>
              <a:effectLst/>
            </p:spPr>
          </p:cxnSp>
          <p:cxnSp>
            <p:nvCxnSpPr>
              <p:cNvPr id="514" name="Straight Connector 513">
                <a:extLst>
                  <a:ext uri="{FF2B5EF4-FFF2-40B4-BE49-F238E27FC236}">
                    <a16:creationId xmlns:a16="http://schemas.microsoft.com/office/drawing/2014/main" id="{6B91CD4B-0C7F-4C05-82AD-EDCC78E9C740}"/>
                  </a:ext>
                </a:extLst>
              </p:cNvPr>
              <p:cNvCxnSpPr>
                <a:cxnSpLocks/>
                <a:stCxn id="504" idx="6"/>
                <a:endCxn id="474" idx="3"/>
              </p:cNvCxnSpPr>
              <p:nvPr/>
            </p:nvCxnSpPr>
            <p:spPr>
              <a:xfrm flipV="1">
                <a:off x="5212903" y="2232695"/>
                <a:ext cx="134527" cy="30256"/>
              </a:xfrm>
              <a:prstGeom prst="line">
                <a:avLst/>
              </a:prstGeom>
              <a:solidFill>
                <a:srgbClr val="1E4471"/>
              </a:solidFill>
              <a:ln w="6350" cap="flat" cmpd="sng" algn="ctr">
                <a:solidFill>
                  <a:srgbClr val="FFFFFF">
                    <a:alpha val="20000"/>
                  </a:srgbClr>
                </a:solidFill>
                <a:prstDash val="solid"/>
              </a:ln>
              <a:effectLst/>
            </p:spPr>
          </p:cxnSp>
          <p:cxnSp>
            <p:nvCxnSpPr>
              <p:cNvPr id="515" name="Straight Connector 514">
                <a:extLst>
                  <a:ext uri="{FF2B5EF4-FFF2-40B4-BE49-F238E27FC236}">
                    <a16:creationId xmlns:a16="http://schemas.microsoft.com/office/drawing/2014/main" id="{791112C1-33AD-4260-8931-6818F1678680}"/>
                  </a:ext>
                </a:extLst>
              </p:cNvPr>
              <p:cNvCxnSpPr>
                <a:cxnSpLocks/>
                <a:endCxn id="492" idx="2"/>
              </p:cNvCxnSpPr>
              <p:nvPr/>
            </p:nvCxnSpPr>
            <p:spPr>
              <a:xfrm flipV="1">
                <a:off x="4972721" y="1974629"/>
                <a:ext cx="235555" cy="75516"/>
              </a:xfrm>
              <a:prstGeom prst="line">
                <a:avLst/>
              </a:prstGeom>
              <a:solidFill>
                <a:srgbClr val="1E4471"/>
              </a:solidFill>
              <a:ln w="6350" cap="flat" cmpd="sng" algn="ctr">
                <a:solidFill>
                  <a:srgbClr val="FFFFFF">
                    <a:alpha val="20000"/>
                  </a:srgbClr>
                </a:solidFill>
                <a:prstDash val="solid"/>
              </a:ln>
              <a:effectLst/>
            </p:spPr>
          </p:cxnSp>
          <p:cxnSp>
            <p:nvCxnSpPr>
              <p:cNvPr id="516" name="Straight Connector 515">
                <a:extLst>
                  <a:ext uri="{FF2B5EF4-FFF2-40B4-BE49-F238E27FC236}">
                    <a16:creationId xmlns:a16="http://schemas.microsoft.com/office/drawing/2014/main" id="{BFE19094-99B1-452F-961D-445F4F638CCD}"/>
                  </a:ext>
                </a:extLst>
              </p:cNvPr>
              <p:cNvCxnSpPr>
                <a:cxnSpLocks/>
                <a:stCxn id="492" idx="3"/>
                <a:endCxn id="510" idx="3"/>
              </p:cNvCxnSpPr>
              <p:nvPr/>
            </p:nvCxnSpPr>
            <p:spPr>
              <a:xfrm flipH="1" flipV="1">
                <a:off x="5061265" y="1730495"/>
                <a:ext cx="150230" cy="251904"/>
              </a:xfrm>
              <a:prstGeom prst="line">
                <a:avLst/>
              </a:prstGeom>
              <a:solidFill>
                <a:srgbClr val="1E4471"/>
              </a:solidFill>
              <a:ln w="6350" cap="flat" cmpd="sng" algn="ctr">
                <a:solidFill>
                  <a:srgbClr val="FFFFFF">
                    <a:alpha val="20000"/>
                  </a:srgbClr>
                </a:solidFill>
                <a:prstDash val="solid"/>
              </a:ln>
              <a:effectLst/>
            </p:spPr>
          </p:cxnSp>
          <p:cxnSp>
            <p:nvCxnSpPr>
              <p:cNvPr id="517" name="Straight Connector 516">
                <a:extLst>
                  <a:ext uri="{FF2B5EF4-FFF2-40B4-BE49-F238E27FC236}">
                    <a16:creationId xmlns:a16="http://schemas.microsoft.com/office/drawing/2014/main" id="{061D388B-7978-41F0-96AD-F3978279531B}"/>
                  </a:ext>
                </a:extLst>
              </p:cNvPr>
              <p:cNvCxnSpPr>
                <a:cxnSpLocks/>
                <a:stCxn id="503" idx="3"/>
                <a:endCxn id="504" idx="3"/>
              </p:cNvCxnSpPr>
              <p:nvPr/>
            </p:nvCxnSpPr>
            <p:spPr>
              <a:xfrm flipH="1" flipV="1">
                <a:off x="5194143" y="2270721"/>
                <a:ext cx="14209" cy="356958"/>
              </a:xfrm>
              <a:prstGeom prst="line">
                <a:avLst/>
              </a:prstGeom>
              <a:solidFill>
                <a:srgbClr val="FFFFFF">
                  <a:alpha val="46000"/>
                </a:srgbClr>
              </a:solidFill>
              <a:ln w="6350" cap="flat" cmpd="sng" algn="ctr">
                <a:solidFill>
                  <a:srgbClr val="FFFFFF">
                    <a:alpha val="20000"/>
                  </a:srgbClr>
                </a:solidFill>
                <a:prstDash val="solid"/>
              </a:ln>
              <a:effectLst/>
            </p:spPr>
          </p:cxnSp>
          <p:cxnSp>
            <p:nvCxnSpPr>
              <p:cNvPr id="518" name="Straight Connector 517">
                <a:extLst>
                  <a:ext uri="{FF2B5EF4-FFF2-40B4-BE49-F238E27FC236}">
                    <a16:creationId xmlns:a16="http://schemas.microsoft.com/office/drawing/2014/main" id="{CFB40F62-79E1-4794-96C6-F902D944A676}"/>
                  </a:ext>
                </a:extLst>
              </p:cNvPr>
              <p:cNvCxnSpPr>
                <a:cxnSpLocks/>
                <a:stCxn id="503" idx="2"/>
              </p:cNvCxnSpPr>
              <p:nvPr/>
            </p:nvCxnSpPr>
            <p:spPr>
              <a:xfrm flipH="1" flipV="1">
                <a:off x="4972721" y="2050144"/>
                <a:ext cx="232412" cy="569765"/>
              </a:xfrm>
              <a:prstGeom prst="line">
                <a:avLst/>
              </a:prstGeom>
              <a:solidFill>
                <a:srgbClr val="1E4471"/>
              </a:solidFill>
              <a:ln w="6350" cap="flat" cmpd="sng" algn="ctr">
                <a:solidFill>
                  <a:srgbClr val="FFFFFF">
                    <a:alpha val="20000"/>
                  </a:srgbClr>
                </a:solidFill>
                <a:prstDash val="solid"/>
              </a:ln>
              <a:effectLst/>
            </p:spPr>
          </p:cxnSp>
          <p:cxnSp>
            <p:nvCxnSpPr>
              <p:cNvPr id="519" name="Straight Connector 518">
                <a:extLst>
                  <a:ext uri="{FF2B5EF4-FFF2-40B4-BE49-F238E27FC236}">
                    <a16:creationId xmlns:a16="http://schemas.microsoft.com/office/drawing/2014/main" id="{8AE28CA0-4539-4A3D-B538-540FF3736BB8}"/>
                  </a:ext>
                </a:extLst>
              </p:cNvPr>
              <p:cNvCxnSpPr>
                <a:cxnSpLocks/>
                <a:stCxn id="507" idx="1"/>
                <a:endCxn id="503" idx="5"/>
              </p:cNvCxnSpPr>
              <p:nvPr/>
            </p:nvCxnSpPr>
            <p:spPr>
              <a:xfrm flipH="1" flipV="1">
                <a:off x="5223893" y="2627679"/>
                <a:ext cx="420830" cy="134723"/>
              </a:xfrm>
              <a:prstGeom prst="line">
                <a:avLst/>
              </a:prstGeom>
              <a:solidFill>
                <a:srgbClr val="1E4471"/>
              </a:solidFill>
              <a:ln w="6350" cap="flat" cmpd="sng" algn="ctr">
                <a:solidFill>
                  <a:srgbClr val="FFFFFF">
                    <a:alpha val="20000"/>
                  </a:srgbClr>
                </a:solidFill>
                <a:prstDash val="solid"/>
              </a:ln>
              <a:effectLst/>
            </p:spPr>
          </p:cxnSp>
          <p:cxnSp>
            <p:nvCxnSpPr>
              <p:cNvPr id="520" name="Straight Connector 519">
                <a:extLst>
                  <a:ext uri="{FF2B5EF4-FFF2-40B4-BE49-F238E27FC236}">
                    <a16:creationId xmlns:a16="http://schemas.microsoft.com/office/drawing/2014/main" id="{00FB367F-711D-454E-B1AA-52ECEE74EEF4}"/>
                  </a:ext>
                </a:extLst>
              </p:cNvPr>
              <p:cNvCxnSpPr>
                <a:cxnSpLocks/>
                <a:stCxn id="507" idx="2"/>
                <a:endCxn id="485" idx="4"/>
              </p:cNvCxnSpPr>
              <p:nvPr/>
            </p:nvCxnSpPr>
            <p:spPr>
              <a:xfrm flipV="1">
                <a:off x="5641504" y="2514762"/>
                <a:ext cx="20441" cy="255411"/>
              </a:xfrm>
              <a:prstGeom prst="line">
                <a:avLst/>
              </a:prstGeom>
              <a:solidFill>
                <a:srgbClr val="1E4471"/>
              </a:solidFill>
              <a:ln w="6350" cap="flat" cmpd="sng" algn="ctr">
                <a:solidFill>
                  <a:srgbClr val="FFFFFF">
                    <a:alpha val="20000"/>
                  </a:srgbClr>
                </a:solidFill>
                <a:prstDash val="solid"/>
              </a:ln>
              <a:effectLst/>
            </p:spPr>
          </p:cxnSp>
          <p:cxnSp>
            <p:nvCxnSpPr>
              <p:cNvPr id="521" name="Straight Connector 520">
                <a:extLst>
                  <a:ext uri="{FF2B5EF4-FFF2-40B4-BE49-F238E27FC236}">
                    <a16:creationId xmlns:a16="http://schemas.microsoft.com/office/drawing/2014/main" id="{8632F9F0-4935-4FDB-A5D1-60698A1CEDB2}"/>
                  </a:ext>
                </a:extLst>
              </p:cNvPr>
              <p:cNvCxnSpPr>
                <a:cxnSpLocks/>
                <a:endCxn id="489" idx="3"/>
              </p:cNvCxnSpPr>
              <p:nvPr/>
            </p:nvCxnSpPr>
            <p:spPr>
              <a:xfrm flipV="1">
                <a:off x="5800464" y="2817963"/>
                <a:ext cx="252108" cy="59002"/>
              </a:xfrm>
              <a:prstGeom prst="line">
                <a:avLst/>
              </a:prstGeom>
              <a:solidFill>
                <a:srgbClr val="1E4471"/>
              </a:solidFill>
              <a:ln w="6350" cap="flat" cmpd="sng" algn="ctr">
                <a:solidFill>
                  <a:srgbClr val="FFFFFF">
                    <a:alpha val="20000"/>
                  </a:srgbClr>
                </a:solidFill>
                <a:prstDash val="solid"/>
              </a:ln>
              <a:effectLst/>
            </p:spPr>
          </p:cxnSp>
          <p:cxnSp>
            <p:nvCxnSpPr>
              <p:cNvPr id="522" name="Straight Connector 521">
                <a:extLst>
                  <a:ext uri="{FF2B5EF4-FFF2-40B4-BE49-F238E27FC236}">
                    <a16:creationId xmlns:a16="http://schemas.microsoft.com/office/drawing/2014/main" id="{481B2300-58B3-4D62-88A4-AAACBF836E3B}"/>
                  </a:ext>
                </a:extLst>
              </p:cNvPr>
              <p:cNvCxnSpPr>
                <a:cxnSpLocks/>
                <a:stCxn id="507" idx="6"/>
                <a:endCxn id="489" idx="1"/>
              </p:cNvCxnSpPr>
              <p:nvPr/>
            </p:nvCxnSpPr>
            <p:spPr>
              <a:xfrm>
                <a:off x="5663483" y="2770173"/>
                <a:ext cx="389089" cy="32249"/>
              </a:xfrm>
              <a:prstGeom prst="line">
                <a:avLst/>
              </a:prstGeom>
              <a:solidFill>
                <a:srgbClr val="1E4471"/>
              </a:solidFill>
              <a:ln w="6350" cap="flat" cmpd="sng" algn="ctr">
                <a:solidFill>
                  <a:srgbClr val="FFFFFF">
                    <a:alpha val="20000"/>
                  </a:srgbClr>
                </a:solidFill>
                <a:prstDash val="solid"/>
              </a:ln>
              <a:effectLst/>
            </p:spPr>
          </p:cxnSp>
          <p:cxnSp>
            <p:nvCxnSpPr>
              <p:cNvPr id="523" name="Straight Connector 522">
                <a:extLst>
                  <a:ext uri="{FF2B5EF4-FFF2-40B4-BE49-F238E27FC236}">
                    <a16:creationId xmlns:a16="http://schemas.microsoft.com/office/drawing/2014/main" id="{E1D41B1E-70D7-42B5-A511-E38229B35AA8}"/>
                  </a:ext>
                </a:extLst>
              </p:cNvPr>
              <p:cNvCxnSpPr>
                <a:cxnSpLocks/>
                <a:stCxn id="507" idx="4"/>
              </p:cNvCxnSpPr>
              <p:nvPr/>
            </p:nvCxnSpPr>
            <p:spPr>
              <a:xfrm flipH="1">
                <a:off x="5527795" y="2781162"/>
                <a:ext cx="124699" cy="52036"/>
              </a:xfrm>
              <a:prstGeom prst="line">
                <a:avLst/>
              </a:prstGeom>
              <a:solidFill>
                <a:srgbClr val="1E4471"/>
              </a:solidFill>
              <a:ln w="6350" cap="flat" cmpd="sng" algn="ctr">
                <a:solidFill>
                  <a:srgbClr val="FFFFFF">
                    <a:alpha val="20000"/>
                  </a:srgbClr>
                </a:solidFill>
                <a:prstDash val="solid"/>
              </a:ln>
              <a:effectLst/>
            </p:spPr>
          </p:cxnSp>
        </p:grpSp>
        <p:grpSp>
          <p:nvGrpSpPr>
            <p:cNvPr id="394" name="Group 393">
              <a:extLst>
                <a:ext uri="{FF2B5EF4-FFF2-40B4-BE49-F238E27FC236}">
                  <a16:creationId xmlns:a16="http://schemas.microsoft.com/office/drawing/2014/main" id="{5093FC84-E2BC-4D64-85F9-B631C263AE2C}"/>
                </a:ext>
              </a:extLst>
            </p:cNvPr>
            <p:cNvGrpSpPr/>
            <p:nvPr/>
          </p:nvGrpSpPr>
          <p:grpSpPr>
            <a:xfrm>
              <a:off x="371695" y="2386665"/>
              <a:ext cx="1839301" cy="811592"/>
              <a:chOff x="4530434" y="1816849"/>
              <a:chExt cx="1636452" cy="722086"/>
            </a:xfrm>
          </p:grpSpPr>
          <p:sp>
            <p:nvSpPr>
              <p:cNvPr id="438" name="Freeform: Shape 1598">
                <a:extLst>
                  <a:ext uri="{FF2B5EF4-FFF2-40B4-BE49-F238E27FC236}">
                    <a16:creationId xmlns:a16="http://schemas.microsoft.com/office/drawing/2014/main" id="{63037C5F-DA3B-4794-B1FC-8667CA9C3963}"/>
                  </a:ext>
                </a:extLst>
              </p:cNvPr>
              <p:cNvSpPr/>
              <p:nvPr/>
            </p:nvSpPr>
            <p:spPr>
              <a:xfrm>
                <a:off x="4530434" y="1816849"/>
                <a:ext cx="280259" cy="520212"/>
              </a:xfrm>
              <a:custGeom>
                <a:avLst/>
                <a:gdLst>
                  <a:gd name="connsiteX0" fmla="*/ 121864 w 280259"/>
                  <a:gd name="connsiteY0" fmla="*/ 77331 h 520213"/>
                  <a:gd name="connsiteX1" fmla="*/ 44065 w 280259"/>
                  <a:gd name="connsiteY1" fmla="*/ 77351 h 520213"/>
                  <a:gd name="connsiteX2" fmla="*/ 26204 w 280259"/>
                  <a:gd name="connsiteY2" fmla="*/ 91888 h 520213"/>
                  <a:gd name="connsiteX3" fmla="*/ 44031 w 280259"/>
                  <a:gd name="connsiteY3" fmla="*/ 107231 h 520213"/>
                  <a:gd name="connsiteX4" fmla="*/ 121071 w 280259"/>
                  <a:gd name="connsiteY4" fmla="*/ 107264 h 520213"/>
                  <a:gd name="connsiteX5" fmla="*/ 198110 w 280259"/>
                  <a:gd name="connsiteY5" fmla="*/ 107291 h 520213"/>
                  <a:gd name="connsiteX6" fmla="*/ 214299 w 280259"/>
                  <a:gd name="connsiteY6" fmla="*/ 98218 h 520213"/>
                  <a:gd name="connsiteX7" fmla="*/ 199670 w 280259"/>
                  <a:gd name="connsiteY7" fmla="*/ 77397 h 520213"/>
                  <a:gd name="connsiteX8" fmla="*/ 121864 w 280259"/>
                  <a:gd name="connsiteY8" fmla="*/ 77331 h 520213"/>
                  <a:gd name="connsiteX9" fmla="*/ 19167 w 280259"/>
                  <a:gd name="connsiteY9" fmla="*/ 27 h 520213"/>
                  <a:gd name="connsiteX10" fmla="*/ 223022 w 280259"/>
                  <a:gd name="connsiteY10" fmla="*/ 34 h 520213"/>
                  <a:gd name="connsiteX11" fmla="*/ 280185 w 280259"/>
                  <a:gd name="connsiteY11" fmla="*/ 57435 h 520213"/>
                  <a:gd name="connsiteX12" fmla="*/ 280259 w 280259"/>
                  <a:gd name="connsiteY12" fmla="*/ 520213 h 520213"/>
                  <a:gd name="connsiteX13" fmla="*/ 235048 w 280259"/>
                  <a:gd name="connsiteY13" fmla="*/ 482952 h 520213"/>
                  <a:gd name="connsiteX14" fmla="*/ 156737 w 280259"/>
                  <a:gd name="connsiteY14" fmla="*/ 388144 h 520213"/>
                  <a:gd name="connsiteX15" fmla="*/ 198381 w 280259"/>
                  <a:gd name="connsiteY15" fmla="*/ 388126 h 520213"/>
                  <a:gd name="connsiteX16" fmla="*/ 215304 w 280259"/>
                  <a:gd name="connsiteY16" fmla="*/ 375254 h 520213"/>
                  <a:gd name="connsiteX17" fmla="*/ 200159 w 280259"/>
                  <a:gd name="connsiteY17" fmla="*/ 358411 h 520213"/>
                  <a:gd name="connsiteX18" fmla="*/ 149055 w 280259"/>
                  <a:gd name="connsiteY18" fmla="*/ 358351 h 520213"/>
                  <a:gd name="connsiteX19" fmla="*/ 132763 w 280259"/>
                  <a:gd name="connsiteY19" fmla="*/ 358358 h 520213"/>
                  <a:gd name="connsiteX20" fmla="*/ 98113 w 280259"/>
                  <a:gd name="connsiteY20" fmla="*/ 294592 h 520213"/>
                  <a:gd name="connsiteX21" fmla="*/ 121025 w 280259"/>
                  <a:gd name="connsiteY21" fmla="*/ 294600 h 520213"/>
                  <a:gd name="connsiteX22" fmla="*/ 199604 w 280259"/>
                  <a:gd name="connsiteY22" fmla="*/ 294593 h 520213"/>
                  <a:gd name="connsiteX23" fmla="*/ 214749 w 280259"/>
                  <a:gd name="connsiteY23" fmla="*/ 284153 h 520213"/>
                  <a:gd name="connsiteX24" fmla="*/ 209608 w 280259"/>
                  <a:gd name="connsiteY24" fmla="*/ 267918 h 520213"/>
                  <a:gd name="connsiteX25" fmla="*/ 198969 w 280259"/>
                  <a:gd name="connsiteY25" fmla="*/ 264601 h 520213"/>
                  <a:gd name="connsiteX26" fmla="*/ 81803 w 280259"/>
                  <a:gd name="connsiteY26" fmla="*/ 264576 h 520213"/>
                  <a:gd name="connsiteX27" fmla="*/ 57655 w 280259"/>
                  <a:gd name="connsiteY27" fmla="*/ 220137 h 520213"/>
                  <a:gd name="connsiteX28" fmla="*/ 50703 w 280259"/>
                  <a:gd name="connsiteY28" fmla="*/ 201162 h 520213"/>
                  <a:gd name="connsiteX29" fmla="*/ 121077 w 280259"/>
                  <a:gd name="connsiteY29" fmla="*/ 201200 h 520213"/>
                  <a:gd name="connsiteX30" fmla="*/ 197390 w 280259"/>
                  <a:gd name="connsiteY30" fmla="*/ 201167 h 520213"/>
                  <a:gd name="connsiteX31" fmla="*/ 215052 w 280259"/>
                  <a:gd name="connsiteY31" fmla="*/ 189749 h 520213"/>
                  <a:gd name="connsiteX32" fmla="*/ 198949 w 280259"/>
                  <a:gd name="connsiteY32" fmla="*/ 170791 h 520213"/>
                  <a:gd name="connsiteX33" fmla="*/ 153165 w 280259"/>
                  <a:gd name="connsiteY33" fmla="*/ 170712 h 520213"/>
                  <a:gd name="connsiteX34" fmla="*/ 47084 w 280259"/>
                  <a:gd name="connsiteY34" fmla="*/ 170758 h 520213"/>
                  <a:gd name="connsiteX35" fmla="*/ 39808 w 280259"/>
                  <a:gd name="connsiteY35" fmla="*/ 171430 h 520213"/>
                  <a:gd name="connsiteX36" fmla="*/ 29821 w 280259"/>
                  <a:gd name="connsiteY36" fmla="*/ 144173 h 520213"/>
                  <a:gd name="connsiteX37" fmla="*/ 9424 w 280259"/>
                  <a:gd name="connsiteY37" fmla="*/ 64935 h 520213"/>
                  <a:gd name="connsiteX38" fmla="*/ 0 w 280259"/>
                  <a:gd name="connsiteY38" fmla="*/ 3251 h 52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0259" h="520213">
                    <a:moveTo>
                      <a:pt x="121864" y="77331"/>
                    </a:moveTo>
                    <a:cubicBezTo>
                      <a:pt x="95929" y="77331"/>
                      <a:pt x="69993" y="77305"/>
                      <a:pt x="44065" y="77351"/>
                    </a:cubicBezTo>
                    <a:cubicBezTo>
                      <a:pt x="33307" y="77371"/>
                      <a:pt x="26455" y="83021"/>
                      <a:pt x="26204" y="91888"/>
                    </a:cubicBezTo>
                    <a:cubicBezTo>
                      <a:pt x="25940" y="101106"/>
                      <a:pt x="32778" y="107185"/>
                      <a:pt x="44031" y="107231"/>
                    </a:cubicBezTo>
                    <a:cubicBezTo>
                      <a:pt x="69709" y="107344"/>
                      <a:pt x="95393" y="107264"/>
                      <a:pt x="121071" y="107264"/>
                    </a:cubicBezTo>
                    <a:cubicBezTo>
                      <a:pt x="146748" y="107258"/>
                      <a:pt x="172433" y="107205"/>
                      <a:pt x="198110" y="107291"/>
                    </a:cubicBezTo>
                    <a:cubicBezTo>
                      <a:pt x="205333" y="107311"/>
                      <a:pt x="211200" y="105137"/>
                      <a:pt x="214299" y="98218"/>
                    </a:cubicBezTo>
                    <a:cubicBezTo>
                      <a:pt x="218845" y="88082"/>
                      <a:pt x="211531" y="77483"/>
                      <a:pt x="199670" y="77397"/>
                    </a:cubicBezTo>
                    <a:cubicBezTo>
                      <a:pt x="173735" y="77212"/>
                      <a:pt x="147799" y="77331"/>
                      <a:pt x="121864" y="77331"/>
                    </a:cubicBezTo>
                    <a:close/>
                    <a:moveTo>
                      <a:pt x="19167" y="27"/>
                    </a:moveTo>
                    <a:cubicBezTo>
                      <a:pt x="87114" y="-6"/>
                      <a:pt x="155068" y="-12"/>
                      <a:pt x="223022" y="34"/>
                    </a:cubicBezTo>
                    <a:cubicBezTo>
                      <a:pt x="258009" y="61"/>
                      <a:pt x="280185" y="22315"/>
                      <a:pt x="280185" y="57435"/>
                    </a:cubicBezTo>
                    <a:lnTo>
                      <a:pt x="280259" y="520213"/>
                    </a:lnTo>
                    <a:lnTo>
                      <a:pt x="235048" y="482952"/>
                    </a:lnTo>
                    <a:lnTo>
                      <a:pt x="156737" y="388144"/>
                    </a:lnTo>
                    <a:lnTo>
                      <a:pt x="198381" y="388126"/>
                    </a:lnTo>
                    <a:cubicBezTo>
                      <a:pt x="208313" y="388093"/>
                      <a:pt x="214365" y="383302"/>
                      <a:pt x="215304" y="375254"/>
                    </a:cubicBezTo>
                    <a:cubicBezTo>
                      <a:pt x="216407" y="365778"/>
                      <a:pt x="210103" y="358516"/>
                      <a:pt x="200159" y="358411"/>
                    </a:cubicBezTo>
                    <a:cubicBezTo>
                      <a:pt x="183124" y="358226"/>
                      <a:pt x="166089" y="358351"/>
                      <a:pt x="149055" y="358351"/>
                    </a:cubicBezTo>
                    <a:lnTo>
                      <a:pt x="132763" y="358358"/>
                    </a:lnTo>
                    <a:lnTo>
                      <a:pt x="98113" y="294592"/>
                    </a:lnTo>
                    <a:lnTo>
                      <a:pt x="121025" y="294600"/>
                    </a:lnTo>
                    <a:cubicBezTo>
                      <a:pt x="147218" y="294593"/>
                      <a:pt x="173411" y="294587"/>
                      <a:pt x="199604" y="294593"/>
                    </a:cubicBezTo>
                    <a:cubicBezTo>
                      <a:pt x="207064" y="294593"/>
                      <a:pt x="212495" y="291223"/>
                      <a:pt x="214749" y="284153"/>
                    </a:cubicBezTo>
                    <a:cubicBezTo>
                      <a:pt x="216764" y="277843"/>
                      <a:pt x="215363" y="271704"/>
                      <a:pt x="209608" y="267918"/>
                    </a:cubicBezTo>
                    <a:cubicBezTo>
                      <a:pt x="206601" y="265942"/>
                      <a:pt x="202551" y="264614"/>
                      <a:pt x="198969" y="264601"/>
                    </a:cubicBezTo>
                    <a:lnTo>
                      <a:pt x="81803" y="264576"/>
                    </a:lnTo>
                    <a:lnTo>
                      <a:pt x="57655" y="220137"/>
                    </a:lnTo>
                    <a:lnTo>
                      <a:pt x="50703" y="201162"/>
                    </a:lnTo>
                    <a:lnTo>
                      <a:pt x="121077" y="201200"/>
                    </a:lnTo>
                    <a:cubicBezTo>
                      <a:pt x="146517" y="201193"/>
                      <a:pt x="171950" y="201246"/>
                      <a:pt x="197390" y="201167"/>
                    </a:cubicBezTo>
                    <a:cubicBezTo>
                      <a:pt x="207150" y="201134"/>
                      <a:pt x="213315" y="197004"/>
                      <a:pt x="215052" y="189749"/>
                    </a:cubicBezTo>
                    <a:cubicBezTo>
                      <a:pt x="217504" y="179507"/>
                      <a:pt x="210500" y="170983"/>
                      <a:pt x="198949" y="170791"/>
                    </a:cubicBezTo>
                    <a:cubicBezTo>
                      <a:pt x="183692" y="170540"/>
                      <a:pt x="168429" y="170712"/>
                      <a:pt x="153165" y="170712"/>
                    </a:cubicBezTo>
                    <a:cubicBezTo>
                      <a:pt x="117800" y="170705"/>
                      <a:pt x="82442" y="170685"/>
                      <a:pt x="47084" y="170758"/>
                    </a:cubicBezTo>
                    <a:lnTo>
                      <a:pt x="39808" y="171430"/>
                    </a:lnTo>
                    <a:lnTo>
                      <a:pt x="29821" y="144173"/>
                    </a:lnTo>
                    <a:cubicBezTo>
                      <a:pt x="21759" y="118282"/>
                      <a:pt x="14937" y="91847"/>
                      <a:pt x="9424" y="64935"/>
                    </a:cubicBezTo>
                    <a:lnTo>
                      <a:pt x="0" y="3251"/>
                    </a:lnTo>
                    <a:close/>
                  </a:path>
                </a:pathLst>
              </a:custGeom>
              <a:solidFill>
                <a:srgbClr val="0D274D"/>
              </a:solidFill>
              <a:ln w="1116" cap="flat">
                <a:noFill/>
                <a:prstDash val="solid"/>
                <a:miter/>
              </a:ln>
            </p:spPr>
            <p:txBody>
              <a:bodyPr wrap="square" rtlCol="0" anchor="ctr">
                <a:noAutofit/>
              </a:bodyP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9" name="Freeform: Shape 1599">
                <a:extLst>
                  <a:ext uri="{FF2B5EF4-FFF2-40B4-BE49-F238E27FC236}">
                    <a16:creationId xmlns:a16="http://schemas.microsoft.com/office/drawing/2014/main" id="{CE040461-C482-4BA0-BD71-9E6C2F8CB06F}"/>
                  </a:ext>
                </a:extLst>
              </p:cNvPr>
              <p:cNvSpPr/>
              <p:nvPr/>
            </p:nvSpPr>
            <p:spPr>
              <a:xfrm>
                <a:off x="5890201" y="1819507"/>
                <a:ext cx="276685" cy="514872"/>
              </a:xfrm>
              <a:custGeom>
                <a:avLst/>
                <a:gdLst>
                  <a:gd name="connsiteX0" fmla="*/ 158393 w 276685"/>
                  <a:gd name="connsiteY0" fmla="*/ 77331 h 514871"/>
                  <a:gd name="connsiteX1" fmla="*/ 80587 w 276685"/>
                  <a:gd name="connsiteY1" fmla="*/ 77397 h 514871"/>
                  <a:gd name="connsiteX2" fmla="*/ 65958 w 276685"/>
                  <a:gd name="connsiteY2" fmla="*/ 98218 h 514871"/>
                  <a:gd name="connsiteX3" fmla="*/ 82147 w 276685"/>
                  <a:gd name="connsiteY3" fmla="*/ 107291 h 514871"/>
                  <a:gd name="connsiteX4" fmla="*/ 159186 w 276685"/>
                  <a:gd name="connsiteY4" fmla="*/ 107264 h 514871"/>
                  <a:gd name="connsiteX5" fmla="*/ 236226 w 276685"/>
                  <a:gd name="connsiteY5" fmla="*/ 107231 h 514871"/>
                  <a:gd name="connsiteX6" fmla="*/ 254053 w 276685"/>
                  <a:gd name="connsiteY6" fmla="*/ 91888 h 514871"/>
                  <a:gd name="connsiteX7" fmla="*/ 236192 w 276685"/>
                  <a:gd name="connsiteY7" fmla="*/ 77351 h 514871"/>
                  <a:gd name="connsiteX8" fmla="*/ 158393 w 276685"/>
                  <a:gd name="connsiteY8" fmla="*/ 77331 h 514871"/>
                  <a:gd name="connsiteX9" fmla="*/ 261090 w 276685"/>
                  <a:gd name="connsiteY9" fmla="*/ 27 h 514871"/>
                  <a:gd name="connsiteX10" fmla="*/ 276685 w 276685"/>
                  <a:gd name="connsiteY10" fmla="*/ 2650 h 514871"/>
                  <a:gd name="connsiteX11" fmla="*/ 267575 w 276685"/>
                  <a:gd name="connsiteY11" fmla="*/ 62279 h 514871"/>
                  <a:gd name="connsiteX12" fmla="*/ 247178 w 276685"/>
                  <a:gd name="connsiteY12" fmla="*/ 141517 h 514871"/>
                  <a:gd name="connsiteX13" fmla="*/ 236356 w 276685"/>
                  <a:gd name="connsiteY13" fmla="*/ 171052 h 514871"/>
                  <a:gd name="connsiteX14" fmla="*/ 233173 w 276685"/>
                  <a:gd name="connsiteY14" fmla="*/ 170758 h 514871"/>
                  <a:gd name="connsiteX15" fmla="*/ 127092 w 276685"/>
                  <a:gd name="connsiteY15" fmla="*/ 170712 h 514871"/>
                  <a:gd name="connsiteX16" fmla="*/ 81308 w 276685"/>
                  <a:gd name="connsiteY16" fmla="*/ 170791 h 514871"/>
                  <a:gd name="connsiteX17" fmla="*/ 65205 w 276685"/>
                  <a:gd name="connsiteY17" fmla="*/ 189749 h 514871"/>
                  <a:gd name="connsiteX18" fmla="*/ 82867 w 276685"/>
                  <a:gd name="connsiteY18" fmla="*/ 201167 h 514871"/>
                  <a:gd name="connsiteX19" fmla="*/ 159180 w 276685"/>
                  <a:gd name="connsiteY19" fmla="*/ 201200 h 514871"/>
                  <a:gd name="connsiteX20" fmla="*/ 225322 w 276685"/>
                  <a:gd name="connsiteY20" fmla="*/ 201165 h 514871"/>
                  <a:gd name="connsiteX21" fmla="*/ 219344 w 276685"/>
                  <a:gd name="connsiteY21" fmla="*/ 217482 h 514871"/>
                  <a:gd name="connsiteX22" fmla="*/ 193752 w 276685"/>
                  <a:gd name="connsiteY22" fmla="*/ 264577 h 514871"/>
                  <a:gd name="connsiteX23" fmla="*/ 81288 w 276685"/>
                  <a:gd name="connsiteY23" fmla="*/ 264601 h 514871"/>
                  <a:gd name="connsiteX24" fmla="*/ 70649 w 276685"/>
                  <a:gd name="connsiteY24" fmla="*/ 267918 h 514871"/>
                  <a:gd name="connsiteX25" fmla="*/ 65508 w 276685"/>
                  <a:gd name="connsiteY25" fmla="*/ 284153 h 514871"/>
                  <a:gd name="connsiteX26" fmla="*/ 80653 w 276685"/>
                  <a:gd name="connsiteY26" fmla="*/ 294593 h 514871"/>
                  <a:gd name="connsiteX27" fmla="*/ 159232 w 276685"/>
                  <a:gd name="connsiteY27" fmla="*/ 294600 h 514871"/>
                  <a:gd name="connsiteX28" fmla="*/ 177442 w 276685"/>
                  <a:gd name="connsiteY28" fmla="*/ 294594 h 514871"/>
                  <a:gd name="connsiteX29" fmla="*/ 143026 w 276685"/>
                  <a:gd name="connsiteY29" fmla="*/ 357929 h 514871"/>
                  <a:gd name="connsiteX30" fmla="*/ 142674 w 276685"/>
                  <a:gd name="connsiteY30" fmla="*/ 358356 h 514871"/>
                  <a:gd name="connsiteX31" fmla="*/ 131202 w 276685"/>
                  <a:gd name="connsiteY31" fmla="*/ 358351 h 514871"/>
                  <a:gd name="connsiteX32" fmla="*/ 80098 w 276685"/>
                  <a:gd name="connsiteY32" fmla="*/ 358411 h 514871"/>
                  <a:gd name="connsiteX33" fmla="*/ 64953 w 276685"/>
                  <a:gd name="connsiteY33" fmla="*/ 375254 h 514871"/>
                  <a:gd name="connsiteX34" fmla="*/ 81876 w 276685"/>
                  <a:gd name="connsiteY34" fmla="*/ 388126 h 514871"/>
                  <a:gd name="connsiteX35" fmla="*/ 118071 w 276685"/>
                  <a:gd name="connsiteY35" fmla="*/ 388142 h 514871"/>
                  <a:gd name="connsiteX36" fmla="*/ 41951 w 276685"/>
                  <a:gd name="connsiteY36" fmla="*/ 480297 h 514871"/>
                  <a:gd name="connsiteX37" fmla="*/ 0 w 276685"/>
                  <a:gd name="connsiteY37" fmla="*/ 514871 h 514871"/>
                  <a:gd name="connsiteX38" fmla="*/ 72 w 276685"/>
                  <a:gd name="connsiteY38" fmla="*/ 57435 h 514871"/>
                  <a:gd name="connsiteX39" fmla="*/ 57235 w 276685"/>
                  <a:gd name="connsiteY39" fmla="*/ 34 h 514871"/>
                  <a:gd name="connsiteX40" fmla="*/ 261090 w 276685"/>
                  <a:gd name="connsiteY40" fmla="*/ 27 h 51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6685" h="514871">
                    <a:moveTo>
                      <a:pt x="158393" y="77331"/>
                    </a:moveTo>
                    <a:cubicBezTo>
                      <a:pt x="132458" y="77331"/>
                      <a:pt x="106522" y="77212"/>
                      <a:pt x="80587" y="77397"/>
                    </a:cubicBezTo>
                    <a:cubicBezTo>
                      <a:pt x="68726" y="77483"/>
                      <a:pt x="61412" y="88082"/>
                      <a:pt x="65958" y="98218"/>
                    </a:cubicBezTo>
                    <a:cubicBezTo>
                      <a:pt x="69057" y="105137"/>
                      <a:pt x="74924" y="107311"/>
                      <a:pt x="82147" y="107291"/>
                    </a:cubicBezTo>
                    <a:cubicBezTo>
                      <a:pt x="107824" y="107205"/>
                      <a:pt x="133509" y="107258"/>
                      <a:pt x="159186" y="107264"/>
                    </a:cubicBezTo>
                    <a:cubicBezTo>
                      <a:pt x="184864" y="107264"/>
                      <a:pt x="210548" y="107344"/>
                      <a:pt x="236226" y="107231"/>
                    </a:cubicBezTo>
                    <a:cubicBezTo>
                      <a:pt x="247479" y="107185"/>
                      <a:pt x="254317" y="101106"/>
                      <a:pt x="254053" y="91888"/>
                    </a:cubicBezTo>
                    <a:cubicBezTo>
                      <a:pt x="253802" y="83021"/>
                      <a:pt x="246950" y="77371"/>
                      <a:pt x="236192" y="77351"/>
                    </a:cubicBezTo>
                    <a:cubicBezTo>
                      <a:pt x="210264" y="77305"/>
                      <a:pt x="184328" y="77331"/>
                      <a:pt x="158393" y="77331"/>
                    </a:cubicBezTo>
                    <a:close/>
                    <a:moveTo>
                      <a:pt x="261090" y="27"/>
                    </a:moveTo>
                    <a:lnTo>
                      <a:pt x="276685" y="2650"/>
                    </a:lnTo>
                    <a:lnTo>
                      <a:pt x="267575" y="62279"/>
                    </a:lnTo>
                    <a:cubicBezTo>
                      <a:pt x="262062" y="89191"/>
                      <a:pt x="255240" y="115627"/>
                      <a:pt x="247178" y="141517"/>
                    </a:cubicBezTo>
                    <a:lnTo>
                      <a:pt x="236356" y="171052"/>
                    </a:lnTo>
                    <a:lnTo>
                      <a:pt x="233173" y="170758"/>
                    </a:lnTo>
                    <a:cubicBezTo>
                      <a:pt x="197815" y="170685"/>
                      <a:pt x="162457" y="170705"/>
                      <a:pt x="127092" y="170712"/>
                    </a:cubicBezTo>
                    <a:cubicBezTo>
                      <a:pt x="111828" y="170712"/>
                      <a:pt x="96565" y="170540"/>
                      <a:pt x="81308" y="170791"/>
                    </a:cubicBezTo>
                    <a:cubicBezTo>
                      <a:pt x="69757" y="170983"/>
                      <a:pt x="62753" y="179507"/>
                      <a:pt x="65205" y="189749"/>
                    </a:cubicBezTo>
                    <a:cubicBezTo>
                      <a:pt x="66942" y="197004"/>
                      <a:pt x="73107" y="201134"/>
                      <a:pt x="82867" y="201167"/>
                    </a:cubicBezTo>
                    <a:cubicBezTo>
                      <a:pt x="108307" y="201246"/>
                      <a:pt x="133740" y="201193"/>
                      <a:pt x="159180" y="201200"/>
                    </a:cubicBezTo>
                    <a:lnTo>
                      <a:pt x="225322" y="201165"/>
                    </a:lnTo>
                    <a:lnTo>
                      <a:pt x="219344" y="217482"/>
                    </a:lnTo>
                    <a:lnTo>
                      <a:pt x="193752" y="264577"/>
                    </a:lnTo>
                    <a:lnTo>
                      <a:pt x="81288" y="264601"/>
                    </a:lnTo>
                    <a:cubicBezTo>
                      <a:pt x="77706" y="264614"/>
                      <a:pt x="73656" y="265942"/>
                      <a:pt x="70649" y="267918"/>
                    </a:cubicBezTo>
                    <a:cubicBezTo>
                      <a:pt x="64894" y="271704"/>
                      <a:pt x="63493" y="277843"/>
                      <a:pt x="65508" y="284153"/>
                    </a:cubicBezTo>
                    <a:cubicBezTo>
                      <a:pt x="67762" y="291223"/>
                      <a:pt x="73193" y="294593"/>
                      <a:pt x="80653" y="294593"/>
                    </a:cubicBezTo>
                    <a:cubicBezTo>
                      <a:pt x="106846" y="294587"/>
                      <a:pt x="133039" y="294593"/>
                      <a:pt x="159232" y="294600"/>
                    </a:cubicBezTo>
                    <a:lnTo>
                      <a:pt x="177442" y="294594"/>
                    </a:lnTo>
                    <a:lnTo>
                      <a:pt x="143026" y="357929"/>
                    </a:lnTo>
                    <a:lnTo>
                      <a:pt x="142674" y="358356"/>
                    </a:lnTo>
                    <a:lnTo>
                      <a:pt x="131202" y="358351"/>
                    </a:lnTo>
                    <a:cubicBezTo>
                      <a:pt x="114168" y="358351"/>
                      <a:pt x="97133" y="358226"/>
                      <a:pt x="80098" y="358411"/>
                    </a:cubicBezTo>
                    <a:cubicBezTo>
                      <a:pt x="70154" y="358516"/>
                      <a:pt x="63850" y="365778"/>
                      <a:pt x="64953" y="375254"/>
                    </a:cubicBezTo>
                    <a:cubicBezTo>
                      <a:pt x="65892" y="383302"/>
                      <a:pt x="71944" y="388093"/>
                      <a:pt x="81876" y="388126"/>
                    </a:cubicBezTo>
                    <a:lnTo>
                      <a:pt x="118071" y="388142"/>
                    </a:lnTo>
                    <a:lnTo>
                      <a:pt x="41951" y="480297"/>
                    </a:lnTo>
                    <a:lnTo>
                      <a:pt x="0" y="514871"/>
                    </a:lnTo>
                    <a:lnTo>
                      <a:pt x="72" y="57435"/>
                    </a:lnTo>
                    <a:cubicBezTo>
                      <a:pt x="72" y="22315"/>
                      <a:pt x="22248" y="61"/>
                      <a:pt x="57235" y="34"/>
                    </a:cubicBezTo>
                    <a:cubicBezTo>
                      <a:pt x="125189" y="-12"/>
                      <a:pt x="193143" y="-6"/>
                      <a:pt x="261090" y="27"/>
                    </a:cubicBezTo>
                    <a:close/>
                  </a:path>
                </a:pathLst>
              </a:custGeom>
              <a:solidFill>
                <a:srgbClr val="0D274D"/>
              </a:solidFill>
              <a:ln w="1116" cap="flat">
                <a:noFill/>
                <a:prstDash val="solid"/>
                <a:miter/>
              </a:ln>
            </p:spPr>
            <p:txBody>
              <a:bodyPr wrap="square" rtlCol="0" anchor="ctr">
                <a:noAutofit/>
              </a:bodyP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40" name="Freeform: Shape 1600">
                <a:extLst>
                  <a:ext uri="{FF2B5EF4-FFF2-40B4-BE49-F238E27FC236}">
                    <a16:creationId xmlns:a16="http://schemas.microsoft.com/office/drawing/2014/main" id="{1E78C43D-F04D-4A0E-B55D-1F8EDE7697E7}"/>
                  </a:ext>
                </a:extLst>
              </p:cNvPr>
              <p:cNvSpPr/>
              <p:nvPr/>
            </p:nvSpPr>
            <p:spPr>
              <a:xfrm>
                <a:off x="4838440" y="1878419"/>
                <a:ext cx="318593" cy="640768"/>
              </a:xfrm>
              <a:custGeom>
                <a:avLst/>
                <a:gdLst>
                  <a:gd name="connsiteX0" fmla="*/ 159447 w 318594"/>
                  <a:gd name="connsiteY0" fmla="*/ 451738 h 640768"/>
                  <a:gd name="connsiteX1" fmla="*/ 82381 w 318594"/>
                  <a:gd name="connsiteY1" fmla="*/ 452009 h 640768"/>
                  <a:gd name="connsiteX2" fmla="*/ 67791 w 318594"/>
                  <a:gd name="connsiteY2" fmla="*/ 458200 h 640768"/>
                  <a:gd name="connsiteX3" fmla="*/ 75562 w 318594"/>
                  <a:gd name="connsiteY3" fmla="*/ 481136 h 640768"/>
                  <a:gd name="connsiteX4" fmla="*/ 84595 w 318594"/>
                  <a:gd name="connsiteY4" fmla="*/ 482094 h 640768"/>
                  <a:gd name="connsiteX5" fmla="*/ 234161 w 318594"/>
                  <a:gd name="connsiteY5" fmla="*/ 482134 h 640768"/>
                  <a:gd name="connsiteX6" fmla="*/ 237973 w 318594"/>
                  <a:gd name="connsiteY6" fmla="*/ 482087 h 640768"/>
                  <a:gd name="connsiteX7" fmla="*/ 253739 w 318594"/>
                  <a:gd name="connsiteY7" fmla="*/ 466923 h 640768"/>
                  <a:gd name="connsiteX8" fmla="*/ 237279 w 318594"/>
                  <a:gd name="connsiteY8" fmla="*/ 451784 h 640768"/>
                  <a:gd name="connsiteX9" fmla="*/ 159447 w 318594"/>
                  <a:gd name="connsiteY9" fmla="*/ 451738 h 640768"/>
                  <a:gd name="connsiteX10" fmla="*/ 187371 w 318594"/>
                  <a:gd name="connsiteY10" fmla="*/ 358351 h 640768"/>
                  <a:gd name="connsiteX11" fmla="*/ 80590 w 318594"/>
                  <a:gd name="connsiteY11" fmla="*/ 358398 h 640768"/>
                  <a:gd name="connsiteX12" fmla="*/ 66826 w 318594"/>
                  <a:gd name="connsiteY12" fmla="*/ 381062 h 640768"/>
                  <a:gd name="connsiteX13" fmla="*/ 81865 w 318594"/>
                  <a:gd name="connsiteY13" fmla="*/ 388185 h 640768"/>
                  <a:gd name="connsiteX14" fmla="*/ 159665 w 318594"/>
                  <a:gd name="connsiteY14" fmla="*/ 388159 h 640768"/>
                  <a:gd name="connsiteX15" fmla="*/ 236698 w 318594"/>
                  <a:gd name="connsiteY15" fmla="*/ 388126 h 640768"/>
                  <a:gd name="connsiteX16" fmla="*/ 253620 w 318594"/>
                  <a:gd name="connsiteY16" fmla="*/ 375254 h 640768"/>
                  <a:gd name="connsiteX17" fmla="*/ 238475 w 318594"/>
                  <a:gd name="connsiteY17" fmla="*/ 358411 h 640768"/>
                  <a:gd name="connsiteX18" fmla="*/ 187371 w 318594"/>
                  <a:gd name="connsiteY18" fmla="*/ 358351 h 640768"/>
                  <a:gd name="connsiteX19" fmla="*/ 80901 w 318594"/>
                  <a:gd name="connsiteY19" fmla="*/ 264568 h 640768"/>
                  <a:gd name="connsiteX20" fmla="*/ 64514 w 318594"/>
                  <a:gd name="connsiteY20" fmla="*/ 279904 h 640768"/>
                  <a:gd name="connsiteX21" fmla="*/ 81529 w 318594"/>
                  <a:gd name="connsiteY21" fmla="*/ 294574 h 640768"/>
                  <a:gd name="connsiteX22" fmla="*/ 159341 w 318594"/>
                  <a:gd name="connsiteY22" fmla="*/ 294600 h 640768"/>
                  <a:gd name="connsiteX23" fmla="*/ 237920 w 318594"/>
                  <a:gd name="connsiteY23" fmla="*/ 294593 h 640768"/>
                  <a:gd name="connsiteX24" fmla="*/ 253065 w 318594"/>
                  <a:gd name="connsiteY24" fmla="*/ 284153 h 640768"/>
                  <a:gd name="connsiteX25" fmla="*/ 247924 w 318594"/>
                  <a:gd name="connsiteY25" fmla="*/ 267918 h 640768"/>
                  <a:gd name="connsiteX26" fmla="*/ 237286 w 318594"/>
                  <a:gd name="connsiteY26" fmla="*/ 264601 h 640768"/>
                  <a:gd name="connsiteX27" fmla="*/ 80901 w 318594"/>
                  <a:gd name="connsiteY27" fmla="*/ 264568 h 640768"/>
                  <a:gd name="connsiteX28" fmla="*/ 191481 w 318594"/>
                  <a:gd name="connsiteY28" fmla="*/ 170712 h 640768"/>
                  <a:gd name="connsiteX29" fmla="*/ 85401 w 318594"/>
                  <a:gd name="connsiteY29" fmla="*/ 170758 h 640768"/>
                  <a:gd name="connsiteX30" fmla="*/ 75601 w 318594"/>
                  <a:gd name="connsiteY30" fmla="*/ 171663 h 640768"/>
                  <a:gd name="connsiteX31" fmla="*/ 64593 w 318594"/>
                  <a:gd name="connsiteY31" fmla="*/ 186319 h 640768"/>
                  <a:gd name="connsiteX32" fmla="*/ 75568 w 318594"/>
                  <a:gd name="connsiteY32" fmla="*/ 200222 h 640768"/>
                  <a:gd name="connsiteX33" fmla="*/ 84608 w 318594"/>
                  <a:gd name="connsiteY33" fmla="*/ 201160 h 640768"/>
                  <a:gd name="connsiteX34" fmla="*/ 159394 w 318594"/>
                  <a:gd name="connsiteY34" fmla="*/ 201200 h 640768"/>
                  <a:gd name="connsiteX35" fmla="*/ 235707 w 318594"/>
                  <a:gd name="connsiteY35" fmla="*/ 201167 h 640768"/>
                  <a:gd name="connsiteX36" fmla="*/ 253369 w 318594"/>
                  <a:gd name="connsiteY36" fmla="*/ 189749 h 640768"/>
                  <a:gd name="connsiteX37" fmla="*/ 237266 w 318594"/>
                  <a:gd name="connsiteY37" fmla="*/ 170791 h 640768"/>
                  <a:gd name="connsiteX38" fmla="*/ 191481 w 318594"/>
                  <a:gd name="connsiteY38" fmla="*/ 170712 h 640768"/>
                  <a:gd name="connsiteX39" fmla="*/ 160180 w 318594"/>
                  <a:gd name="connsiteY39" fmla="*/ 77331 h 640768"/>
                  <a:gd name="connsiteX40" fmla="*/ 82381 w 318594"/>
                  <a:gd name="connsiteY40" fmla="*/ 77351 h 640768"/>
                  <a:gd name="connsiteX41" fmla="*/ 64520 w 318594"/>
                  <a:gd name="connsiteY41" fmla="*/ 91888 h 640768"/>
                  <a:gd name="connsiteX42" fmla="*/ 82348 w 318594"/>
                  <a:gd name="connsiteY42" fmla="*/ 107231 h 640768"/>
                  <a:gd name="connsiteX43" fmla="*/ 159387 w 318594"/>
                  <a:gd name="connsiteY43" fmla="*/ 107264 h 640768"/>
                  <a:gd name="connsiteX44" fmla="*/ 236427 w 318594"/>
                  <a:gd name="connsiteY44" fmla="*/ 107291 h 640768"/>
                  <a:gd name="connsiteX45" fmla="*/ 252616 w 318594"/>
                  <a:gd name="connsiteY45" fmla="*/ 98218 h 640768"/>
                  <a:gd name="connsiteX46" fmla="*/ 237986 w 318594"/>
                  <a:gd name="connsiteY46" fmla="*/ 77397 h 640768"/>
                  <a:gd name="connsiteX47" fmla="*/ 160180 w 318594"/>
                  <a:gd name="connsiteY47" fmla="*/ 77331 h 640768"/>
                  <a:gd name="connsiteX48" fmla="*/ 57483 w 318594"/>
                  <a:gd name="connsiteY48" fmla="*/ 27 h 640768"/>
                  <a:gd name="connsiteX49" fmla="*/ 261338 w 318594"/>
                  <a:gd name="connsiteY49" fmla="*/ 34 h 640768"/>
                  <a:gd name="connsiteX50" fmla="*/ 318501 w 318594"/>
                  <a:gd name="connsiteY50" fmla="*/ 57435 h 640768"/>
                  <a:gd name="connsiteX51" fmla="*/ 318594 w 318594"/>
                  <a:gd name="connsiteY51" fmla="*/ 640768 h 640768"/>
                  <a:gd name="connsiteX52" fmla="*/ 262576 w 318594"/>
                  <a:gd name="connsiteY52" fmla="*/ 626380 h 640768"/>
                  <a:gd name="connsiteX53" fmla="*/ 45922 w 318594"/>
                  <a:gd name="connsiteY53" fmla="*/ 522344 h 640768"/>
                  <a:gd name="connsiteX54" fmla="*/ 0 w 318594"/>
                  <a:gd name="connsiteY54" fmla="*/ 484496 h 640768"/>
                  <a:gd name="connsiteX55" fmla="*/ 2 w 318594"/>
                  <a:gd name="connsiteY55" fmla="*/ 57838 h 640768"/>
                  <a:gd name="connsiteX56" fmla="*/ 57483 w 318594"/>
                  <a:gd name="connsiteY56" fmla="*/ 27 h 64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8594" h="640768">
                    <a:moveTo>
                      <a:pt x="159447" y="451738"/>
                    </a:moveTo>
                    <a:cubicBezTo>
                      <a:pt x="133756" y="451725"/>
                      <a:pt x="108058" y="451401"/>
                      <a:pt x="82381" y="452009"/>
                    </a:cubicBezTo>
                    <a:cubicBezTo>
                      <a:pt x="77386" y="452128"/>
                      <a:pt x="71187" y="454646"/>
                      <a:pt x="67791" y="458200"/>
                    </a:cubicBezTo>
                    <a:cubicBezTo>
                      <a:pt x="60635" y="465700"/>
                      <a:pt x="65280" y="478209"/>
                      <a:pt x="75562" y="481136"/>
                    </a:cubicBezTo>
                    <a:cubicBezTo>
                      <a:pt x="78436" y="481955"/>
                      <a:pt x="81575" y="482087"/>
                      <a:pt x="84595" y="482094"/>
                    </a:cubicBezTo>
                    <a:cubicBezTo>
                      <a:pt x="134450" y="482154"/>
                      <a:pt x="184305" y="482134"/>
                      <a:pt x="234161" y="482134"/>
                    </a:cubicBezTo>
                    <a:cubicBezTo>
                      <a:pt x="235429" y="482134"/>
                      <a:pt x="236704" y="482173"/>
                      <a:pt x="237973" y="482087"/>
                    </a:cubicBezTo>
                    <a:cubicBezTo>
                      <a:pt x="247680" y="481420"/>
                      <a:pt x="253726" y="475592"/>
                      <a:pt x="253739" y="466923"/>
                    </a:cubicBezTo>
                    <a:cubicBezTo>
                      <a:pt x="253752" y="457963"/>
                      <a:pt x="247383" y="451844"/>
                      <a:pt x="237279" y="451784"/>
                    </a:cubicBezTo>
                    <a:cubicBezTo>
                      <a:pt x="211337" y="451639"/>
                      <a:pt x="185389" y="451738"/>
                      <a:pt x="159447" y="451738"/>
                    </a:cubicBezTo>
                    <a:close/>
                    <a:moveTo>
                      <a:pt x="187371" y="358351"/>
                    </a:moveTo>
                    <a:cubicBezTo>
                      <a:pt x="151775" y="358351"/>
                      <a:pt x="116179" y="358265"/>
                      <a:pt x="80590" y="358398"/>
                    </a:cubicBezTo>
                    <a:cubicBezTo>
                      <a:pt x="67738" y="358444"/>
                      <a:pt x="60456" y="370694"/>
                      <a:pt x="66826" y="381062"/>
                    </a:cubicBezTo>
                    <a:cubicBezTo>
                      <a:pt x="70289" y="386692"/>
                      <a:pt x="75634" y="388205"/>
                      <a:pt x="81865" y="388185"/>
                    </a:cubicBezTo>
                    <a:cubicBezTo>
                      <a:pt x="107801" y="388119"/>
                      <a:pt x="133730" y="388159"/>
                      <a:pt x="159665" y="388159"/>
                    </a:cubicBezTo>
                    <a:cubicBezTo>
                      <a:pt x="185343" y="388159"/>
                      <a:pt x="211020" y="388225"/>
                      <a:pt x="236698" y="388126"/>
                    </a:cubicBezTo>
                    <a:cubicBezTo>
                      <a:pt x="246629" y="388093"/>
                      <a:pt x="252682" y="383302"/>
                      <a:pt x="253620" y="375254"/>
                    </a:cubicBezTo>
                    <a:cubicBezTo>
                      <a:pt x="254724" y="365778"/>
                      <a:pt x="248420" y="358516"/>
                      <a:pt x="238475" y="358411"/>
                    </a:cubicBezTo>
                    <a:cubicBezTo>
                      <a:pt x="221441" y="358226"/>
                      <a:pt x="204406" y="358351"/>
                      <a:pt x="187371" y="358351"/>
                    </a:cubicBezTo>
                    <a:close/>
                    <a:moveTo>
                      <a:pt x="80901" y="264568"/>
                    </a:moveTo>
                    <a:cubicBezTo>
                      <a:pt x="70725" y="264607"/>
                      <a:pt x="64342" y="271196"/>
                      <a:pt x="64514" y="279904"/>
                    </a:cubicBezTo>
                    <a:cubicBezTo>
                      <a:pt x="64679" y="288494"/>
                      <a:pt x="71518" y="294540"/>
                      <a:pt x="81529" y="294574"/>
                    </a:cubicBezTo>
                    <a:cubicBezTo>
                      <a:pt x="107464" y="294653"/>
                      <a:pt x="133406" y="294600"/>
                      <a:pt x="159341" y="294600"/>
                    </a:cubicBezTo>
                    <a:cubicBezTo>
                      <a:pt x="185534" y="294593"/>
                      <a:pt x="211727" y="294587"/>
                      <a:pt x="237920" y="294593"/>
                    </a:cubicBezTo>
                    <a:cubicBezTo>
                      <a:pt x="245380" y="294593"/>
                      <a:pt x="250812" y="291223"/>
                      <a:pt x="253065" y="284153"/>
                    </a:cubicBezTo>
                    <a:cubicBezTo>
                      <a:pt x="255080" y="277843"/>
                      <a:pt x="253680" y="271704"/>
                      <a:pt x="247924" y="267918"/>
                    </a:cubicBezTo>
                    <a:cubicBezTo>
                      <a:pt x="244918" y="265942"/>
                      <a:pt x="240867" y="264614"/>
                      <a:pt x="237286" y="264601"/>
                    </a:cubicBezTo>
                    <a:cubicBezTo>
                      <a:pt x="185151" y="264396"/>
                      <a:pt x="133023" y="264350"/>
                      <a:pt x="80901" y="264568"/>
                    </a:cubicBezTo>
                    <a:close/>
                    <a:moveTo>
                      <a:pt x="191481" y="170712"/>
                    </a:moveTo>
                    <a:cubicBezTo>
                      <a:pt x="156117" y="170705"/>
                      <a:pt x="120759" y="170685"/>
                      <a:pt x="85401" y="170758"/>
                    </a:cubicBezTo>
                    <a:cubicBezTo>
                      <a:pt x="82130" y="170765"/>
                      <a:pt x="78733" y="170837"/>
                      <a:pt x="75601" y="171663"/>
                    </a:cubicBezTo>
                    <a:cubicBezTo>
                      <a:pt x="68650" y="173494"/>
                      <a:pt x="64177" y="179513"/>
                      <a:pt x="64593" y="186319"/>
                    </a:cubicBezTo>
                    <a:cubicBezTo>
                      <a:pt x="65022" y="193356"/>
                      <a:pt x="68577" y="198365"/>
                      <a:pt x="75568" y="200222"/>
                    </a:cubicBezTo>
                    <a:cubicBezTo>
                      <a:pt x="78462" y="200988"/>
                      <a:pt x="81588" y="201153"/>
                      <a:pt x="84608" y="201160"/>
                    </a:cubicBezTo>
                    <a:cubicBezTo>
                      <a:pt x="109539" y="201233"/>
                      <a:pt x="134463" y="201200"/>
                      <a:pt x="159394" y="201200"/>
                    </a:cubicBezTo>
                    <a:cubicBezTo>
                      <a:pt x="184834" y="201193"/>
                      <a:pt x="210267" y="201246"/>
                      <a:pt x="235707" y="201167"/>
                    </a:cubicBezTo>
                    <a:cubicBezTo>
                      <a:pt x="245466" y="201134"/>
                      <a:pt x="251631" y="197004"/>
                      <a:pt x="253369" y="189749"/>
                    </a:cubicBezTo>
                    <a:cubicBezTo>
                      <a:pt x="255821" y="179507"/>
                      <a:pt x="248816" y="170983"/>
                      <a:pt x="237266" y="170791"/>
                    </a:cubicBezTo>
                    <a:cubicBezTo>
                      <a:pt x="222009" y="170540"/>
                      <a:pt x="206745" y="170712"/>
                      <a:pt x="191481" y="170712"/>
                    </a:cubicBezTo>
                    <a:close/>
                    <a:moveTo>
                      <a:pt x="160180" y="77331"/>
                    </a:moveTo>
                    <a:cubicBezTo>
                      <a:pt x="134245" y="77331"/>
                      <a:pt x="108310" y="77305"/>
                      <a:pt x="82381" y="77351"/>
                    </a:cubicBezTo>
                    <a:cubicBezTo>
                      <a:pt x="71624" y="77371"/>
                      <a:pt x="64771" y="83021"/>
                      <a:pt x="64520" y="91888"/>
                    </a:cubicBezTo>
                    <a:cubicBezTo>
                      <a:pt x="64256" y="101106"/>
                      <a:pt x="71095" y="107185"/>
                      <a:pt x="82348" y="107231"/>
                    </a:cubicBezTo>
                    <a:cubicBezTo>
                      <a:pt x="108026" y="107344"/>
                      <a:pt x="133710" y="107264"/>
                      <a:pt x="159387" y="107264"/>
                    </a:cubicBezTo>
                    <a:cubicBezTo>
                      <a:pt x="185065" y="107258"/>
                      <a:pt x="210749" y="107205"/>
                      <a:pt x="236427" y="107291"/>
                    </a:cubicBezTo>
                    <a:cubicBezTo>
                      <a:pt x="243649" y="107311"/>
                      <a:pt x="249517" y="105137"/>
                      <a:pt x="252616" y="98218"/>
                    </a:cubicBezTo>
                    <a:cubicBezTo>
                      <a:pt x="257162" y="88082"/>
                      <a:pt x="249847" y="77483"/>
                      <a:pt x="237986" y="77397"/>
                    </a:cubicBezTo>
                    <a:cubicBezTo>
                      <a:pt x="212051" y="77212"/>
                      <a:pt x="186116" y="77331"/>
                      <a:pt x="160180" y="77331"/>
                    </a:cubicBezTo>
                    <a:close/>
                    <a:moveTo>
                      <a:pt x="57483" y="27"/>
                    </a:moveTo>
                    <a:cubicBezTo>
                      <a:pt x="125430" y="-6"/>
                      <a:pt x="193384" y="-12"/>
                      <a:pt x="261338" y="34"/>
                    </a:cubicBezTo>
                    <a:cubicBezTo>
                      <a:pt x="296326" y="61"/>
                      <a:pt x="318501" y="22315"/>
                      <a:pt x="318501" y="57435"/>
                    </a:cubicBezTo>
                    <a:lnTo>
                      <a:pt x="318594" y="640768"/>
                    </a:lnTo>
                    <a:lnTo>
                      <a:pt x="262576" y="626380"/>
                    </a:lnTo>
                    <a:cubicBezTo>
                      <a:pt x="184819" y="602222"/>
                      <a:pt x="111977" y="566920"/>
                      <a:pt x="45922" y="522344"/>
                    </a:cubicBezTo>
                    <a:lnTo>
                      <a:pt x="0" y="484496"/>
                    </a:lnTo>
                    <a:lnTo>
                      <a:pt x="2" y="57838"/>
                    </a:lnTo>
                    <a:cubicBezTo>
                      <a:pt x="2" y="22183"/>
                      <a:pt x="21973" y="54"/>
                      <a:pt x="57483" y="27"/>
                    </a:cubicBezTo>
                    <a:close/>
                  </a:path>
                </a:pathLst>
              </a:custGeom>
              <a:solidFill>
                <a:srgbClr val="0D274D"/>
              </a:solidFill>
              <a:ln w="1116" cap="flat">
                <a:noFill/>
                <a:prstDash val="solid"/>
                <a:miter/>
              </a:ln>
            </p:spPr>
            <p:txBody>
              <a:bodyPr wrap="square" rtlCol="0" anchor="ctr">
                <a:noAutofit/>
              </a:bodyP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41" name="Freeform: Shape 1601">
                <a:extLst>
                  <a:ext uri="{FF2B5EF4-FFF2-40B4-BE49-F238E27FC236}">
                    <a16:creationId xmlns:a16="http://schemas.microsoft.com/office/drawing/2014/main" id="{077ED812-C782-4F0B-A696-B534A5F42008}"/>
                  </a:ext>
                </a:extLst>
              </p:cNvPr>
              <p:cNvSpPr/>
              <p:nvPr/>
            </p:nvSpPr>
            <p:spPr>
              <a:xfrm>
                <a:off x="5534034" y="1891115"/>
                <a:ext cx="318594" cy="626875"/>
              </a:xfrm>
              <a:custGeom>
                <a:avLst/>
                <a:gdLst>
                  <a:gd name="connsiteX0" fmla="*/ 159145 w 318593"/>
                  <a:gd name="connsiteY0" fmla="*/ 451738 h 626874"/>
                  <a:gd name="connsiteX1" fmla="*/ 81313 w 318593"/>
                  <a:gd name="connsiteY1" fmla="*/ 451784 h 626874"/>
                  <a:gd name="connsiteX2" fmla="*/ 64853 w 318593"/>
                  <a:gd name="connsiteY2" fmla="*/ 466923 h 626874"/>
                  <a:gd name="connsiteX3" fmla="*/ 80619 w 318593"/>
                  <a:gd name="connsiteY3" fmla="*/ 482087 h 626874"/>
                  <a:gd name="connsiteX4" fmla="*/ 84431 w 318593"/>
                  <a:gd name="connsiteY4" fmla="*/ 482134 h 626874"/>
                  <a:gd name="connsiteX5" fmla="*/ 233997 w 318593"/>
                  <a:gd name="connsiteY5" fmla="*/ 482094 h 626874"/>
                  <a:gd name="connsiteX6" fmla="*/ 243030 w 318593"/>
                  <a:gd name="connsiteY6" fmla="*/ 481136 h 626874"/>
                  <a:gd name="connsiteX7" fmla="*/ 250801 w 318593"/>
                  <a:gd name="connsiteY7" fmla="*/ 458200 h 626874"/>
                  <a:gd name="connsiteX8" fmla="*/ 236211 w 318593"/>
                  <a:gd name="connsiteY8" fmla="*/ 452009 h 626874"/>
                  <a:gd name="connsiteX9" fmla="*/ 159145 w 318593"/>
                  <a:gd name="connsiteY9" fmla="*/ 451738 h 626874"/>
                  <a:gd name="connsiteX10" fmla="*/ 131221 w 318593"/>
                  <a:gd name="connsiteY10" fmla="*/ 358351 h 626874"/>
                  <a:gd name="connsiteX11" fmla="*/ 80117 w 318593"/>
                  <a:gd name="connsiteY11" fmla="*/ 358411 h 626874"/>
                  <a:gd name="connsiteX12" fmla="*/ 64972 w 318593"/>
                  <a:gd name="connsiteY12" fmla="*/ 375254 h 626874"/>
                  <a:gd name="connsiteX13" fmla="*/ 81894 w 318593"/>
                  <a:gd name="connsiteY13" fmla="*/ 388126 h 626874"/>
                  <a:gd name="connsiteX14" fmla="*/ 158927 w 318593"/>
                  <a:gd name="connsiteY14" fmla="*/ 388159 h 626874"/>
                  <a:gd name="connsiteX15" fmla="*/ 236727 w 318593"/>
                  <a:gd name="connsiteY15" fmla="*/ 388185 h 626874"/>
                  <a:gd name="connsiteX16" fmla="*/ 251766 w 318593"/>
                  <a:gd name="connsiteY16" fmla="*/ 381062 h 626874"/>
                  <a:gd name="connsiteX17" fmla="*/ 238002 w 318593"/>
                  <a:gd name="connsiteY17" fmla="*/ 358398 h 626874"/>
                  <a:gd name="connsiteX18" fmla="*/ 131221 w 318593"/>
                  <a:gd name="connsiteY18" fmla="*/ 358351 h 626874"/>
                  <a:gd name="connsiteX19" fmla="*/ 237691 w 318593"/>
                  <a:gd name="connsiteY19" fmla="*/ 264568 h 626874"/>
                  <a:gd name="connsiteX20" fmla="*/ 81306 w 318593"/>
                  <a:gd name="connsiteY20" fmla="*/ 264601 h 626874"/>
                  <a:gd name="connsiteX21" fmla="*/ 70668 w 318593"/>
                  <a:gd name="connsiteY21" fmla="*/ 267918 h 626874"/>
                  <a:gd name="connsiteX22" fmla="*/ 65527 w 318593"/>
                  <a:gd name="connsiteY22" fmla="*/ 284153 h 626874"/>
                  <a:gd name="connsiteX23" fmla="*/ 80672 w 318593"/>
                  <a:gd name="connsiteY23" fmla="*/ 294593 h 626874"/>
                  <a:gd name="connsiteX24" fmla="*/ 159251 w 318593"/>
                  <a:gd name="connsiteY24" fmla="*/ 294600 h 626874"/>
                  <a:gd name="connsiteX25" fmla="*/ 237063 w 318593"/>
                  <a:gd name="connsiteY25" fmla="*/ 294574 h 626874"/>
                  <a:gd name="connsiteX26" fmla="*/ 254078 w 318593"/>
                  <a:gd name="connsiteY26" fmla="*/ 279904 h 626874"/>
                  <a:gd name="connsiteX27" fmla="*/ 237691 w 318593"/>
                  <a:gd name="connsiteY27" fmla="*/ 264568 h 626874"/>
                  <a:gd name="connsiteX28" fmla="*/ 127111 w 318593"/>
                  <a:gd name="connsiteY28" fmla="*/ 170712 h 626874"/>
                  <a:gd name="connsiteX29" fmla="*/ 81326 w 318593"/>
                  <a:gd name="connsiteY29" fmla="*/ 170791 h 626874"/>
                  <a:gd name="connsiteX30" fmla="*/ 65223 w 318593"/>
                  <a:gd name="connsiteY30" fmla="*/ 189749 h 626874"/>
                  <a:gd name="connsiteX31" fmla="*/ 82885 w 318593"/>
                  <a:gd name="connsiteY31" fmla="*/ 201167 h 626874"/>
                  <a:gd name="connsiteX32" fmla="*/ 159198 w 318593"/>
                  <a:gd name="connsiteY32" fmla="*/ 201200 h 626874"/>
                  <a:gd name="connsiteX33" fmla="*/ 233984 w 318593"/>
                  <a:gd name="connsiteY33" fmla="*/ 201160 h 626874"/>
                  <a:gd name="connsiteX34" fmla="*/ 243024 w 318593"/>
                  <a:gd name="connsiteY34" fmla="*/ 200222 h 626874"/>
                  <a:gd name="connsiteX35" fmla="*/ 253999 w 318593"/>
                  <a:gd name="connsiteY35" fmla="*/ 186319 h 626874"/>
                  <a:gd name="connsiteX36" fmla="*/ 242991 w 318593"/>
                  <a:gd name="connsiteY36" fmla="*/ 171663 h 626874"/>
                  <a:gd name="connsiteX37" fmla="*/ 233191 w 318593"/>
                  <a:gd name="connsiteY37" fmla="*/ 170758 h 626874"/>
                  <a:gd name="connsiteX38" fmla="*/ 127111 w 318593"/>
                  <a:gd name="connsiteY38" fmla="*/ 170712 h 626874"/>
                  <a:gd name="connsiteX39" fmla="*/ 158412 w 318593"/>
                  <a:gd name="connsiteY39" fmla="*/ 77331 h 626874"/>
                  <a:gd name="connsiteX40" fmla="*/ 80606 w 318593"/>
                  <a:gd name="connsiteY40" fmla="*/ 77397 h 626874"/>
                  <a:gd name="connsiteX41" fmla="*/ 65976 w 318593"/>
                  <a:gd name="connsiteY41" fmla="*/ 98218 h 626874"/>
                  <a:gd name="connsiteX42" fmla="*/ 82165 w 318593"/>
                  <a:gd name="connsiteY42" fmla="*/ 107291 h 626874"/>
                  <a:gd name="connsiteX43" fmla="*/ 159205 w 318593"/>
                  <a:gd name="connsiteY43" fmla="*/ 107264 h 626874"/>
                  <a:gd name="connsiteX44" fmla="*/ 236244 w 318593"/>
                  <a:gd name="connsiteY44" fmla="*/ 107231 h 626874"/>
                  <a:gd name="connsiteX45" fmla="*/ 254072 w 318593"/>
                  <a:gd name="connsiteY45" fmla="*/ 91888 h 626874"/>
                  <a:gd name="connsiteX46" fmla="*/ 236211 w 318593"/>
                  <a:gd name="connsiteY46" fmla="*/ 77351 h 626874"/>
                  <a:gd name="connsiteX47" fmla="*/ 158412 w 318593"/>
                  <a:gd name="connsiteY47" fmla="*/ 77331 h 626874"/>
                  <a:gd name="connsiteX48" fmla="*/ 261109 w 318593"/>
                  <a:gd name="connsiteY48" fmla="*/ 27 h 626874"/>
                  <a:gd name="connsiteX49" fmla="*/ 318590 w 318593"/>
                  <a:gd name="connsiteY49" fmla="*/ 57838 h 626874"/>
                  <a:gd name="connsiteX50" fmla="*/ 318593 w 318593"/>
                  <a:gd name="connsiteY50" fmla="*/ 471274 h 626874"/>
                  <a:gd name="connsiteX51" fmla="*/ 273852 w 318593"/>
                  <a:gd name="connsiteY51" fmla="*/ 508148 h 626874"/>
                  <a:gd name="connsiteX52" fmla="*/ 57198 w 318593"/>
                  <a:gd name="connsiteY52" fmla="*/ 612183 h 626874"/>
                  <a:gd name="connsiteX53" fmla="*/ 0 w 318593"/>
                  <a:gd name="connsiteY53" fmla="*/ 626874 h 626874"/>
                  <a:gd name="connsiteX54" fmla="*/ 91 w 318593"/>
                  <a:gd name="connsiteY54" fmla="*/ 57435 h 626874"/>
                  <a:gd name="connsiteX55" fmla="*/ 57254 w 318593"/>
                  <a:gd name="connsiteY55" fmla="*/ 34 h 626874"/>
                  <a:gd name="connsiteX56" fmla="*/ 261109 w 318593"/>
                  <a:gd name="connsiteY56" fmla="*/ 27 h 62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8593" h="626874">
                    <a:moveTo>
                      <a:pt x="159145" y="451738"/>
                    </a:moveTo>
                    <a:cubicBezTo>
                      <a:pt x="133203" y="451738"/>
                      <a:pt x="107255" y="451639"/>
                      <a:pt x="81313" y="451784"/>
                    </a:cubicBezTo>
                    <a:cubicBezTo>
                      <a:pt x="71209" y="451844"/>
                      <a:pt x="64840" y="457963"/>
                      <a:pt x="64853" y="466923"/>
                    </a:cubicBezTo>
                    <a:cubicBezTo>
                      <a:pt x="64866" y="475592"/>
                      <a:pt x="70912" y="481420"/>
                      <a:pt x="80619" y="482087"/>
                    </a:cubicBezTo>
                    <a:cubicBezTo>
                      <a:pt x="81888" y="482173"/>
                      <a:pt x="83163" y="482134"/>
                      <a:pt x="84431" y="482134"/>
                    </a:cubicBezTo>
                    <a:cubicBezTo>
                      <a:pt x="134287" y="482134"/>
                      <a:pt x="184142" y="482154"/>
                      <a:pt x="233997" y="482094"/>
                    </a:cubicBezTo>
                    <a:cubicBezTo>
                      <a:pt x="237017" y="482087"/>
                      <a:pt x="240156" y="481955"/>
                      <a:pt x="243030" y="481136"/>
                    </a:cubicBezTo>
                    <a:cubicBezTo>
                      <a:pt x="253312" y="478209"/>
                      <a:pt x="257957" y="465700"/>
                      <a:pt x="250801" y="458200"/>
                    </a:cubicBezTo>
                    <a:cubicBezTo>
                      <a:pt x="247405" y="454646"/>
                      <a:pt x="241206" y="452128"/>
                      <a:pt x="236211" y="452009"/>
                    </a:cubicBezTo>
                    <a:cubicBezTo>
                      <a:pt x="210534" y="451401"/>
                      <a:pt x="184836" y="451725"/>
                      <a:pt x="159145" y="451738"/>
                    </a:cubicBezTo>
                    <a:close/>
                    <a:moveTo>
                      <a:pt x="131221" y="358351"/>
                    </a:moveTo>
                    <a:cubicBezTo>
                      <a:pt x="114186" y="358351"/>
                      <a:pt x="97151" y="358226"/>
                      <a:pt x="80117" y="358411"/>
                    </a:cubicBezTo>
                    <a:cubicBezTo>
                      <a:pt x="70172" y="358516"/>
                      <a:pt x="63868" y="365778"/>
                      <a:pt x="64972" y="375254"/>
                    </a:cubicBezTo>
                    <a:cubicBezTo>
                      <a:pt x="65910" y="383302"/>
                      <a:pt x="71963" y="388093"/>
                      <a:pt x="81894" y="388126"/>
                    </a:cubicBezTo>
                    <a:cubicBezTo>
                      <a:pt x="107572" y="388225"/>
                      <a:pt x="133249" y="388159"/>
                      <a:pt x="158927" y="388159"/>
                    </a:cubicBezTo>
                    <a:cubicBezTo>
                      <a:pt x="184862" y="388159"/>
                      <a:pt x="210791" y="388119"/>
                      <a:pt x="236727" y="388185"/>
                    </a:cubicBezTo>
                    <a:cubicBezTo>
                      <a:pt x="242958" y="388205"/>
                      <a:pt x="248303" y="386692"/>
                      <a:pt x="251766" y="381062"/>
                    </a:cubicBezTo>
                    <a:cubicBezTo>
                      <a:pt x="258136" y="370694"/>
                      <a:pt x="250854" y="358444"/>
                      <a:pt x="238002" y="358398"/>
                    </a:cubicBezTo>
                    <a:cubicBezTo>
                      <a:pt x="202413" y="358265"/>
                      <a:pt x="166817" y="358351"/>
                      <a:pt x="131221" y="358351"/>
                    </a:cubicBezTo>
                    <a:close/>
                    <a:moveTo>
                      <a:pt x="237691" y="264568"/>
                    </a:moveTo>
                    <a:cubicBezTo>
                      <a:pt x="185569" y="264350"/>
                      <a:pt x="133441" y="264396"/>
                      <a:pt x="81306" y="264601"/>
                    </a:cubicBezTo>
                    <a:cubicBezTo>
                      <a:pt x="77725" y="264614"/>
                      <a:pt x="73674" y="265942"/>
                      <a:pt x="70668" y="267918"/>
                    </a:cubicBezTo>
                    <a:cubicBezTo>
                      <a:pt x="64912" y="271704"/>
                      <a:pt x="63512" y="277843"/>
                      <a:pt x="65527" y="284153"/>
                    </a:cubicBezTo>
                    <a:cubicBezTo>
                      <a:pt x="67780" y="291223"/>
                      <a:pt x="73212" y="294593"/>
                      <a:pt x="80672" y="294593"/>
                    </a:cubicBezTo>
                    <a:cubicBezTo>
                      <a:pt x="106865" y="294587"/>
                      <a:pt x="133058" y="294593"/>
                      <a:pt x="159251" y="294600"/>
                    </a:cubicBezTo>
                    <a:cubicBezTo>
                      <a:pt x="185186" y="294600"/>
                      <a:pt x="211128" y="294653"/>
                      <a:pt x="237063" y="294574"/>
                    </a:cubicBezTo>
                    <a:cubicBezTo>
                      <a:pt x="247074" y="294540"/>
                      <a:pt x="253913" y="288494"/>
                      <a:pt x="254078" y="279904"/>
                    </a:cubicBezTo>
                    <a:cubicBezTo>
                      <a:pt x="254250" y="271196"/>
                      <a:pt x="247867" y="264607"/>
                      <a:pt x="237691" y="264568"/>
                    </a:cubicBezTo>
                    <a:close/>
                    <a:moveTo>
                      <a:pt x="127111" y="170712"/>
                    </a:moveTo>
                    <a:cubicBezTo>
                      <a:pt x="111847" y="170712"/>
                      <a:pt x="96583" y="170540"/>
                      <a:pt x="81326" y="170791"/>
                    </a:cubicBezTo>
                    <a:cubicBezTo>
                      <a:pt x="69776" y="170983"/>
                      <a:pt x="62771" y="179507"/>
                      <a:pt x="65223" y="189749"/>
                    </a:cubicBezTo>
                    <a:cubicBezTo>
                      <a:pt x="66961" y="197004"/>
                      <a:pt x="73126" y="201134"/>
                      <a:pt x="82885" y="201167"/>
                    </a:cubicBezTo>
                    <a:cubicBezTo>
                      <a:pt x="108325" y="201246"/>
                      <a:pt x="133758" y="201193"/>
                      <a:pt x="159198" y="201200"/>
                    </a:cubicBezTo>
                    <a:cubicBezTo>
                      <a:pt x="184129" y="201200"/>
                      <a:pt x="209053" y="201233"/>
                      <a:pt x="233984" y="201160"/>
                    </a:cubicBezTo>
                    <a:cubicBezTo>
                      <a:pt x="237004" y="201153"/>
                      <a:pt x="240130" y="200988"/>
                      <a:pt x="243024" y="200222"/>
                    </a:cubicBezTo>
                    <a:cubicBezTo>
                      <a:pt x="250015" y="198365"/>
                      <a:pt x="253570" y="193356"/>
                      <a:pt x="253999" y="186319"/>
                    </a:cubicBezTo>
                    <a:cubicBezTo>
                      <a:pt x="254415" y="179513"/>
                      <a:pt x="249942" y="173494"/>
                      <a:pt x="242991" y="171663"/>
                    </a:cubicBezTo>
                    <a:cubicBezTo>
                      <a:pt x="239859" y="170837"/>
                      <a:pt x="236462" y="170765"/>
                      <a:pt x="233191" y="170758"/>
                    </a:cubicBezTo>
                    <a:cubicBezTo>
                      <a:pt x="197833" y="170685"/>
                      <a:pt x="162475" y="170705"/>
                      <a:pt x="127111" y="170712"/>
                    </a:cubicBezTo>
                    <a:close/>
                    <a:moveTo>
                      <a:pt x="158412" y="77331"/>
                    </a:moveTo>
                    <a:cubicBezTo>
                      <a:pt x="132476" y="77331"/>
                      <a:pt x="106541" y="77212"/>
                      <a:pt x="80606" y="77397"/>
                    </a:cubicBezTo>
                    <a:cubicBezTo>
                      <a:pt x="68745" y="77483"/>
                      <a:pt x="61430" y="88082"/>
                      <a:pt x="65976" y="98218"/>
                    </a:cubicBezTo>
                    <a:cubicBezTo>
                      <a:pt x="69075" y="105137"/>
                      <a:pt x="74943" y="107311"/>
                      <a:pt x="82165" y="107291"/>
                    </a:cubicBezTo>
                    <a:cubicBezTo>
                      <a:pt x="107843" y="107205"/>
                      <a:pt x="133527" y="107258"/>
                      <a:pt x="159205" y="107264"/>
                    </a:cubicBezTo>
                    <a:cubicBezTo>
                      <a:pt x="184882" y="107264"/>
                      <a:pt x="210566" y="107344"/>
                      <a:pt x="236244" y="107231"/>
                    </a:cubicBezTo>
                    <a:cubicBezTo>
                      <a:pt x="247497" y="107185"/>
                      <a:pt x="254336" y="101106"/>
                      <a:pt x="254072" y="91888"/>
                    </a:cubicBezTo>
                    <a:cubicBezTo>
                      <a:pt x="253821" y="83021"/>
                      <a:pt x="246968" y="77371"/>
                      <a:pt x="236211" y="77351"/>
                    </a:cubicBezTo>
                    <a:cubicBezTo>
                      <a:pt x="210282" y="77305"/>
                      <a:pt x="184347" y="77331"/>
                      <a:pt x="158412" y="77331"/>
                    </a:cubicBezTo>
                    <a:close/>
                    <a:moveTo>
                      <a:pt x="261109" y="27"/>
                    </a:moveTo>
                    <a:cubicBezTo>
                      <a:pt x="296619" y="54"/>
                      <a:pt x="318590" y="22183"/>
                      <a:pt x="318590" y="57838"/>
                    </a:cubicBezTo>
                    <a:lnTo>
                      <a:pt x="318593" y="471274"/>
                    </a:lnTo>
                    <a:lnTo>
                      <a:pt x="273852" y="508148"/>
                    </a:lnTo>
                    <a:cubicBezTo>
                      <a:pt x="207797" y="552723"/>
                      <a:pt x="134956" y="588025"/>
                      <a:pt x="57198" y="612183"/>
                    </a:cubicBezTo>
                    <a:lnTo>
                      <a:pt x="0" y="626874"/>
                    </a:lnTo>
                    <a:lnTo>
                      <a:pt x="91" y="57435"/>
                    </a:lnTo>
                    <a:cubicBezTo>
                      <a:pt x="91" y="22315"/>
                      <a:pt x="22266" y="61"/>
                      <a:pt x="57254" y="34"/>
                    </a:cubicBezTo>
                    <a:cubicBezTo>
                      <a:pt x="125208" y="-12"/>
                      <a:pt x="193162" y="-6"/>
                      <a:pt x="261109" y="27"/>
                    </a:cubicBezTo>
                    <a:close/>
                  </a:path>
                </a:pathLst>
              </a:custGeom>
              <a:solidFill>
                <a:srgbClr val="0D274D"/>
              </a:solidFill>
              <a:ln w="1116" cap="flat">
                <a:noFill/>
                <a:prstDash val="solid"/>
                <a:miter/>
              </a:ln>
            </p:spPr>
            <p:txBody>
              <a:bodyPr wrap="square" rtlCol="0" anchor="ctr">
                <a:noAutofit/>
              </a:bodyP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42" name="Freeform: Shape 1602">
                <a:extLst>
                  <a:ext uri="{FF2B5EF4-FFF2-40B4-BE49-F238E27FC236}">
                    <a16:creationId xmlns:a16="http://schemas.microsoft.com/office/drawing/2014/main" id="{E74562D4-B1C2-4288-9CE3-3FDAE5E8B814}"/>
                  </a:ext>
                </a:extLst>
              </p:cNvPr>
              <p:cNvSpPr/>
              <p:nvPr/>
            </p:nvSpPr>
            <p:spPr>
              <a:xfrm rot="5400000">
                <a:off x="4984153" y="2019920"/>
                <a:ext cx="719425" cy="318606"/>
              </a:xfrm>
              <a:custGeom>
                <a:avLst/>
                <a:gdLst>
                  <a:gd name="connsiteX0" fmla="*/ 451737 w 719425"/>
                  <a:gd name="connsiteY0" fmla="*/ 159448 h 318606"/>
                  <a:gd name="connsiteX1" fmla="*/ 451783 w 719425"/>
                  <a:gd name="connsiteY1" fmla="*/ 237281 h 318606"/>
                  <a:gd name="connsiteX2" fmla="*/ 466922 w 719425"/>
                  <a:gd name="connsiteY2" fmla="*/ 253741 h 318606"/>
                  <a:gd name="connsiteX3" fmla="*/ 482086 w 719425"/>
                  <a:gd name="connsiteY3" fmla="*/ 237974 h 318606"/>
                  <a:gd name="connsiteX4" fmla="*/ 482133 w 719425"/>
                  <a:gd name="connsiteY4" fmla="*/ 234162 h 318606"/>
                  <a:gd name="connsiteX5" fmla="*/ 482093 w 719425"/>
                  <a:gd name="connsiteY5" fmla="*/ 84596 h 318606"/>
                  <a:gd name="connsiteX6" fmla="*/ 481135 w 719425"/>
                  <a:gd name="connsiteY6" fmla="*/ 75563 h 318606"/>
                  <a:gd name="connsiteX7" fmla="*/ 458199 w 719425"/>
                  <a:gd name="connsiteY7" fmla="*/ 67793 h 318606"/>
                  <a:gd name="connsiteX8" fmla="*/ 452008 w 719425"/>
                  <a:gd name="connsiteY8" fmla="*/ 82383 h 318606"/>
                  <a:gd name="connsiteX9" fmla="*/ 451737 w 719425"/>
                  <a:gd name="connsiteY9" fmla="*/ 159448 h 318606"/>
                  <a:gd name="connsiteX10" fmla="*/ 358350 w 719425"/>
                  <a:gd name="connsiteY10" fmla="*/ 187373 h 318606"/>
                  <a:gd name="connsiteX11" fmla="*/ 358410 w 719425"/>
                  <a:gd name="connsiteY11" fmla="*/ 238477 h 318606"/>
                  <a:gd name="connsiteX12" fmla="*/ 375253 w 719425"/>
                  <a:gd name="connsiteY12" fmla="*/ 253622 h 318606"/>
                  <a:gd name="connsiteX13" fmla="*/ 388125 w 719425"/>
                  <a:gd name="connsiteY13" fmla="*/ 236699 h 318606"/>
                  <a:gd name="connsiteX14" fmla="*/ 388158 w 719425"/>
                  <a:gd name="connsiteY14" fmla="*/ 159666 h 318606"/>
                  <a:gd name="connsiteX15" fmla="*/ 388184 w 719425"/>
                  <a:gd name="connsiteY15" fmla="*/ 81867 h 318606"/>
                  <a:gd name="connsiteX16" fmla="*/ 381061 w 719425"/>
                  <a:gd name="connsiteY16" fmla="*/ 66828 h 318606"/>
                  <a:gd name="connsiteX17" fmla="*/ 358397 w 719425"/>
                  <a:gd name="connsiteY17" fmla="*/ 80592 h 318606"/>
                  <a:gd name="connsiteX18" fmla="*/ 358350 w 719425"/>
                  <a:gd name="connsiteY18" fmla="*/ 187373 h 318606"/>
                  <a:gd name="connsiteX19" fmla="*/ 264567 w 719425"/>
                  <a:gd name="connsiteY19" fmla="*/ 80902 h 318606"/>
                  <a:gd name="connsiteX20" fmla="*/ 264600 w 719425"/>
                  <a:gd name="connsiteY20" fmla="*/ 237287 h 318606"/>
                  <a:gd name="connsiteX21" fmla="*/ 267917 w 719425"/>
                  <a:gd name="connsiteY21" fmla="*/ 247926 h 318606"/>
                  <a:gd name="connsiteX22" fmla="*/ 284152 w 719425"/>
                  <a:gd name="connsiteY22" fmla="*/ 253067 h 318606"/>
                  <a:gd name="connsiteX23" fmla="*/ 294592 w 719425"/>
                  <a:gd name="connsiteY23" fmla="*/ 237922 h 318606"/>
                  <a:gd name="connsiteX24" fmla="*/ 294599 w 719425"/>
                  <a:gd name="connsiteY24" fmla="*/ 159343 h 318606"/>
                  <a:gd name="connsiteX25" fmla="*/ 294573 w 719425"/>
                  <a:gd name="connsiteY25" fmla="*/ 81530 h 318606"/>
                  <a:gd name="connsiteX26" fmla="*/ 279903 w 719425"/>
                  <a:gd name="connsiteY26" fmla="*/ 64515 h 318606"/>
                  <a:gd name="connsiteX27" fmla="*/ 264567 w 719425"/>
                  <a:gd name="connsiteY27" fmla="*/ 80902 h 318606"/>
                  <a:gd name="connsiteX28" fmla="*/ 170710 w 719425"/>
                  <a:gd name="connsiteY28" fmla="*/ 191483 h 318606"/>
                  <a:gd name="connsiteX29" fmla="*/ 170790 w 719425"/>
                  <a:gd name="connsiteY29" fmla="*/ 237267 h 318606"/>
                  <a:gd name="connsiteX30" fmla="*/ 189747 w 719425"/>
                  <a:gd name="connsiteY30" fmla="*/ 253370 h 318606"/>
                  <a:gd name="connsiteX31" fmla="*/ 201165 w 719425"/>
                  <a:gd name="connsiteY31" fmla="*/ 235708 h 318606"/>
                  <a:gd name="connsiteX32" fmla="*/ 201199 w 719425"/>
                  <a:gd name="connsiteY32" fmla="*/ 159395 h 318606"/>
                  <a:gd name="connsiteX33" fmla="*/ 201159 w 719425"/>
                  <a:gd name="connsiteY33" fmla="*/ 84609 h 318606"/>
                  <a:gd name="connsiteX34" fmla="*/ 200221 w 719425"/>
                  <a:gd name="connsiteY34" fmla="*/ 75570 h 318606"/>
                  <a:gd name="connsiteX35" fmla="*/ 186318 w 719425"/>
                  <a:gd name="connsiteY35" fmla="*/ 64594 h 318606"/>
                  <a:gd name="connsiteX36" fmla="*/ 171662 w 719425"/>
                  <a:gd name="connsiteY36" fmla="*/ 75603 h 318606"/>
                  <a:gd name="connsiteX37" fmla="*/ 170757 w 719425"/>
                  <a:gd name="connsiteY37" fmla="*/ 85402 h 318606"/>
                  <a:gd name="connsiteX38" fmla="*/ 170710 w 719425"/>
                  <a:gd name="connsiteY38" fmla="*/ 191483 h 318606"/>
                  <a:gd name="connsiteX39" fmla="*/ 77330 w 719425"/>
                  <a:gd name="connsiteY39" fmla="*/ 160182 h 318606"/>
                  <a:gd name="connsiteX40" fmla="*/ 77396 w 719425"/>
                  <a:gd name="connsiteY40" fmla="*/ 237988 h 318606"/>
                  <a:gd name="connsiteX41" fmla="*/ 98217 w 719425"/>
                  <a:gd name="connsiteY41" fmla="*/ 252617 h 318606"/>
                  <a:gd name="connsiteX42" fmla="*/ 107289 w 719425"/>
                  <a:gd name="connsiteY42" fmla="*/ 236428 h 318606"/>
                  <a:gd name="connsiteX43" fmla="*/ 107263 w 719425"/>
                  <a:gd name="connsiteY43" fmla="*/ 159389 h 318606"/>
                  <a:gd name="connsiteX44" fmla="*/ 107230 w 719425"/>
                  <a:gd name="connsiteY44" fmla="*/ 82349 h 318606"/>
                  <a:gd name="connsiteX45" fmla="*/ 91887 w 719425"/>
                  <a:gd name="connsiteY45" fmla="*/ 64522 h 318606"/>
                  <a:gd name="connsiteX46" fmla="*/ 77350 w 719425"/>
                  <a:gd name="connsiteY46" fmla="*/ 82383 h 318606"/>
                  <a:gd name="connsiteX47" fmla="*/ 77330 w 719425"/>
                  <a:gd name="connsiteY47" fmla="*/ 160182 h 318606"/>
                  <a:gd name="connsiteX48" fmla="*/ 26 w 719425"/>
                  <a:gd name="connsiteY48" fmla="*/ 57485 h 318606"/>
                  <a:gd name="connsiteX49" fmla="*/ 57837 w 719425"/>
                  <a:gd name="connsiteY49" fmla="*/ 4 h 318606"/>
                  <a:gd name="connsiteX50" fmla="*/ 703117 w 719425"/>
                  <a:gd name="connsiteY50" fmla="*/ 0 h 318606"/>
                  <a:gd name="connsiteX51" fmla="*/ 715156 w 719425"/>
                  <a:gd name="connsiteY51" fmla="*/ 78968 h 318606"/>
                  <a:gd name="connsiteX52" fmla="*/ 719425 w 719425"/>
                  <a:gd name="connsiteY52" fmla="*/ 163600 h 318606"/>
                  <a:gd name="connsiteX53" fmla="*/ 715156 w 719425"/>
                  <a:gd name="connsiteY53" fmla="*/ 248232 h 318606"/>
                  <a:gd name="connsiteX54" fmla="*/ 704427 w 719425"/>
                  <a:gd name="connsiteY54" fmla="*/ 318606 h 318606"/>
                  <a:gd name="connsiteX55" fmla="*/ 57434 w 719425"/>
                  <a:gd name="connsiteY55" fmla="*/ 318503 h 318606"/>
                  <a:gd name="connsiteX56" fmla="*/ 33 w 719425"/>
                  <a:gd name="connsiteY56" fmla="*/ 261340 h 318606"/>
                  <a:gd name="connsiteX57" fmla="*/ 26 w 719425"/>
                  <a:gd name="connsiteY57" fmla="*/ 57485 h 31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425" h="318606">
                    <a:moveTo>
                      <a:pt x="451737" y="159448"/>
                    </a:moveTo>
                    <a:cubicBezTo>
                      <a:pt x="451737" y="185390"/>
                      <a:pt x="451638" y="211339"/>
                      <a:pt x="451783" y="237281"/>
                    </a:cubicBezTo>
                    <a:cubicBezTo>
                      <a:pt x="451843" y="247384"/>
                      <a:pt x="457962" y="253754"/>
                      <a:pt x="466922" y="253741"/>
                    </a:cubicBezTo>
                    <a:cubicBezTo>
                      <a:pt x="475591" y="253727"/>
                      <a:pt x="481419" y="247681"/>
                      <a:pt x="482086" y="237974"/>
                    </a:cubicBezTo>
                    <a:cubicBezTo>
                      <a:pt x="482172" y="236706"/>
                      <a:pt x="482133" y="235431"/>
                      <a:pt x="482133" y="234162"/>
                    </a:cubicBezTo>
                    <a:cubicBezTo>
                      <a:pt x="482133" y="184306"/>
                      <a:pt x="482153" y="134451"/>
                      <a:pt x="482093" y="84596"/>
                    </a:cubicBezTo>
                    <a:cubicBezTo>
                      <a:pt x="482086" y="81576"/>
                      <a:pt x="481954" y="78438"/>
                      <a:pt x="481135" y="75563"/>
                    </a:cubicBezTo>
                    <a:cubicBezTo>
                      <a:pt x="478208" y="65282"/>
                      <a:pt x="465699" y="60636"/>
                      <a:pt x="458199" y="67793"/>
                    </a:cubicBezTo>
                    <a:cubicBezTo>
                      <a:pt x="454645" y="71189"/>
                      <a:pt x="452127" y="77387"/>
                      <a:pt x="452008" y="82383"/>
                    </a:cubicBezTo>
                    <a:cubicBezTo>
                      <a:pt x="451400" y="108060"/>
                      <a:pt x="451724" y="133757"/>
                      <a:pt x="451737" y="159448"/>
                    </a:cubicBezTo>
                    <a:close/>
                    <a:moveTo>
                      <a:pt x="358350" y="187373"/>
                    </a:moveTo>
                    <a:cubicBezTo>
                      <a:pt x="358350" y="204407"/>
                      <a:pt x="358225" y="221442"/>
                      <a:pt x="358410" y="238477"/>
                    </a:cubicBezTo>
                    <a:cubicBezTo>
                      <a:pt x="358515" y="248421"/>
                      <a:pt x="365777" y="254725"/>
                      <a:pt x="375253" y="253622"/>
                    </a:cubicBezTo>
                    <a:cubicBezTo>
                      <a:pt x="383301" y="252683"/>
                      <a:pt x="388092" y="246631"/>
                      <a:pt x="388125" y="236699"/>
                    </a:cubicBezTo>
                    <a:cubicBezTo>
                      <a:pt x="388224" y="211022"/>
                      <a:pt x="388158" y="185344"/>
                      <a:pt x="388158" y="159666"/>
                    </a:cubicBezTo>
                    <a:cubicBezTo>
                      <a:pt x="388158" y="133731"/>
                      <a:pt x="388118" y="107802"/>
                      <a:pt x="388184" y="81867"/>
                    </a:cubicBezTo>
                    <a:cubicBezTo>
                      <a:pt x="388204" y="75636"/>
                      <a:pt x="386691" y="70290"/>
                      <a:pt x="381061" y="66828"/>
                    </a:cubicBezTo>
                    <a:cubicBezTo>
                      <a:pt x="370693" y="60458"/>
                      <a:pt x="358443" y="67740"/>
                      <a:pt x="358397" y="80592"/>
                    </a:cubicBezTo>
                    <a:cubicBezTo>
                      <a:pt x="358264" y="116181"/>
                      <a:pt x="358350" y="151777"/>
                      <a:pt x="358350" y="187373"/>
                    </a:cubicBezTo>
                    <a:close/>
                    <a:moveTo>
                      <a:pt x="264567" y="80902"/>
                    </a:moveTo>
                    <a:cubicBezTo>
                      <a:pt x="264349" y="133024"/>
                      <a:pt x="264395" y="185152"/>
                      <a:pt x="264600" y="237287"/>
                    </a:cubicBezTo>
                    <a:cubicBezTo>
                      <a:pt x="264613" y="240869"/>
                      <a:pt x="265941" y="244919"/>
                      <a:pt x="267917" y="247926"/>
                    </a:cubicBezTo>
                    <a:cubicBezTo>
                      <a:pt x="271703" y="253681"/>
                      <a:pt x="277842" y="255082"/>
                      <a:pt x="284152" y="253067"/>
                    </a:cubicBezTo>
                    <a:cubicBezTo>
                      <a:pt x="291222" y="250813"/>
                      <a:pt x="294592" y="245382"/>
                      <a:pt x="294592" y="237922"/>
                    </a:cubicBezTo>
                    <a:cubicBezTo>
                      <a:pt x="294586" y="211729"/>
                      <a:pt x="294592" y="185536"/>
                      <a:pt x="294599" y="159343"/>
                    </a:cubicBezTo>
                    <a:cubicBezTo>
                      <a:pt x="294599" y="133407"/>
                      <a:pt x="294652" y="107465"/>
                      <a:pt x="294573" y="81530"/>
                    </a:cubicBezTo>
                    <a:cubicBezTo>
                      <a:pt x="294539" y="71519"/>
                      <a:pt x="288493" y="64680"/>
                      <a:pt x="279903" y="64515"/>
                    </a:cubicBezTo>
                    <a:cubicBezTo>
                      <a:pt x="271194" y="64343"/>
                      <a:pt x="264606" y="70726"/>
                      <a:pt x="264567" y="80902"/>
                    </a:cubicBezTo>
                    <a:close/>
                    <a:moveTo>
                      <a:pt x="170710" y="191483"/>
                    </a:moveTo>
                    <a:cubicBezTo>
                      <a:pt x="170710" y="206747"/>
                      <a:pt x="170539" y="222010"/>
                      <a:pt x="170790" y="237267"/>
                    </a:cubicBezTo>
                    <a:cubicBezTo>
                      <a:pt x="170981" y="248818"/>
                      <a:pt x="179505" y="255822"/>
                      <a:pt x="189747" y="253370"/>
                    </a:cubicBezTo>
                    <a:cubicBezTo>
                      <a:pt x="197003" y="251633"/>
                      <a:pt x="201133" y="245468"/>
                      <a:pt x="201165" y="235708"/>
                    </a:cubicBezTo>
                    <a:cubicBezTo>
                      <a:pt x="201245" y="210268"/>
                      <a:pt x="201192" y="184835"/>
                      <a:pt x="201199" y="159395"/>
                    </a:cubicBezTo>
                    <a:cubicBezTo>
                      <a:pt x="201199" y="134464"/>
                      <a:pt x="201232" y="109540"/>
                      <a:pt x="201159" y="84609"/>
                    </a:cubicBezTo>
                    <a:cubicBezTo>
                      <a:pt x="201152" y="81589"/>
                      <a:pt x="200987" y="78464"/>
                      <a:pt x="200221" y="75570"/>
                    </a:cubicBezTo>
                    <a:cubicBezTo>
                      <a:pt x="198364" y="68579"/>
                      <a:pt x="193355" y="65024"/>
                      <a:pt x="186318" y="64594"/>
                    </a:cubicBezTo>
                    <a:cubicBezTo>
                      <a:pt x="179512" y="64178"/>
                      <a:pt x="173493" y="68652"/>
                      <a:pt x="171662" y="75603"/>
                    </a:cubicBezTo>
                    <a:cubicBezTo>
                      <a:pt x="170836" y="78735"/>
                      <a:pt x="170764" y="82131"/>
                      <a:pt x="170757" y="85402"/>
                    </a:cubicBezTo>
                    <a:cubicBezTo>
                      <a:pt x="170684" y="120760"/>
                      <a:pt x="170704" y="156118"/>
                      <a:pt x="170710" y="191483"/>
                    </a:cubicBezTo>
                    <a:close/>
                    <a:moveTo>
                      <a:pt x="77330" y="160182"/>
                    </a:moveTo>
                    <a:cubicBezTo>
                      <a:pt x="77330" y="186117"/>
                      <a:pt x="77211" y="212053"/>
                      <a:pt x="77396" y="237988"/>
                    </a:cubicBezTo>
                    <a:cubicBezTo>
                      <a:pt x="77482" y="249849"/>
                      <a:pt x="88081" y="257163"/>
                      <a:pt x="98217" y="252617"/>
                    </a:cubicBezTo>
                    <a:cubicBezTo>
                      <a:pt x="105135" y="249518"/>
                      <a:pt x="107309" y="243651"/>
                      <a:pt x="107289" y="236428"/>
                    </a:cubicBezTo>
                    <a:cubicBezTo>
                      <a:pt x="107204" y="210751"/>
                      <a:pt x="107257" y="185066"/>
                      <a:pt x="107263" y="159389"/>
                    </a:cubicBezTo>
                    <a:cubicBezTo>
                      <a:pt x="107263" y="133711"/>
                      <a:pt x="107343" y="108027"/>
                      <a:pt x="107230" y="82349"/>
                    </a:cubicBezTo>
                    <a:cubicBezTo>
                      <a:pt x="107184" y="71096"/>
                      <a:pt x="101105" y="64258"/>
                      <a:pt x="91887" y="64522"/>
                    </a:cubicBezTo>
                    <a:cubicBezTo>
                      <a:pt x="83020" y="64773"/>
                      <a:pt x="77370" y="71625"/>
                      <a:pt x="77350" y="82383"/>
                    </a:cubicBezTo>
                    <a:cubicBezTo>
                      <a:pt x="77304" y="108311"/>
                      <a:pt x="77330" y="134247"/>
                      <a:pt x="77330" y="160182"/>
                    </a:cubicBezTo>
                    <a:close/>
                    <a:moveTo>
                      <a:pt x="26" y="57485"/>
                    </a:moveTo>
                    <a:cubicBezTo>
                      <a:pt x="53" y="21974"/>
                      <a:pt x="22182" y="4"/>
                      <a:pt x="57837" y="4"/>
                    </a:cubicBezTo>
                    <a:lnTo>
                      <a:pt x="703117" y="0"/>
                    </a:lnTo>
                    <a:lnTo>
                      <a:pt x="715156" y="78968"/>
                    </a:lnTo>
                    <a:cubicBezTo>
                      <a:pt x="717979" y="106795"/>
                      <a:pt x="719425" y="135028"/>
                      <a:pt x="719425" y="163600"/>
                    </a:cubicBezTo>
                    <a:cubicBezTo>
                      <a:pt x="719425" y="192172"/>
                      <a:pt x="717979" y="220406"/>
                      <a:pt x="715156" y="248232"/>
                    </a:cubicBezTo>
                    <a:lnTo>
                      <a:pt x="704427" y="318606"/>
                    </a:lnTo>
                    <a:lnTo>
                      <a:pt x="57434" y="318503"/>
                    </a:lnTo>
                    <a:cubicBezTo>
                      <a:pt x="22314" y="318503"/>
                      <a:pt x="59" y="296327"/>
                      <a:pt x="33" y="261340"/>
                    </a:cubicBezTo>
                    <a:cubicBezTo>
                      <a:pt x="-13" y="193386"/>
                      <a:pt x="-7" y="125432"/>
                      <a:pt x="26" y="57485"/>
                    </a:cubicBezTo>
                    <a:close/>
                  </a:path>
                </a:pathLst>
              </a:custGeom>
              <a:solidFill>
                <a:srgbClr val="0D274D"/>
              </a:solidFill>
              <a:ln w="2208" cap="flat">
                <a:noFill/>
                <a:prstDash val="solid"/>
                <a:miter/>
              </a:ln>
            </p:spPr>
            <p:txBody>
              <a:bodyPr wrap="square" rtlCol="0" anchor="ctr">
                <a:no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nvGrpSpPr>
            <p:cNvPr id="395" name="Group 394">
              <a:extLst>
                <a:ext uri="{FF2B5EF4-FFF2-40B4-BE49-F238E27FC236}">
                  <a16:creationId xmlns:a16="http://schemas.microsoft.com/office/drawing/2014/main" id="{5F2A1936-0E84-4D07-849F-83434F55E77D}"/>
                </a:ext>
              </a:extLst>
            </p:cNvPr>
            <p:cNvGrpSpPr/>
            <p:nvPr/>
          </p:nvGrpSpPr>
          <p:grpSpPr>
            <a:xfrm>
              <a:off x="830734" y="2446967"/>
              <a:ext cx="923011" cy="758072"/>
              <a:chOff x="5204510" y="2469059"/>
              <a:chExt cx="780637" cy="641140"/>
            </a:xfrm>
          </p:grpSpPr>
          <p:sp>
            <p:nvSpPr>
              <p:cNvPr id="435" name="Freeform: Shape 1595">
                <a:extLst>
                  <a:ext uri="{FF2B5EF4-FFF2-40B4-BE49-F238E27FC236}">
                    <a16:creationId xmlns:a16="http://schemas.microsoft.com/office/drawing/2014/main" id="{CE0B7141-1FE4-4111-B331-DD0B1BEE1A39}"/>
                  </a:ext>
                </a:extLst>
              </p:cNvPr>
              <p:cNvSpPr/>
              <p:nvPr/>
            </p:nvSpPr>
            <p:spPr>
              <a:xfrm>
                <a:off x="5747706" y="2667870"/>
                <a:ext cx="237441" cy="430850"/>
              </a:xfrm>
              <a:custGeom>
                <a:avLst/>
                <a:gdLst>
                  <a:gd name="connsiteX0" fmla="*/ 60471 w 237441"/>
                  <a:gd name="connsiteY0" fmla="*/ 193821 h 430850"/>
                  <a:gd name="connsiteX1" fmla="*/ 176971 w 237441"/>
                  <a:gd name="connsiteY1" fmla="*/ 193821 h 430850"/>
                  <a:gd name="connsiteX2" fmla="*/ 237441 w 237441"/>
                  <a:gd name="connsiteY2" fmla="*/ 254291 h 430850"/>
                  <a:gd name="connsiteX3" fmla="*/ 237441 w 237441"/>
                  <a:gd name="connsiteY3" fmla="*/ 254565 h 430850"/>
                  <a:gd name="connsiteX4" fmla="*/ 237441 w 237441"/>
                  <a:gd name="connsiteY4" fmla="*/ 340422 h 430850"/>
                  <a:gd name="connsiteX5" fmla="*/ 161133 w 237441"/>
                  <a:gd name="connsiteY5" fmla="*/ 381795 h 430850"/>
                  <a:gd name="connsiteX6" fmla="*/ 5757 w 237441"/>
                  <a:gd name="connsiteY6" fmla="*/ 429973 h 430850"/>
                  <a:gd name="connsiteX7" fmla="*/ 0 w 237441"/>
                  <a:gd name="connsiteY7" fmla="*/ 430850 h 430850"/>
                  <a:gd name="connsiteX8" fmla="*/ 0 w 237441"/>
                  <a:gd name="connsiteY8" fmla="*/ 254565 h 430850"/>
                  <a:gd name="connsiteX9" fmla="*/ 0 w 237441"/>
                  <a:gd name="connsiteY9" fmla="*/ 254291 h 430850"/>
                  <a:gd name="connsiteX10" fmla="*/ 60471 w 237441"/>
                  <a:gd name="connsiteY10" fmla="*/ 193821 h 430850"/>
                  <a:gd name="connsiteX11" fmla="*/ 118722 w 237441"/>
                  <a:gd name="connsiteY11" fmla="*/ 0 h 430850"/>
                  <a:gd name="connsiteX12" fmla="*/ 190176 w 237441"/>
                  <a:gd name="connsiteY12" fmla="*/ 71454 h 430850"/>
                  <a:gd name="connsiteX13" fmla="*/ 118722 w 237441"/>
                  <a:gd name="connsiteY13" fmla="*/ 142907 h 430850"/>
                  <a:gd name="connsiteX14" fmla="*/ 47269 w 237441"/>
                  <a:gd name="connsiteY14" fmla="*/ 71454 h 430850"/>
                  <a:gd name="connsiteX15" fmla="*/ 118722 w 237441"/>
                  <a:gd name="connsiteY15" fmla="*/ 0 h 4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441" h="430850">
                    <a:moveTo>
                      <a:pt x="60471" y="193821"/>
                    </a:moveTo>
                    <a:lnTo>
                      <a:pt x="176971" y="193821"/>
                    </a:lnTo>
                    <a:cubicBezTo>
                      <a:pt x="210230" y="193821"/>
                      <a:pt x="237441" y="221032"/>
                      <a:pt x="237441" y="254291"/>
                    </a:cubicBezTo>
                    <a:lnTo>
                      <a:pt x="237441" y="254565"/>
                    </a:lnTo>
                    <a:lnTo>
                      <a:pt x="237441" y="340422"/>
                    </a:lnTo>
                    <a:lnTo>
                      <a:pt x="161133" y="381795"/>
                    </a:lnTo>
                    <a:cubicBezTo>
                      <a:pt x="111618" y="402715"/>
                      <a:pt x="59641" y="418959"/>
                      <a:pt x="5757" y="429973"/>
                    </a:cubicBezTo>
                    <a:lnTo>
                      <a:pt x="0" y="430850"/>
                    </a:lnTo>
                    <a:lnTo>
                      <a:pt x="0" y="254565"/>
                    </a:lnTo>
                    <a:lnTo>
                      <a:pt x="0" y="254291"/>
                    </a:lnTo>
                    <a:cubicBezTo>
                      <a:pt x="0" y="221032"/>
                      <a:pt x="27211" y="193821"/>
                      <a:pt x="60471" y="193821"/>
                    </a:cubicBezTo>
                    <a:close/>
                    <a:moveTo>
                      <a:pt x="118722" y="0"/>
                    </a:moveTo>
                    <a:cubicBezTo>
                      <a:pt x="158185" y="0"/>
                      <a:pt x="190176" y="31991"/>
                      <a:pt x="190176" y="71454"/>
                    </a:cubicBezTo>
                    <a:cubicBezTo>
                      <a:pt x="190176" y="110917"/>
                      <a:pt x="158185" y="142907"/>
                      <a:pt x="118722" y="142907"/>
                    </a:cubicBezTo>
                    <a:cubicBezTo>
                      <a:pt x="79259" y="142907"/>
                      <a:pt x="47269" y="110917"/>
                      <a:pt x="47269" y="71454"/>
                    </a:cubicBezTo>
                    <a:cubicBezTo>
                      <a:pt x="47269" y="31991"/>
                      <a:pt x="79259" y="0"/>
                      <a:pt x="118722" y="0"/>
                    </a:cubicBezTo>
                    <a:close/>
                  </a:path>
                </a:pathLst>
              </a:custGeom>
              <a:solidFill>
                <a:srgbClr val="00BCEB"/>
              </a:solidFill>
              <a:ln w="1116" cap="flat">
                <a:noFill/>
                <a:prstDash val="solid"/>
                <a:miter/>
              </a:ln>
            </p:spPr>
            <p:txBody>
              <a:bodyPr wrap="square" rtlCol="0" anchor="ctr">
                <a:noAutofit/>
              </a:bodyP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6" name="Freeform: Shape 1596">
                <a:extLst>
                  <a:ext uri="{FF2B5EF4-FFF2-40B4-BE49-F238E27FC236}">
                    <a16:creationId xmlns:a16="http://schemas.microsoft.com/office/drawing/2014/main" id="{45626CFA-486B-4608-B1F7-2CEF7B0327DF}"/>
                  </a:ext>
                </a:extLst>
              </p:cNvPr>
              <p:cNvSpPr/>
              <p:nvPr/>
            </p:nvSpPr>
            <p:spPr>
              <a:xfrm>
                <a:off x="5204510" y="2654887"/>
                <a:ext cx="237441" cy="438643"/>
              </a:xfrm>
              <a:custGeom>
                <a:avLst/>
                <a:gdLst>
                  <a:gd name="connsiteX0" fmla="*/ 60471 w 237441"/>
                  <a:gd name="connsiteY0" fmla="*/ 193821 h 438643"/>
                  <a:gd name="connsiteX1" fmla="*/ 176971 w 237441"/>
                  <a:gd name="connsiteY1" fmla="*/ 193821 h 438643"/>
                  <a:gd name="connsiteX2" fmla="*/ 237441 w 237441"/>
                  <a:gd name="connsiteY2" fmla="*/ 254291 h 438643"/>
                  <a:gd name="connsiteX3" fmla="*/ 237441 w 237441"/>
                  <a:gd name="connsiteY3" fmla="*/ 254565 h 438643"/>
                  <a:gd name="connsiteX4" fmla="*/ 237441 w 237441"/>
                  <a:gd name="connsiteY4" fmla="*/ 438643 h 438643"/>
                  <a:gd name="connsiteX5" fmla="*/ 223503 w 237441"/>
                  <a:gd name="connsiteY5" fmla="*/ 436518 h 438643"/>
                  <a:gd name="connsiteX6" fmla="*/ 68127 w 237441"/>
                  <a:gd name="connsiteY6" fmla="*/ 388341 h 438643"/>
                  <a:gd name="connsiteX7" fmla="*/ 0 w 237441"/>
                  <a:gd name="connsiteY7" fmla="*/ 351403 h 438643"/>
                  <a:gd name="connsiteX8" fmla="*/ 0 w 237441"/>
                  <a:gd name="connsiteY8" fmla="*/ 254565 h 438643"/>
                  <a:gd name="connsiteX9" fmla="*/ 0 w 237441"/>
                  <a:gd name="connsiteY9" fmla="*/ 254291 h 438643"/>
                  <a:gd name="connsiteX10" fmla="*/ 60471 w 237441"/>
                  <a:gd name="connsiteY10" fmla="*/ 193821 h 438643"/>
                  <a:gd name="connsiteX11" fmla="*/ 118719 w 237441"/>
                  <a:gd name="connsiteY11" fmla="*/ 0 h 438643"/>
                  <a:gd name="connsiteX12" fmla="*/ 190173 w 237441"/>
                  <a:gd name="connsiteY12" fmla="*/ 71454 h 438643"/>
                  <a:gd name="connsiteX13" fmla="*/ 118719 w 237441"/>
                  <a:gd name="connsiteY13" fmla="*/ 142907 h 438643"/>
                  <a:gd name="connsiteX14" fmla="*/ 47269 w 237441"/>
                  <a:gd name="connsiteY14" fmla="*/ 71454 h 438643"/>
                  <a:gd name="connsiteX15" fmla="*/ 118719 w 237441"/>
                  <a:gd name="connsiteY15" fmla="*/ 0 h 4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441" h="438643">
                    <a:moveTo>
                      <a:pt x="60471" y="193821"/>
                    </a:moveTo>
                    <a:lnTo>
                      <a:pt x="176971" y="193821"/>
                    </a:lnTo>
                    <a:cubicBezTo>
                      <a:pt x="210230" y="193821"/>
                      <a:pt x="237441" y="221032"/>
                      <a:pt x="237441" y="254291"/>
                    </a:cubicBezTo>
                    <a:lnTo>
                      <a:pt x="237441" y="254565"/>
                    </a:lnTo>
                    <a:lnTo>
                      <a:pt x="237441" y="438643"/>
                    </a:lnTo>
                    <a:lnTo>
                      <a:pt x="223503" y="436518"/>
                    </a:lnTo>
                    <a:cubicBezTo>
                      <a:pt x="169619" y="425504"/>
                      <a:pt x="117642" y="409260"/>
                      <a:pt x="68127" y="388341"/>
                    </a:cubicBezTo>
                    <a:lnTo>
                      <a:pt x="0" y="351403"/>
                    </a:lnTo>
                    <a:lnTo>
                      <a:pt x="0" y="254565"/>
                    </a:lnTo>
                    <a:lnTo>
                      <a:pt x="0" y="254291"/>
                    </a:lnTo>
                    <a:cubicBezTo>
                      <a:pt x="0" y="221032"/>
                      <a:pt x="27211" y="193821"/>
                      <a:pt x="60471" y="193821"/>
                    </a:cubicBezTo>
                    <a:close/>
                    <a:moveTo>
                      <a:pt x="118719" y="0"/>
                    </a:moveTo>
                    <a:cubicBezTo>
                      <a:pt x="158182" y="0"/>
                      <a:pt x="190173" y="31991"/>
                      <a:pt x="190173" y="71454"/>
                    </a:cubicBezTo>
                    <a:cubicBezTo>
                      <a:pt x="190173" y="110917"/>
                      <a:pt x="158182" y="142907"/>
                      <a:pt x="118719" y="142907"/>
                    </a:cubicBezTo>
                    <a:cubicBezTo>
                      <a:pt x="79259" y="142907"/>
                      <a:pt x="47269" y="110917"/>
                      <a:pt x="47269" y="71454"/>
                    </a:cubicBezTo>
                    <a:cubicBezTo>
                      <a:pt x="47269" y="31991"/>
                      <a:pt x="79256" y="0"/>
                      <a:pt x="118719" y="0"/>
                    </a:cubicBezTo>
                    <a:close/>
                  </a:path>
                </a:pathLst>
              </a:custGeom>
              <a:solidFill>
                <a:srgbClr val="6EBE4A"/>
              </a:solidFill>
              <a:ln w="1977" cap="flat">
                <a:noFill/>
                <a:prstDash val="solid"/>
                <a:miter/>
              </a:ln>
            </p:spPr>
            <p:txBody>
              <a:bodyPr wrap="square" rtlCol="0" anchor="ctr">
                <a:no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7" name="Freeform: Shape 1597">
                <a:extLst>
                  <a:ext uri="{FF2B5EF4-FFF2-40B4-BE49-F238E27FC236}">
                    <a16:creationId xmlns:a16="http://schemas.microsoft.com/office/drawing/2014/main" id="{FB310A79-1438-4898-819E-E10E5C80D6BA}"/>
                  </a:ext>
                </a:extLst>
              </p:cNvPr>
              <p:cNvSpPr/>
              <p:nvPr/>
            </p:nvSpPr>
            <p:spPr>
              <a:xfrm>
                <a:off x="5417123" y="2469059"/>
                <a:ext cx="355418" cy="641140"/>
              </a:xfrm>
              <a:custGeom>
                <a:avLst/>
                <a:gdLst>
                  <a:gd name="connsiteX0" fmla="*/ 90517 w 355418"/>
                  <a:gd name="connsiteY0" fmla="*/ 275078 h 641140"/>
                  <a:gd name="connsiteX1" fmla="*/ 264902 w 355418"/>
                  <a:gd name="connsiteY1" fmla="*/ 275078 h 641140"/>
                  <a:gd name="connsiteX2" fmla="*/ 355418 w 355418"/>
                  <a:gd name="connsiteY2" fmla="*/ 365595 h 641140"/>
                  <a:gd name="connsiteX3" fmla="*/ 355418 w 355418"/>
                  <a:gd name="connsiteY3" fmla="*/ 623304 h 641140"/>
                  <a:gd name="connsiteX4" fmla="*/ 352073 w 355418"/>
                  <a:gd name="connsiteY4" fmla="*/ 624342 h 641140"/>
                  <a:gd name="connsiteX5" fmla="*/ 185254 w 355418"/>
                  <a:gd name="connsiteY5" fmla="*/ 641140 h 641140"/>
                  <a:gd name="connsiteX6" fmla="*/ 18435 w 355418"/>
                  <a:gd name="connsiteY6" fmla="*/ 624341 h 641140"/>
                  <a:gd name="connsiteX7" fmla="*/ 0 w 355418"/>
                  <a:gd name="connsiteY7" fmla="*/ 618625 h 641140"/>
                  <a:gd name="connsiteX8" fmla="*/ 0 w 355418"/>
                  <a:gd name="connsiteY8" fmla="*/ 365595 h 641140"/>
                  <a:gd name="connsiteX9" fmla="*/ 90517 w 355418"/>
                  <a:gd name="connsiteY9" fmla="*/ 275078 h 641140"/>
                  <a:gd name="connsiteX10" fmla="*/ 177706 w 355418"/>
                  <a:gd name="connsiteY10" fmla="*/ 0 h 641140"/>
                  <a:gd name="connsiteX11" fmla="*/ 284662 w 355418"/>
                  <a:gd name="connsiteY11" fmla="*/ 106958 h 641140"/>
                  <a:gd name="connsiteX12" fmla="*/ 177706 w 355418"/>
                  <a:gd name="connsiteY12" fmla="*/ 213914 h 641140"/>
                  <a:gd name="connsiteX13" fmla="*/ 70751 w 355418"/>
                  <a:gd name="connsiteY13" fmla="*/ 106956 h 641140"/>
                  <a:gd name="connsiteX14" fmla="*/ 177706 w 355418"/>
                  <a:gd name="connsiteY14" fmla="*/ 0 h 64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418" h="641140">
                    <a:moveTo>
                      <a:pt x="90517" y="275078"/>
                    </a:moveTo>
                    <a:lnTo>
                      <a:pt x="264902" y="275078"/>
                    </a:lnTo>
                    <a:cubicBezTo>
                      <a:pt x="314684" y="275078"/>
                      <a:pt x="355418" y="315810"/>
                      <a:pt x="355418" y="365595"/>
                    </a:cubicBezTo>
                    <a:lnTo>
                      <a:pt x="355418" y="623304"/>
                    </a:lnTo>
                    <a:lnTo>
                      <a:pt x="352073" y="624342"/>
                    </a:lnTo>
                    <a:cubicBezTo>
                      <a:pt x="298189" y="635356"/>
                      <a:pt x="242398" y="641140"/>
                      <a:pt x="185254" y="641140"/>
                    </a:cubicBezTo>
                    <a:cubicBezTo>
                      <a:pt x="128111" y="641140"/>
                      <a:pt x="72319" y="635356"/>
                      <a:pt x="18435" y="624341"/>
                    </a:cubicBezTo>
                    <a:lnTo>
                      <a:pt x="0" y="618625"/>
                    </a:lnTo>
                    <a:lnTo>
                      <a:pt x="0" y="365595"/>
                    </a:lnTo>
                    <a:cubicBezTo>
                      <a:pt x="0" y="315810"/>
                      <a:pt x="40732" y="275078"/>
                      <a:pt x="90517" y="275078"/>
                    </a:cubicBezTo>
                    <a:close/>
                    <a:moveTo>
                      <a:pt x="177706" y="0"/>
                    </a:moveTo>
                    <a:cubicBezTo>
                      <a:pt x="236777" y="0"/>
                      <a:pt x="284662" y="47888"/>
                      <a:pt x="284662" y="106958"/>
                    </a:cubicBezTo>
                    <a:cubicBezTo>
                      <a:pt x="284662" y="166029"/>
                      <a:pt x="236777" y="213914"/>
                      <a:pt x="177706" y="213914"/>
                    </a:cubicBezTo>
                    <a:cubicBezTo>
                      <a:pt x="118636" y="213914"/>
                      <a:pt x="70751" y="166026"/>
                      <a:pt x="70751" y="106956"/>
                    </a:cubicBezTo>
                    <a:cubicBezTo>
                      <a:pt x="70751" y="47885"/>
                      <a:pt x="118636" y="0"/>
                      <a:pt x="177706" y="0"/>
                    </a:cubicBezTo>
                    <a:close/>
                  </a:path>
                </a:pathLst>
              </a:custGeom>
              <a:solidFill>
                <a:srgbClr val="FBAB18"/>
              </a:solidFill>
              <a:ln w="1977" cap="flat">
                <a:noFill/>
                <a:prstDash val="solid"/>
                <a:miter/>
              </a:ln>
            </p:spPr>
            <p:txBody>
              <a:bodyPr wrap="square" rtlCol="0" anchor="ctr">
                <a:no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nvGrpSpPr>
            <p:cNvPr id="399" name="Group 398">
              <a:extLst>
                <a:ext uri="{FF2B5EF4-FFF2-40B4-BE49-F238E27FC236}">
                  <a16:creationId xmlns:a16="http://schemas.microsoft.com/office/drawing/2014/main" id="{CDC2203E-400F-4982-9C84-F33A86842211}"/>
                </a:ext>
              </a:extLst>
            </p:cNvPr>
            <p:cNvGrpSpPr/>
            <p:nvPr/>
          </p:nvGrpSpPr>
          <p:grpSpPr>
            <a:xfrm>
              <a:off x="627998" y="1514637"/>
              <a:ext cx="1280287" cy="816393"/>
              <a:chOff x="2479620" y="4061122"/>
              <a:chExt cx="1379681" cy="879773"/>
            </a:xfrm>
          </p:grpSpPr>
          <p:sp>
            <p:nvSpPr>
              <p:cNvPr id="431" name="Freeform: Shape 1591">
                <a:extLst>
                  <a:ext uri="{FF2B5EF4-FFF2-40B4-BE49-F238E27FC236}">
                    <a16:creationId xmlns:a16="http://schemas.microsoft.com/office/drawing/2014/main" id="{B4A2FEC8-6206-4E9B-822E-EDCE01A7F4E7}"/>
                  </a:ext>
                </a:extLst>
              </p:cNvPr>
              <p:cNvSpPr>
                <a:spLocks/>
              </p:cNvSpPr>
              <p:nvPr/>
            </p:nvSpPr>
            <p:spPr bwMode="auto">
              <a:xfrm rot="20545015">
                <a:off x="2832228" y="4585507"/>
                <a:ext cx="309168" cy="311738"/>
              </a:xfrm>
              <a:custGeom>
                <a:avLst/>
                <a:gdLst>
                  <a:gd name="connsiteX0" fmla="*/ 422287 w 847134"/>
                  <a:gd name="connsiteY0" fmla="*/ 294543 h 854177"/>
                  <a:gd name="connsiteX1" fmla="*/ 293264 w 847134"/>
                  <a:gd name="connsiteY1" fmla="*/ 427088 h 854177"/>
                  <a:gd name="connsiteX2" fmla="*/ 422287 w 847134"/>
                  <a:gd name="connsiteY2" fmla="*/ 559633 h 854177"/>
                  <a:gd name="connsiteX3" fmla="*/ 551310 w 847134"/>
                  <a:gd name="connsiteY3" fmla="*/ 427088 h 854177"/>
                  <a:gd name="connsiteX4" fmla="*/ 422287 w 847134"/>
                  <a:gd name="connsiteY4" fmla="*/ 294543 h 854177"/>
                  <a:gd name="connsiteX5" fmla="*/ 414875 w 847134"/>
                  <a:gd name="connsiteY5" fmla="*/ 0 h 854177"/>
                  <a:gd name="connsiteX6" fmla="*/ 501210 w 847134"/>
                  <a:gd name="connsiteY6" fmla="*/ 87173 h 854177"/>
                  <a:gd name="connsiteX7" fmla="*/ 501210 w 847134"/>
                  <a:gd name="connsiteY7" fmla="*/ 88538 h 854177"/>
                  <a:gd name="connsiteX8" fmla="*/ 501210 w 847134"/>
                  <a:gd name="connsiteY8" fmla="*/ 177271 h 854177"/>
                  <a:gd name="connsiteX9" fmla="*/ 501210 w 847134"/>
                  <a:gd name="connsiteY9" fmla="*/ 188972 h 854177"/>
                  <a:gd name="connsiteX10" fmla="*/ 531485 w 847134"/>
                  <a:gd name="connsiteY10" fmla="*/ 199698 h 854177"/>
                  <a:gd name="connsiteX11" fmla="*/ 608249 w 847134"/>
                  <a:gd name="connsiteY11" fmla="*/ 124226 h 854177"/>
                  <a:gd name="connsiteX12" fmla="*/ 731500 w 847134"/>
                  <a:gd name="connsiteY12" fmla="*/ 124226 h 854177"/>
                  <a:gd name="connsiteX13" fmla="*/ 731500 w 847134"/>
                  <a:gd name="connsiteY13" fmla="*/ 245332 h 854177"/>
                  <a:gd name="connsiteX14" fmla="*/ 653955 w 847134"/>
                  <a:gd name="connsiteY14" fmla="*/ 321584 h 854177"/>
                  <a:gd name="connsiteX15" fmla="*/ 663526 w 847134"/>
                  <a:gd name="connsiteY15" fmla="*/ 346936 h 854177"/>
                  <a:gd name="connsiteX16" fmla="*/ 760604 w 847134"/>
                  <a:gd name="connsiteY16" fmla="*/ 346936 h 854177"/>
                  <a:gd name="connsiteX17" fmla="*/ 847134 w 847134"/>
                  <a:gd name="connsiteY17" fmla="*/ 436059 h 854177"/>
                  <a:gd name="connsiteX18" fmla="*/ 760604 w 847134"/>
                  <a:gd name="connsiteY18" fmla="*/ 507241 h 854177"/>
                  <a:gd name="connsiteX19" fmla="*/ 668019 w 847134"/>
                  <a:gd name="connsiteY19" fmla="*/ 507241 h 854177"/>
                  <a:gd name="connsiteX20" fmla="*/ 658448 w 847134"/>
                  <a:gd name="connsiteY20" fmla="*/ 537079 h 854177"/>
                  <a:gd name="connsiteX21" fmla="*/ 731500 w 847134"/>
                  <a:gd name="connsiteY21" fmla="*/ 608845 h 854177"/>
                  <a:gd name="connsiteX22" fmla="*/ 731500 w 847134"/>
                  <a:gd name="connsiteY22" fmla="*/ 730146 h 854177"/>
                  <a:gd name="connsiteX23" fmla="*/ 608249 w 847134"/>
                  <a:gd name="connsiteY23" fmla="*/ 730146 h 854177"/>
                  <a:gd name="connsiteX24" fmla="*/ 544572 w 847134"/>
                  <a:gd name="connsiteY24" fmla="*/ 667350 h 854177"/>
                  <a:gd name="connsiteX25" fmla="*/ 501210 w 847134"/>
                  <a:gd name="connsiteY25" fmla="*/ 686072 h 854177"/>
                  <a:gd name="connsiteX26" fmla="*/ 501210 w 847134"/>
                  <a:gd name="connsiteY26" fmla="*/ 784556 h 854177"/>
                  <a:gd name="connsiteX27" fmla="*/ 501210 w 847134"/>
                  <a:gd name="connsiteY27" fmla="*/ 784946 h 854177"/>
                  <a:gd name="connsiteX28" fmla="*/ 414875 w 847134"/>
                  <a:gd name="connsiteY28" fmla="*/ 854177 h 854177"/>
                  <a:gd name="connsiteX29" fmla="*/ 345924 w 847134"/>
                  <a:gd name="connsiteY29" fmla="*/ 784946 h 854177"/>
                  <a:gd name="connsiteX30" fmla="*/ 345924 w 847134"/>
                  <a:gd name="connsiteY30" fmla="*/ 784556 h 854177"/>
                  <a:gd name="connsiteX31" fmla="*/ 345924 w 847134"/>
                  <a:gd name="connsiteY31" fmla="*/ 689387 h 854177"/>
                  <a:gd name="connsiteX32" fmla="*/ 299241 w 847134"/>
                  <a:gd name="connsiteY32" fmla="*/ 670471 h 854177"/>
                  <a:gd name="connsiteX33" fmla="*/ 238690 w 847134"/>
                  <a:gd name="connsiteY33" fmla="*/ 730146 h 854177"/>
                  <a:gd name="connsiteX34" fmla="*/ 115634 w 847134"/>
                  <a:gd name="connsiteY34" fmla="*/ 730146 h 854177"/>
                  <a:gd name="connsiteX35" fmla="*/ 115634 w 847134"/>
                  <a:gd name="connsiteY35" fmla="*/ 608845 h 854177"/>
                  <a:gd name="connsiteX36" fmla="*/ 178724 w 847134"/>
                  <a:gd name="connsiteY36" fmla="*/ 546829 h 854177"/>
                  <a:gd name="connsiteX37" fmla="*/ 163294 w 847134"/>
                  <a:gd name="connsiteY37" fmla="*/ 507241 h 854177"/>
                  <a:gd name="connsiteX38" fmla="*/ 69146 w 847134"/>
                  <a:gd name="connsiteY38" fmla="*/ 507241 h 854177"/>
                  <a:gd name="connsiteX39" fmla="*/ 0 w 847134"/>
                  <a:gd name="connsiteY39" fmla="*/ 436059 h 854177"/>
                  <a:gd name="connsiteX40" fmla="*/ 69146 w 847134"/>
                  <a:gd name="connsiteY40" fmla="*/ 346936 h 854177"/>
                  <a:gd name="connsiteX41" fmla="*/ 168567 w 847134"/>
                  <a:gd name="connsiteY41" fmla="*/ 346936 h 854177"/>
                  <a:gd name="connsiteX42" fmla="*/ 183608 w 847134"/>
                  <a:gd name="connsiteY42" fmla="*/ 312418 h 854177"/>
                  <a:gd name="connsiteX43" fmla="*/ 115634 w 847134"/>
                  <a:gd name="connsiteY43" fmla="*/ 245332 h 854177"/>
                  <a:gd name="connsiteX44" fmla="*/ 115634 w 847134"/>
                  <a:gd name="connsiteY44" fmla="*/ 124226 h 854177"/>
                  <a:gd name="connsiteX45" fmla="*/ 238690 w 847134"/>
                  <a:gd name="connsiteY45" fmla="*/ 124226 h 854177"/>
                  <a:gd name="connsiteX46" fmla="*/ 312719 w 847134"/>
                  <a:gd name="connsiteY46" fmla="*/ 196968 h 854177"/>
                  <a:gd name="connsiteX47" fmla="*/ 345924 w 847134"/>
                  <a:gd name="connsiteY47" fmla="*/ 186047 h 854177"/>
                  <a:gd name="connsiteX48" fmla="*/ 345924 w 847134"/>
                  <a:gd name="connsiteY48" fmla="*/ 177271 h 854177"/>
                  <a:gd name="connsiteX49" fmla="*/ 345924 w 847134"/>
                  <a:gd name="connsiteY49" fmla="*/ 88538 h 854177"/>
                  <a:gd name="connsiteX50" fmla="*/ 345924 w 847134"/>
                  <a:gd name="connsiteY50" fmla="*/ 87173 h 854177"/>
                  <a:gd name="connsiteX51" fmla="*/ 414875 w 847134"/>
                  <a:gd name="connsiteY51" fmla="*/ 0 h 8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7134" h="854177">
                    <a:moveTo>
                      <a:pt x="422287" y="294543"/>
                    </a:moveTo>
                    <a:cubicBezTo>
                      <a:pt x="351030" y="294543"/>
                      <a:pt x="293264" y="353885"/>
                      <a:pt x="293264" y="427088"/>
                    </a:cubicBezTo>
                    <a:cubicBezTo>
                      <a:pt x="293264" y="500291"/>
                      <a:pt x="351030" y="559633"/>
                      <a:pt x="422287" y="559633"/>
                    </a:cubicBezTo>
                    <a:cubicBezTo>
                      <a:pt x="493544" y="559633"/>
                      <a:pt x="551310" y="500291"/>
                      <a:pt x="551310" y="427088"/>
                    </a:cubicBezTo>
                    <a:cubicBezTo>
                      <a:pt x="551310" y="353885"/>
                      <a:pt x="493544" y="294543"/>
                      <a:pt x="422287" y="294543"/>
                    </a:cubicBezTo>
                    <a:close/>
                    <a:moveTo>
                      <a:pt x="414875" y="0"/>
                    </a:moveTo>
                    <a:cubicBezTo>
                      <a:pt x="466637" y="0"/>
                      <a:pt x="501210" y="34908"/>
                      <a:pt x="501210" y="87173"/>
                    </a:cubicBezTo>
                    <a:cubicBezTo>
                      <a:pt x="501210" y="87758"/>
                      <a:pt x="501210" y="88148"/>
                      <a:pt x="501210" y="88538"/>
                    </a:cubicBezTo>
                    <a:cubicBezTo>
                      <a:pt x="501210" y="88538"/>
                      <a:pt x="501210" y="88538"/>
                      <a:pt x="501210" y="177271"/>
                    </a:cubicBezTo>
                    <a:cubicBezTo>
                      <a:pt x="501210" y="177271"/>
                      <a:pt x="501210" y="177271"/>
                      <a:pt x="501210" y="188972"/>
                    </a:cubicBezTo>
                    <a:cubicBezTo>
                      <a:pt x="511562" y="191897"/>
                      <a:pt x="521719" y="195603"/>
                      <a:pt x="531485" y="199698"/>
                    </a:cubicBezTo>
                    <a:cubicBezTo>
                      <a:pt x="608249" y="124226"/>
                      <a:pt x="608249" y="124226"/>
                      <a:pt x="608249" y="124226"/>
                    </a:cubicBezTo>
                    <a:cubicBezTo>
                      <a:pt x="643603" y="89513"/>
                      <a:pt x="696341" y="89513"/>
                      <a:pt x="731500" y="124226"/>
                    </a:cubicBezTo>
                    <a:cubicBezTo>
                      <a:pt x="766659" y="158744"/>
                      <a:pt x="766659" y="210814"/>
                      <a:pt x="731500" y="245332"/>
                    </a:cubicBezTo>
                    <a:cubicBezTo>
                      <a:pt x="704155" y="272245"/>
                      <a:pt x="678371" y="297597"/>
                      <a:pt x="653955" y="321584"/>
                    </a:cubicBezTo>
                    <a:cubicBezTo>
                      <a:pt x="657667" y="329775"/>
                      <a:pt x="660792" y="338161"/>
                      <a:pt x="663526" y="346936"/>
                    </a:cubicBezTo>
                    <a:cubicBezTo>
                      <a:pt x="691068" y="346936"/>
                      <a:pt x="723101" y="346936"/>
                      <a:pt x="760604" y="346936"/>
                    </a:cubicBezTo>
                    <a:cubicBezTo>
                      <a:pt x="812561" y="346936"/>
                      <a:pt x="847134" y="382625"/>
                      <a:pt x="847134" y="436059"/>
                    </a:cubicBezTo>
                    <a:cubicBezTo>
                      <a:pt x="847134" y="471748"/>
                      <a:pt x="812561" y="507241"/>
                      <a:pt x="760604" y="507241"/>
                    </a:cubicBezTo>
                    <a:cubicBezTo>
                      <a:pt x="760604" y="507241"/>
                      <a:pt x="760604" y="507241"/>
                      <a:pt x="668019" y="507241"/>
                    </a:cubicBezTo>
                    <a:cubicBezTo>
                      <a:pt x="665480" y="517382"/>
                      <a:pt x="662159" y="527328"/>
                      <a:pt x="658448" y="537079"/>
                    </a:cubicBezTo>
                    <a:cubicBezTo>
                      <a:pt x="731500" y="608845"/>
                      <a:pt x="731500" y="608845"/>
                      <a:pt x="731500" y="608845"/>
                    </a:cubicBezTo>
                    <a:cubicBezTo>
                      <a:pt x="766659" y="643558"/>
                      <a:pt x="766659" y="695433"/>
                      <a:pt x="731500" y="730146"/>
                    </a:cubicBezTo>
                    <a:cubicBezTo>
                      <a:pt x="696341" y="764664"/>
                      <a:pt x="643603" y="764664"/>
                      <a:pt x="608249" y="730146"/>
                    </a:cubicBezTo>
                    <a:cubicBezTo>
                      <a:pt x="585982" y="708109"/>
                      <a:pt x="564886" y="687242"/>
                      <a:pt x="544572" y="667350"/>
                    </a:cubicBezTo>
                    <a:cubicBezTo>
                      <a:pt x="530899" y="674761"/>
                      <a:pt x="516445" y="681197"/>
                      <a:pt x="501210" y="686072"/>
                    </a:cubicBezTo>
                    <a:cubicBezTo>
                      <a:pt x="501210" y="712789"/>
                      <a:pt x="501210" y="745162"/>
                      <a:pt x="501210" y="784556"/>
                    </a:cubicBezTo>
                    <a:cubicBezTo>
                      <a:pt x="501210" y="784556"/>
                      <a:pt x="501210" y="784751"/>
                      <a:pt x="501210" y="784946"/>
                    </a:cubicBezTo>
                    <a:cubicBezTo>
                      <a:pt x="501210" y="819464"/>
                      <a:pt x="466637" y="854177"/>
                      <a:pt x="414875" y="854177"/>
                    </a:cubicBezTo>
                    <a:cubicBezTo>
                      <a:pt x="380497" y="854177"/>
                      <a:pt x="345924" y="819464"/>
                      <a:pt x="345924" y="784946"/>
                    </a:cubicBezTo>
                    <a:cubicBezTo>
                      <a:pt x="345924" y="784946"/>
                      <a:pt x="345924" y="784946"/>
                      <a:pt x="345924" y="784556"/>
                    </a:cubicBezTo>
                    <a:cubicBezTo>
                      <a:pt x="345924" y="782411"/>
                      <a:pt x="345924" y="769540"/>
                      <a:pt x="345924" y="689387"/>
                    </a:cubicBezTo>
                    <a:cubicBezTo>
                      <a:pt x="329712" y="684707"/>
                      <a:pt x="314086" y="678271"/>
                      <a:pt x="299241" y="670471"/>
                    </a:cubicBezTo>
                    <a:cubicBezTo>
                      <a:pt x="238690" y="730146"/>
                      <a:pt x="238690" y="730146"/>
                      <a:pt x="238690" y="730146"/>
                    </a:cubicBezTo>
                    <a:cubicBezTo>
                      <a:pt x="203531" y="764664"/>
                      <a:pt x="150793" y="764664"/>
                      <a:pt x="115634" y="730146"/>
                    </a:cubicBezTo>
                    <a:cubicBezTo>
                      <a:pt x="80279" y="695433"/>
                      <a:pt x="80279" y="643558"/>
                      <a:pt x="115634" y="608845"/>
                    </a:cubicBezTo>
                    <a:cubicBezTo>
                      <a:pt x="137510" y="587198"/>
                      <a:pt x="158606" y="566526"/>
                      <a:pt x="178724" y="546829"/>
                    </a:cubicBezTo>
                    <a:cubicBezTo>
                      <a:pt x="172474" y="534153"/>
                      <a:pt x="167395" y="520892"/>
                      <a:pt x="163294" y="507241"/>
                    </a:cubicBezTo>
                    <a:cubicBezTo>
                      <a:pt x="136143" y="507241"/>
                      <a:pt x="105086" y="507241"/>
                      <a:pt x="69146" y="507241"/>
                    </a:cubicBezTo>
                    <a:cubicBezTo>
                      <a:pt x="34573" y="507241"/>
                      <a:pt x="0" y="471748"/>
                      <a:pt x="0" y="436059"/>
                    </a:cubicBezTo>
                    <a:cubicBezTo>
                      <a:pt x="0" y="382625"/>
                      <a:pt x="34573" y="346936"/>
                      <a:pt x="69146" y="346936"/>
                    </a:cubicBezTo>
                    <a:cubicBezTo>
                      <a:pt x="69146" y="346936"/>
                      <a:pt x="69146" y="346936"/>
                      <a:pt x="168567" y="346936"/>
                    </a:cubicBezTo>
                    <a:cubicBezTo>
                      <a:pt x="172865" y="334845"/>
                      <a:pt x="177943" y="323339"/>
                      <a:pt x="183608" y="312418"/>
                    </a:cubicBezTo>
                    <a:cubicBezTo>
                      <a:pt x="115634" y="245332"/>
                      <a:pt x="115634" y="245332"/>
                      <a:pt x="115634" y="245332"/>
                    </a:cubicBezTo>
                    <a:cubicBezTo>
                      <a:pt x="80279" y="210814"/>
                      <a:pt x="80279" y="158744"/>
                      <a:pt x="115634" y="124226"/>
                    </a:cubicBezTo>
                    <a:cubicBezTo>
                      <a:pt x="150793" y="89513"/>
                      <a:pt x="203531" y="89513"/>
                      <a:pt x="238690" y="124226"/>
                    </a:cubicBezTo>
                    <a:cubicBezTo>
                      <a:pt x="264864" y="149774"/>
                      <a:pt x="289475" y="173956"/>
                      <a:pt x="312719" y="196968"/>
                    </a:cubicBezTo>
                    <a:cubicBezTo>
                      <a:pt x="323462" y="192678"/>
                      <a:pt x="334595" y="188972"/>
                      <a:pt x="345924" y="186047"/>
                    </a:cubicBezTo>
                    <a:cubicBezTo>
                      <a:pt x="345924" y="183122"/>
                      <a:pt x="345924" y="180196"/>
                      <a:pt x="345924" y="177271"/>
                    </a:cubicBezTo>
                    <a:cubicBezTo>
                      <a:pt x="345924" y="177271"/>
                      <a:pt x="345924" y="177271"/>
                      <a:pt x="345924" y="88538"/>
                    </a:cubicBezTo>
                    <a:cubicBezTo>
                      <a:pt x="345924" y="87173"/>
                      <a:pt x="345924" y="87173"/>
                      <a:pt x="345924" y="87173"/>
                    </a:cubicBezTo>
                    <a:cubicBezTo>
                      <a:pt x="345924" y="34908"/>
                      <a:pt x="380497" y="0"/>
                      <a:pt x="414875" y="0"/>
                    </a:cubicBezTo>
                    <a:close/>
                  </a:path>
                </a:pathLst>
              </a:custGeom>
              <a:solidFill>
                <a:srgbClr val="00BCEB"/>
              </a:solidFill>
              <a:ln>
                <a:noFill/>
              </a:ln>
            </p:spPr>
            <p:txBody>
              <a:bodyPr vert="horz" wrap="square" lIns="91416" tIns="45708" rIns="91416" bIns="45708" numCol="1" anchor="t" anchorCtr="0" compatLnSpc="1">
                <a:prstTxWarp prst="textNoShape">
                  <a:avLst/>
                </a:prstTxWarp>
                <a:no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2" name="Freeform: Shape 1592">
                <a:extLst>
                  <a:ext uri="{FF2B5EF4-FFF2-40B4-BE49-F238E27FC236}">
                    <a16:creationId xmlns:a16="http://schemas.microsoft.com/office/drawing/2014/main" id="{390ACD0A-5313-44D1-9079-184C935C29AA}"/>
                  </a:ext>
                </a:extLst>
              </p:cNvPr>
              <p:cNvSpPr>
                <a:spLocks/>
              </p:cNvSpPr>
              <p:nvPr/>
            </p:nvSpPr>
            <p:spPr bwMode="auto">
              <a:xfrm>
                <a:off x="3126268" y="4515125"/>
                <a:ext cx="422260" cy="425770"/>
              </a:xfrm>
              <a:custGeom>
                <a:avLst/>
                <a:gdLst>
                  <a:gd name="connsiteX0" fmla="*/ 422287 w 847134"/>
                  <a:gd name="connsiteY0" fmla="*/ 294543 h 854177"/>
                  <a:gd name="connsiteX1" fmla="*/ 293264 w 847134"/>
                  <a:gd name="connsiteY1" fmla="*/ 427088 h 854177"/>
                  <a:gd name="connsiteX2" fmla="*/ 422287 w 847134"/>
                  <a:gd name="connsiteY2" fmla="*/ 559633 h 854177"/>
                  <a:gd name="connsiteX3" fmla="*/ 551310 w 847134"/>
                  <a:gd name="connsiteY3" fmla="*/ 427088 h 854177"/>
                  <a:gd name="connsiteX4" fmla="*/ 422287 w 847134"/>
                  <a:gd name="connsiteY4" fmla="*/ 294543 h 854177"/>
                  <a:gd name="connsiteX5" fmla="*/ 414875 w 847134"/>
                  <a:gd name="connsiteY5" fmla="*/ 0 h 854177"/>
                  <a:gd name="connsiteX6" fmla="*/ 501210 w 847134"/>
                  <a:gd name="connsiteY6" fmla="*/ 87173 h 854177"/>
                  <a:gd name="connsiteX7" fmla="*/ 501210 w 847134"/>
                  <a:gd name="connsiteY7" fmla="*/ 88538 h 854177"/>
                  <a:gd name="connsiteX8" fmla="*/ 501210 w 847134"/>
                  <a:gd name="connsiteY8" fmla="*/ 177271 h 854177"/>
                  <a:gd name="connsiteX9" fmla="*/ 501210 w 847134"/>
                  <a:gd name="connsiteY9" fmla="*/ 188972 h 854177"/>
                  <a:gd name="connsiteX10" fmla="*/ 531485 w 847134"/>
                  <a:gd name="connsiteY10" fmla="*/ 199698 h 854177"/>
                  <a:gd name="connsiteX11" fmla="*/ 608249 w 847134"/>
                  <a:gd name="connsiteY11" fmla="*/ 124226 h 854177"/>
                  <a:gd name="connsiteX12" fmla="*/ 731500 w 847134"/>
                  <a:gd name="connsiteY12" fmla="*/ 124226 h 854177"/>
                  <a:gd name="connsiteX13" fmla="*/ 731500 w 847134"/>
                  <a:gd name="connsiteY13" fmla="*/ 245332 h 854177"/>
                  <a:gd name="connsiteX14" fmla="*/ 653955 w 847134"/>
                  <a:gd name="connsiteY14" fmla="*/ 321584 h 854177"/>
                  <a:gd name="connsiteX15" fmla="*/ 663526 w 847134"/>
                  <a:gd name="connsiteY15" fmla="*/ 346936 h 854177"/>
                  <a:gd name="connsiteX16" fmla="*/ 760604 w 847134"/>
                  <a:gd name="connsiteY16" fmla="*/ 346936 h 854177"/>
                  <a:gd name="connsiteX17" fmla="*/ 847134 w 847134"/>
                  <a:gd name="connsiteY17" fmla="*/ 436059 h 854177"/>
                  <a:gd name="connsiteX18" fmla="*/ 760604 w 847134"/>
                  <a:gd name="connsiteY18" fmla="*/ 507241 h 854177"/>
                  <a:gd name="connsiteX19" fmla="*/ 668019 w 847134"/>
                  <a:gd name="connsiteY19" fmla="*/ 507241 h 854177"/>
                  <a:gd name="connsiteX20" fmla="*/ 658448 w 847134"/>
                  <a:gd name="connsiteY20" fmla="*/ 537079 h 854177"/>
                  <a:gd name="connsiteX21" fmla="*/ 731500 w 847134"/>
                  <a:gd name="connsiteY21" fmla="*/ 608845 h 854177"/>
                  <a:gd name="connsiteX22" fmla="*/ 731500 w 847134"/>
                  <a:gd name="connsiteY22" fmla="*/ 730146 h 854177"/>
                  <a:gd name="connsiteX23" fmla="*/ 608249 w 847134"/>
                  <a:gd name="connsiteY23" fmla="*/ 730146 h 854177"/>
                  <a:gd name="connsiteX24" fmla="*/ 544572 w 847134"/>
                  <a:gd name="connsiteY24" fmla="*/ 667350 h 854177"/>
                  <a:gd name="connsiteX25" fmla="*/ 501210 w 847134"/>
                  <a:gd name="connsiteY25" fmla="*/ 686072 h 854177"/>
                  <a:gd name="connsiteX26" fmla="*/ 501210 w 847134"/>
                  <a:gd name="connsiteY26" fmla="*/ 784556 h 854177"/>
                  <a:gd name="connsiteX27" fmla="*/ 501210 w 847134"/>
                  <a:gd name="connsiteY27" fmla="*/ 784946 h 854177"/>
                  <a:gd name="connsiteX28" fmla="*/ 414875 w 847134"/>
                  <a:gd name="connsiteY28" fmla="*/ 854177 h 854177"/>
                  <a:gd name="connsiteX29" fmla="*/ 345924 w 847134"/>
                  <a:gd name="connsiteY29" fmla="*/ 784946 h 854177"/>
                  <a:gd name="connsiteX30" fmla="*/ 345924 w 847134"/>
                  <a:gd name="connsiteY30" fmla="*/ 784556 h 854177"/>
                  <a:gd name="connsiteX31" fmla="*/ 345924 w 847134"/>
                  <a:gd name="connsiteY31" fmla="*/ 689387 h 854177"/>
                  <a:gd name="connsiteX32" fmla="*/ 299241 w 847134"/>
                  <a:gd name="connsiteY32" fmla="*/ 670471 h 854177"/>
                  <a:gd name="connsiteX33" fmla="*/ 238690 w 847134"/>
                  <a:gd name="connsiteY33" fmla="*/ 730146 h 854177"/>
                  <a:gd name="connsiteX34" fmla="*/ 115634 w 847134"/>
                  <a:gd name="connsiteY34" fmla="*/ 730146 h 854177"/>
                  <a:gd name="connsiteX35" fmla="*/ 115634 w 847134"/>
                  <a:gd name="connsiteY35" fmla="*/ 608845 h 854177"/>
                  <a:gd name="connsiteX36" fmla="*/ 178724 w 847134"/>
                  <a:gd name="connsiteY36" fmla="*/ 546829 h 854177"/>
                  <a:gd name="connsiteX37" fmla="*/ 163294 w 847134"/>
                  <a:gd name="connsiteY37" fmla="*/ 507241 h 854177"/>
                  <a:gd name="connsiteX38" fmla="*/ 69146 w 847134"/>
                  <a:gd name="connsiteY38" fmla="*/ 507241 h 854177"/>
                  <a:gd name="connsiteX39" fmla="*/ 0 w 847134"/>
                  <a:gd name="connsiteY39" fmla="*/ 436059 h 854177"/>
                  <a:gd name="connsiteX40" fmla="*/ 69146 w 847134"/>
                  <a:gd name="connsiteY40" fmla="*/ 346936 h 854177"/>
                  <a:gd name="connsiteX41" fmla="*/ 168567 w 847134"/>
                  <a:gd name="connsiteY41" fmla="*/ 346936 h 854177"/>
                  <a:gd name="connsiteX42" fmla="*/ 183608 w 847134"/>
                  <a:gd name="connsiteY42" fmla="*/ 312418 h 854177"/>
                  <a:gd name="connsiteX43" fmla="*/ 115634 w 847134"/>
                  <a:gd name="connsiteY43" fmla="*/ 245332 h 854177"/>
                  <a:gd name="connsiteX44" fmla="*/ 115634 w 847134"/>
                  <a:gd name="connsiteY44" fmla="*/ 124226 h 854177"/>
                  <a:gd name="connsiteX45" fmla="*/ 238690 w 847134"/>
                  <a:gd name="connsiteY45" fmla="*/ 124226 h 854177"/>
                  <a:gd name="connsiteX46" fmla="*/ 312719 w 847134"/>
                  <a:gd name="connsiteY46" fmla="*/ 196968 h 854177"/>
                  <a:gd name="connsiteX47" fmla="*/ 345924 w 847134"/>
                  <a:gd name="connsiteY47" fmla="*/ 186047 h 854177"/>
                  <a:gd name="connsiteX48" fmla="*/ 345924 w 847134"/>
                  <a:gd name="connsiteY48" fmla="*/ 177271 h 854177"/>
                  <a:gd name="connsiteX49" fmla="*/ 345924 w 847134"/>
                  <a:gd name="connsiteY49" fmla="*/ 88538 h 854177"/>
                  <a:gd name="connsiteX50" fmla="*/ 345924 w 847134"/>
                  <a:gd name="connsiteY50" fmla="*/ 87173 h 854177"/>
                  <a:gd name="connsiteX51" fmla="*/ 414875 w 847134"/>
                  <a:gd name="connsiteY51" fmla="*/ 0 h 8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7134" h="854177">
                    <a:moveTo>
                      <a:pt x="422287" y="294543"/>
                    </a:moveTo>
                    <a:cubicBezTo>
                      <a:pt x="351030" y="294543"/>
                      <a:pt x="293264" y="353885"/>
                      <a:pt x="293264" y="427088"/>
                    </a:cubicBezTo>
                    <a:cubicBezTo>
                      <a:pt x="293264" y="500291"/>
                      <a:pt x="351030" y="559633"/>
                      <a:pt x="422287" y="559633"/>
                    </a:cubicBezTo>
                    <a:cubicBezTo>
                      <a:pt x="493544" y="559633"/>
                      <a:pt x="551310" y="500291"/>
                      <a:pt x="551310" y="427088"/>
                    </a:cubicBezTo>
                    <a:cubicBezTo>
                      <a:pt x="551310" y="353885"/>
                      <a:pt x="493544" y="294543"/>
                      <a:pt x="422287" y="294543"/>
                    </a:cubicBezTo>
                    <a:close/>
                    <a:moveTo>
                      <a:pt x="414875" y="0"/>
                    </a:moveTo>
                    <a:cubicBezTo>
                      <a:pt x="466637" y="0"/>
                      <a:pt x="501210" y="34908"/>
                      <a:pt x="501210" y="87173"/>
                    </a:cubicBezTo>
                    <a:cubicBezTo>
                      <a:pt x="501210" y="87758"/>
                      <a:pt x="501210" y="88148"/>
                      <a:pt x="501210" y="88538"/>
                    </a:cubicBezTo>
                    <a:cubicBezTo>
                      <a:pt x="501210" y="88538"/>
                      <a:pt x="501210" y="88538"/>
                      <a:pt x="501210" y="177271"/>
                    </a:cubicBezTo>
                    <a:cubicBezTo>
                      <a:pt x="501210" y="177271"/>
                      <a:pt x="501210" y="177271"/>
                      <a:pt x="501210" y="188972"/>
                    </a:cubicBezTo>
                    <a:cubicBezTo>
                      <a:pt x="511562" y="191897"/>
                      <a:pt x="521719" y="195603"/>
                      <a:pt x="531485" y="199698"/>
                    </a:cubicBezTo>
                    <a:cubicBezTo>
                      <a:pt x="608249" y="124226"/>
                      <a:pt x="608249" y="124226"/>
                      <a:pt x="608249" y="124226"/>
                    </a:cubicBezTo>
                    <a:cubicBezTo>
                      <a:pt x="643603" y="89513"/>
                      <a:pt x="696341" y="89513"/>
                      <a:pt x="731500" y="124226"/>
                    </a:cubicBezTo>
                    <a:cubicBezTo>
                      <a:pt x="766659" y="158744"/>
                      <a:pt x="766659" y="210814"/>
                      <a:pt x="731500" y="245332"/>
                    </a:cubicBezTo>
                    <a:cubicBezTo>
                      <a:pt x="704155" y="272245"/>
                      <a:pt x="678371" y="297597"/>
                      <a:pt x="653955" y="321584"/>
                    </a:cubicBezTo>
                    <a:cubicBezTo>
                      <a:pt x="657667" y="329775"/>
                      <a:pt x="660792" y="338161"/>
                      <a:pt x="663526" y="346936"/>
                    </a:cubicBezTo>
                    <a:cubicBezTo>
                      <a:pt x="691068" y="346936"/>
                      <a:pt x="723101" y="346936"/>
                      <a:pt x="760604" y="346936"/>
                    </a:cubicBezTo>
                    <a:cubicBezTo>
                      <a:pt x="812561" y="346936"/>
                      <a:pt x="847134" y="382625"/>
                      <a:pt x="847134" y="436059"/>
                    </a:cubicBezTo>
                    <a:cubicBezTo>
                      <a:pt x="847134" y="471748"/>
                      <a:pt x="812561" y="507241"/>
                      <a:pt x="760604" y="507241"/>
                    </a:cubicBezTo>
                    <a:cubicBezTo>
                      <a:pt x="760604" y="507241"/>
                      <a:pt x="760604" y="507241"/>
                      <a:pt x="668019" y="507241"/>
                    </a:cubicBezTo>
                    <a:cubicBezTo>
                      <a:pt x="665480" y="517382"/>
                      <a:pt x="662159" y="527328"/>
                      <a:pt x="658448" y="537079"/>
                    </a:cubicBezTo>
                    <a:cubicBezTo>
                      <a:pt x="731500" y="608845"/>
                      <a:pt x="731500" y="608845"/>
                      <a:pt x="731500" y="608845"/>
                    </a:cubicBezTo>
                    <a:cubicBezTo>
                      <a:pt x="766659" y="643558"/>
                      <a:pt x="766659" y="695433"/>
                      <a:pt x="731500" y="730146"/>
                    </a:cubicBezTo>
                    <a:cubicBezTo>
                      <a:pt x="696341" y="764664"/>
                      <a:pt x="643603" y="764664"/>
                      <a:pt x="608249" y="730146"/>
                    </a:cubicBezTo>
                    <a:cubicBezTo>
                      <a:pt x="585982" y="708109"/>
                      <a:pt x="564886" y="687242"/>
                      <a:pt x="544572" y="667350"/>
                    </a:cubicBezTo>
                    <a:cubicBezTo>
                      <a:pt x="530899" y="674761"/>
                      <a:pt x="516445" y="681197"/>
                      <a:pt x="501210" y="686072"/>
                    </a:cubicBezTo>
                    <a:cubicBezTo>
                      <a:pt x="501210" y="712789"/>
                      <a:pt x="501210" y="745162"/>
                      <a:pt x="501210" y="784556"/>
                    </a:cubicBezTo>
                    <a:cubicBezTo>
                      <a:pt x="501210" y="784556"/>
                      <a:pt x="501210" y="784751"/>
                      <a:pt x="501210" y="784946"/>
                    </a:cubicBezTo>
                    <a:cubicBezTo>
                      <a:pt x="501210" y="819464"/>
                      <a:pt x="466637" y="854177"/>
                      <a:pt x="414875" y="854177"/>
                    </a:cubicBezTo>
                    <a:cubicBezTo>
                      <a:pt x="380497" y="854177"/>
                      <a:pt x="345924" y="819464"/>
                      <a:pt x="345924" y="784946"/>
                    </a:cubicBezTo>
                    <a:cubicBezTo>
                      <a:pt x="345924" y="784946"/>
                      <a:pt x="345924" y="784946"/>
                      <a:pt x="345924" y="784556"/>
                    </a:cubicBezTo>
                    <a:cubicBezTo>
                      <a:pt x="345924" y="782411"/>
                      <a:pt x="345924" y="769540"/>
                      <a:pt x="345924" y="689387"/>
                    </a:cubicBezTo>
                    <a:cubicBezTo>
                      <a:pt x="329712" y="684707"/>
                      <a:pt x="314086" y="678271"/>
                      <a:pt x="299241" y="670471"/>
                    </a:cubicBezTo>
                    <a:cubicBezTo>
                      <a:pt x="238690" y="730146"/>
                      <a:pt x="238690" y="730146"/>
                      <a:pt x="238690" y="730146"/>
                    </a:cubicBezTo>
                    <a:cubicBezTo>
                      <a:pt x="203531" y="764664"/>
                      <a:pt x="150793" y="764664"/>
                      <a:pt x="115634" y="730146"/>
                    </a:cubicBezTo>
                    <a:cubicBezTo>
                      <a:pt x="80279" y="695433"/>
                      <a:pt x="80279" y="643558"/>
                      <a:pt x="115634" y="608845"/>
                    </a:cubicBezTo>
                    <a:cubicBezTo>
                      <a:pt x="137510" y="587198"/>
                      <a:pt x="158606" y="566526"/>
                      <a:pt x="178724" y="546829"/>
                    </a:cubicBezTo>
                    <a:cubicBezTo>
                      <a:pt x="172474" y="534153"/>
                      <a:pt x="167395" y="520892"/>
                      <a:pt x="163294" y="507241"/>
                    </a:cubicBezTo>
                    <a:cubicBezTo>
                      <a:pt x="136143" y="507241"/>
                      <a:pt x="105086" y="507241"/>
                      <a:pt x="69146" y="507241"/>
                    </a:cubicBezTo>
                    <a:cubicBezTo>
                      <a:pt x="34573" y="507241"/>
                      <a:pt x="0" y="471748"/>
                      <a:pt x="0" y="436059"/>
                    </a:cubicBezTo>
                    <a:cubicBezTo>
                      <a:pt x="0" y="382625"/>
                      <a:pt x="34573" y="346936"/>
                      <a:pt x="69146" y="346936"/>
                    </a:cubicBezTo>
                    <a:cubicBezTo>
                      <a:pt x="69146" y="346936"/>
                      <a:pt x="69146" y="346936"/>
                      <a:pt x="168567" y="346936"/>
                    </a:cubicBezTo>
                    <a:cubicBezTo>
                      <a:pt x="172865" y="334845"/>
                      <a:pt x="177943" y="323339"/>
                      <a:pt x="183608" y="312418"/>
                    </a:cubicBezTo>
                    <a:cubicBezTo>
                      <a:pt x="115634" y="245332"/>
                      <a:pt x="115634" y="245332"/>
                      <a:pt x="115634" y="245332"/>
                    </a:cubicBezTo>
                    <a:cubicBezTo>
                      <a:pt x="80279" y="210814"/>
                      <a:pt x="80279" y="158744"/>
                      <a:pt x="115634" y="124226"/>
                    </a:cubicBezTo>
                    <a:cubicBezTo>
                      <a:pt x="150793" y="89513"/>
                      <a:pt x="203531" y="89513"/>
                      <a:pt x="238690" y="124226"/>
                    </a:cubicBezTo>
                    <a:cubicBezTo>
                      <a:pt x="264864" y="149774"/>
                      <a:pt x="289475" y="173956"/>
                      <a:pt x="312719" y="196968"/>
                    </a:cubicBezTo>
                    <a:cubicBezTo>
                      <a:pt x="323462" y="192678"/>
                      <a:pt x="334595" y="188972"/>
                      <a:pt x="345924" y="186047"/>
                    </a:cubicBezTo>
                    <a:cubicBezTo>
                      <a:pt x="345924" y="183122"/>
                      <a:pt x="345924" y="180196"/>
                      <a:pt x="345924" y="177271"/>
                    </a:cubicBezTo>
                    <a:cubicBezTo>
                      <a:pt x="345924" y="177271"/>
                      <a:pt x="345924" y="177271"/>
                      <a:pt x="345924" y="88538"/>
                    </a:cubicBezTo>
                    <a:cubicBezTo>
                      <a:pt x="345924" y="87173"/>
                      <a:pt x="345924" y="87173"/>
                      <a:pt x="345924" y="87173"/>
                    </a:cubicBezTo>
                    <a:cubicBezTo>
                      <a:pt x="345924" y="34908"/>
                      <a:pt x="380497" y="0"/>
                      <a:pt x="414875" y="0"/>
                    </a:cubicBezTo>
                    <a:close/>
                  </a:path>
                </a:pathLst>
              </a:custGeom>
              <a:solidFill>
                <a:srgbClr val="00BCEB"/>
              </a:solidFill>
              <a:ln>
                <a:noFill/>
              </a:ln>
            </p:spPr>
            <p:txBody>
              <a:bodyPr vert="horz" wrap="square" lIns="91416" tIns="45708" rIns="91416" bIns="45708" numCol="1" anchor="t" anchorCtr="0" compatLnSpc="1">
                <a:prstTxWarp prst="textNoShape">
                  <a:avLst/>
                </a:prstTxWarp>
                <a:noAutofit/>
              </a:bodyP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3" name="Freeform: Shape 25">
                <a:extLst>
                  <a:ext uri="{FF2B5EF4-FFF2-40B4-BE49-F238E27FC236}">
                    <a16:creationId xmlns:a16="http://schemas.microsoft.com/office/drawing/2014/main" id="{72115E35-E01F-4A12-AD97-B4B0A9AC23DE}"/>
                  </a:ext>
                </a:extLst>
              </p:cNvPr>
              <p:cNvSpPr/>
              <p:nvPr/>
            </p:nvSpPr>
            <p:spPr>
              <a:xfrm>
                <a:off x="2479620" y="4061122"/>
                <a:ext cx="1379681" cy="680404"/>
              </a:xfrm>
              <a:custGeom>
                <a:avLst/>
                <a:gdLst>
                  <a:gd name="connsiteX0" fmla="*/ 3964071 w 4301286"/>
                  <a:gd name="connsiteY0" fmla="*/ 1219131 h 2116489"/>
                  <a:gd name="connsiteX1" fmla="*/ 3992766 w 4301286"/>
                  <a:gd name="connsiteY1" fmla="*/ 1058245 h 2116489"/>
                  <a:gd name="connsiteX2" fmla="*/ 3573040 w 4301286"/>
                  <a:gd name="connsiteY2" fmla="*/ 607778 h 2116489"/>
                  <a:gd name="connsiteX3" fmla="*/ 3598148 w 4301286"/>
                  <a:gd name="connsiteY3" fmla="*/ 457618 h 2116489"/>
                  <a:gd name="connsiteX4" fmla="*/ 3160487 w 4301286"/>
                  <a:gd name="connsiteY4" fmla="*/ 3576 h 2116489"/>
                  <a:gd name="connsiteX5" fmla="*/ 3160487 w 4301286"/>
                  <a:gd name="connsiteY5" fmla="*/ 0 h 2116489"/>
                  <a:gd name="connsiteX6" fmla="*/ 2618794 w 4301286"/>
                  <a:gd name="connsiteY6" fmla="*/ 0 h 2116489"/>
                  <a:gd name="connsiteX7" fmla="*/ 2618794 w 4301286"/>
                  <a:gd name="connsiteY7" fmla="*/ 3576 h 2116489"/>
                  <a:gd name="connsiteX8" fmla="*/ 2611620 w 4301286"/>
                  <a:gd name="connsiteY8" fmla="*/ 0 h 2116489"/>
                  <a:gd name="connsiteX9" fmla="*/ 2152437 w 4301286"/>
                  <a:gd name="connsiteY9" fmla="*/ 457618 h 2116489"/>
                  <a:gd name="connsiteX10" fmla="*/ 2177546 w 4301286"/>
                  <a:gd name="connsiteY10" fmla="*/ 604202 h 2116489"/>
                  <a:gd name="connsiteX11" fmla="*/ 1409842 w 4301286"/>
                  <a:gd name="connsiteY11" fmla="*/ 604202 h 2116489"/>
                  <a:gd name="connsiteX12" fmla="*/ 950659 w 4301286"/>
                  <a:gd name="connsiteY12" fmla="*/ 1058245 h 2116489"/>
                  <a:gd name="connsiteX13" fmla="*/ 975768 w 4301286"/>
                  <a:gd name="connsiteY13" fmla="*/ 1201252 h 2116489"/>
                  <a:gd name="connsiteX14" fmla="*/ 459183 w 4301286"/>
                  <a:gd name="connsiteY14" fmla="*/ 1201252 h 2116489"/>
                  <a:gd name="connsiteX15" fmla="*/ 0 w 4301286"/>
                  <a:gd name="connsiteY15" fmla="*/ 1658871 h 2116489"/>
                  <a:gd name="connsiteX16" fmla="*/ 459183 w 4301286"/>
                  <a:gd name="connsiteY16" fmla="*/ 2116489 h 2116489"/>
                  <a:gd name="connsiteX17" fmla="*/ 3842104 w 4301286"/>
                  <a:gd name="connsiteY17" fmla="*/ 2116489 h 2116489"/>
                  <a:gd name="connsiteX18" fmla="*/ 4301287 w 4301286"/>
                  <a:gd name="connsiteY18" fmla="*/ 1658871 h 2116489"/>
                  <a:gd name="connsiteX19" fmla="*/ 3964071 w 4301286"/>
                  <a:gd name="connsiteY19" fmla="*/ 1219131 h 2116489"/>
                  <a:gd name="connsiteX20" fmla="*/ 3964071 w 4301286"/>
                  <a:gd name="connsiteY20" fmla="*/ 1219131 h 21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1286" h="2116489">
                    <a:moveTo>
                      <a:pt x="3964071" y="1219131"/>
                    </a:moveTo>
                    <a:cubicBezTo>
                      <a:pt x="3982006" y="1169082"/>
                      <a:pt x="3992766" y="1115445"/>
                      <a:pt x="3992766" y="1058245"/>
                    </a:cubicBezTo>
                    <a:cubicBezTo>
                      <a:pt x="3992766" y="822278"/>
                      <a:pt x="3809811" y="629221"/>
                      <a:pt x="3573040" y="607778"/>
                    </a:cubicBezTo>
                    <a:cubicBezTo>
                      <a:pt x="3590974" y="561304"/>
                      <a:pt x="3598148" y="511244"/>
                      <a:pt x="3598148" y="457618"/>
                    </a:cubicBezTo>
                    <a:cubicBezTo>
                      <a:pt x="3598148" y="214501"/>
                      <a:pt x="3404432" y="14303"/>
                      <a:pt x="3160487" y="3576"/>
                    </a:cubicBezTo>
                    <a:cubicBezTo>
                      <a:pt x="3160487" y="0"/>
                      <a:pt x="3160487" y="0"/>
                      <a:pt x="3160487" y="0"/>
                    </a:cubicBezTo>
                    <a:cubicBezTo>
                      <a:pt x="2618794" y="0"/>
                      <a:pt x="2618794" y="0"/>
                      <a:pt x="2618794" y="0"/>
                    </a:cubicBezTo>
                    <a:cubicBezTo>
                      <a:pt x="2618794" y="3576"/>
                      <a:pt x="2618794" y="3576"/>
                      <a:pt x="2618794" y="3576"/>
                    </a:cubicBezTo>
                    <a:cubicBezTo>
                      <a:pt x="2615207" y="3576"/>
                      <a:pt x="2615207" y="0"/>
                      <a:pt x="2611620" y="0"/>
                    </a:cubicBezTo>
                    <a:cubicBezTo>
                      <a:pt x="2356914" y="0"/>
                      <a:pt x="2152437" y="207360"/>
                      <a:pt x="2152437" y="457618"/>
                    </a:cubicBezTo>
                    <a:cubicBezTo>
                      <a:pt x="2152437" y="511244"/>
                      <a:pt x="2163198" y="557728"/>
                      <a:pt x="2177546" y="604202"/>
                    </a:cubicBezTo>
                    <a:cubicBezTo>
                      <a:pt x="1409842" y="604202"/>
                      <a:pt x="1409842" y="604202"/>
                      <a:pt x="1409842" y="604202"/>
                    </a:cubicBezTo>
                    <a:cubicBezTo>
                      <a:pt x="1155137" y="604202"/>
                      <a:pt x="950659" y="807987"/>
                      <a:pt x="950659" y="1058245"/>
                    </a:cubicBezTo>
                    <a:cubicBezTo>
                      <a:pt x="950659" y="1108294"/>
                      <a:pt x="957833" y="1158344"/>
                      <a:pt x="975768" y="1201252"/>
                    </a:cubicBezTo>
                    <a:cubicBezTo>
                      <a:pt x="459183" y="1201252"/>
                      <a:pt x="459183" y="1201252"/>
                      <a:pt x="459183" y="1201252"/>
                    </a:cubicBezTo>
                    <a:cubicBezTo>
                      <a:pt x="204477" y="1201252"/>
                      <a:pt x="0" y="1408613"/>
                      <a:pt x="0" y="1658871"/>
                    </a:cubicBezTo>
                    <a:cubicBezTo>
                      <a:pt x="0" y="1912705"/>
                      <a:pt x="204477" y="2116489"/>
                      <a:pt x="459183" y="2116489"/>
                    </a:cubicBezTo>
                    <a:cubicBezTo>
                      <a:pt x="3842104" y="2116489"/>
                      <a:pt x="3842104" y="2116489"/>
                      <a:pt x="3842104" y="2116489"/>
                    </a:cubicBezTo>
                    <a:cubicBezTo>
                      <a:pt x="4096810" y="2116489"/>
                      <a:pt x="4301287" y="1912705"/>
                      <a:pt x="4301287" y="1658871"/>
                    </a:cubicBezTo>
                    <a:cubicBezTo>
                      <a:pt x="4301298" y="1447935"/>
                      <a:pt x="4157799" y="1272756"/>
                      <a:pt x="3964071" y="1219131"/>
                    </a:cubicBezTo>
                    <a:lnTo>
                      <a:pt x="3964071" y="1219131"/>
                    </a:lnTo>
                    <a:close/>
                  </a:path>
                </a:pathLst>
              </a:custGeom>
              <a:solidFill>
                <a:srgbClr val="FFFFFF"/>
              </a:solidFill>
              <a:ln w="1116" cap="flat">
                <a:noFill/>
                <a:prstDash val="solid"/>
                <a:miter/>
              </a:ln>
            </p:spPr>
            <p:txBody>
              <a:bodyPr rtlCol="0" anchor="ct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4" name="Freeform: Shape 26">
                <a:extLst>
                  <a:ext uri="{FF2B5EF4-FFF2-40B4-BE49-F238E27FC236}">
                    <a16:creationId xmlns:a16="http://schemas.microsoft.com/office/drawing/2014/main" id="{265D6A05-9D9F-4E6B-BB48-C0F0AF8D64C2}"/>
                  </a:ext>
                </a:extLst>
              </p:cNvPr>
              <p:cNvSpPr/>
              <p:nvPr/>
            </p:nvSpPr>
            <p:spPr>
              <a:xfrm>
                <a:off x="2532656" y="4303791"/>
                <a:ext cx="1278222" cy="372798"/>
              </a:xfrm>
              <a:custGeom>
                <a:avLst/>
                <a:gdLst>
                  <a:gd name="connsiteX0" fmla="*/ 1456450 w 3984978"/>
                  <a:gd name="connsiteY0" fmla="*/ 503254 h 1159639"/>
                  <a:gd name="connsiteX1" fmla="*/ 1202035 w 3984978"/>
                  <a:gd name="connsiteY1" fmla="*/ 253421 h 1159639"/>
                  <a:gd name="connsiteX2" fmla="*/ 1456450 w 3984978"/>
                  <a:gd name="connsiteY2" fmla="*/ 11 h 1159639"/>
                  <a:gd name="connsiteX3" fmla="*/ 1639193 w 3984978"/>
                  <a:gd name="connsiteY3" fmla="*/ 74968 h 1159639"/>
                  <a:gd name="connsiteX4" fmla="*/ 1635606 w 3984978"/>
                  <a:gd name="connsiteY4" fmla="*/ 149925 h 1159639"/>
                  <a:gd name="connsiteX5" fmla="*/ 1553196 w 3984978"/>
                  <a:gd name="connsiteY5" fmla="*/ 146349 h 1159639"/>
                  <a:gd name="connsiteX6" fmla="*/ 1456450 w 3984978"/>
                  <a:gd name="connsiteY6" fmla="*/ 103518 h 1159639"/>
                  <a:gd name="connsiteX7" fmla="*/ 1313118 w 3984978"/>
                  <a:gd name="connsiteY7" fmla="*/ 253421 h 1159639"/>
                  <a:gd name="connsiteX8" fmla="*/ 1456450 w 3984978"/>
                  <a:gd name="connsiteY8" fmla="*/ 403323 h 1159639"/>
                  <a:gd name="connsiteX9" fmla="*/ 1553196 w 3984978"/>
                  <a:gd name="connsiteY9" fmla="*/ 360492 h 1159639"/>
                  <a:gd name="connsiteX10" fmla="*/ 1635606 w 3984978"/>
                  <a:gd name="connsiteY10" fmla="*/ 356928 h 1159639"/>
                  <a:gd name="connsiteX11" fmla="*/ 1639193 w 3984978"/>
                  <a:gd name="connsiteY11" fmla="*/ 428308 h 1159639"/>
                  <a:gd name="connsiteX12" fmla="*/ 1456450 w 3984978"/>
                  <a:gd name="connsiteY12" fmla="*/ 503254 h 1159639"/>
                  <a:gd name="connsiteX13" fmla="*/ 1456450 w 3984978"/>
                  <a:gd name="connsiteY13" fmla="*/ 503254 h 1159639"/>
                  <a:gd name="connsiteX14" fmla="*/ 746875 w 3984978"/>
                  <a:gd name="connsiteY14" fmla="*/ 1159629 h 1159639"/>
                  <a:gd name="connsiteX15" fmla="*/ 764876 w 3984978"/>
                  <a:gd name="connsiteY15" fmla="*/ 1156064 h 1159639"/>
                  <a:gd name="connsiteX16" fmla="*/ 797282 w 3984978"/>
                  <a:gd name="connsiteY16" fmla="*/ 1109669 h 1159639"/>
                  <a:gd name="connsiteX17" fmla="*/ 797282 w 3984978"/>
                  <a:gd name="connsiteY17" fmla="*/ 709933 h 1159639"/>
                  <a:gd name="connsiteX18" fmla="*/ 746864 w 3984978"/>
                  <a:gd name="connsiteY18" fmla="*/ 659962 h 1159639"/>
                  <a:gd name="connsiteX19" fmla="*/ 696445 w 3984978"/>
                  <a:gd name="connsiteY19" fmla="*/ 709933 h 1159639"/>
                  <a:gd name="connsiteX20" fmla="*/ 696445 w 3984978"/>
                  <a:gd name="connsiteY20" fmla="*/ 959766 h 1159639"/>
                  <a:gd name="connsiteX21" fmla="*/ 480392 w 3984978"/>
                  <a:gd name="connsiteY21" fmla="*/ 681383 h 1159639"/>
                  <a:gd name="connsiteX22" fmla="*/ 426375 w 3984978"/>
                  <a:gd name="connsiteY22" fmla="*/ 663537 h 1159639"/>
                  <a:gd name="connsiteX23" fmla="*/ 390361 w 3984978"/>
                  <a:gd name="connsiteY23" fmla="*/ 709933 h 1159639"/>
                  <a:gd name="connsiteX24" fmla="*/ 390361 w 3984978"/>
                  <a:gd name="connsiteY24" fmla="*/ 1109669 h 1159639"/>
                  <a:gd name="connsiteX25" fmla="*/ 444377 w 3984978"/>
                  <a:gd name="connsiteY25" fmla="*/ 1159640 h 1159639"/>
                  <a:gd name="connsiteX26" fmla="*/ 491186 w 3984978"/>
                  <a:gd name="connsiteY26" fmla="*/ 1109669 h 1159639"/>
                  <a:gd name="connsiteX27" fmla="*/ 491186 w 3984978"/>
                  <a:gd name="connsiteY27" fmla="*/ 856259 h 1159639"/>
                  <a:gd name="connsiteX28" fmla="*/ 707240 w 3984978"/>
                  <a:gd name="connsiteY28" fmla="*/ 1141783 h 1159639"/>
                  <a:gd name="connsiteX29" fmla="*/ 746875 w 3984978"/>
                  <a:gd name="connsiteY29" fmla="*/ 1159629 h 1159639"/>
                  <a:gd name="connsiteX30" fmla="*/ 746875 w 3984978"/>
                  <a:gd name="connsiteY30" fmla="*/ 1159629 h 1159639"/>
                  <a:gd name="connsiteX31" fmla="*/ 3201150 w 3984978"/>
                  <a:gd name="connsiteY31" fmla="*/ 503254 h 1159639"/>
                  <a:gd name="connsiteX32" fmla="*/ 3456560 w 3984978"/>
                  <a:gd name="connsiteY32" fmla="*/ 253421 h 1159639"/>
                  <a:gd name="connsiteX33" fmla="*/ 3201150 w 3984978"/>
                  <a:gd name="connsiteY33" fmla="*/ 11 h 1159639"/>
                  <a:gd name="connsiteX34" fmla="*/ 2949730 w 3984978"/>
                  <a:gd name="connsiteY34" fmla="*/ 253421 h 1159639"/>
                  <a:gd name="connsiteX35" fmla="*/ 3201150 w 3984978"/>
                  <a:gd name="connsiteY35" fmla="*/ 503254 h 1159639"/>
                  <a:gd name="connsiteX36" fmla="*/ 3201150 w 3984978"/>
                  <a:gd name="connsiteY36" fmla="*/ 503254 h 1159639"/>
                  <a:gd name="connsiteX37" fmla="*/ 3201150 w 3984978"/>
                  <a:gd name="connsiteY37" fmla="*/ 103507 h 1159639"/>
                  <a:gd name="connsiteX38" fmla="*/ 3340828 w 3984978"/>
                  <a:gd name="connsiteY38" fmla="*/ 253409 h 1159639"/>
                  <a:gd name="connsiteX39" fmla="*/ 3201150 w 3984978"/>
                  <a:gd name="connsiteY39" fmla="*/ 403312 h 1159639"/>
                  <a:gd name="connsiteX40" fmla="*/ 3057483 w 3984978"/>
                  <a:gd name="connsiteY40" fmla="*/ 253409 h 1159639"/>
                  <a:gd name="connsiteX41" fmla="*/ 3201150 w 3984978"/>
                  <a:gd name="connsiteY41" fmla="*/ 103507 h 1159639"/>
                  <a:gd name="connsiteX42" fmla="*/ 3201150 w 3984978"/>
                  <a:gd name="connsiteY42" fmla="*/ 103507 h 1159639"/>
                  <a:gd name="connsiteX43" fmla="*/ 1542927 w 3984978"/>
                  <a:gd name="connsiteY43" fmla="*/ 959755 h 1159639"/>
                  <a:gd name="connsiteX44" fmla="*/ 1596720 w 3984978"/>
                  <a:gd name="connsiteY44" fmla="*/ 909784 h 1159639"/>
                  <a:gd name="connsiteX45" fmla="*/ 1542927 w 3984978"/>
                  <a:gd name="connsiteY45" fmla="*/ 856248 h 1159639"/>
                  <a:gd name="connsiteX46" fmla="*/ 1399484 w 3984978"/>
                  <a:gd name="connsiteY46" fmla="*/ 856248 h 1159639"/>
                  <a:gd name="connsiteX47" fmla="*/ 1399484 w 3984978"/>
                  <a:gd name="connsiteY47" fmla="*/ 756306 h 1159639"/>
                  <a:gd name="connsiteX48" fmla="*/ 1542927 w 3984978"/>
                  <a:gd name="connsiteY48" fmla="*/ 756306 h 1159639"/>
                  <a:gd name="connsiteX49" fmla="*/ 1596720 w 3984978"/>
                  <a:gd name="connsiteY49" fmla="*/ 709910 h 1159639"/>
                  <a:gd name="connsiteX50" fmla="*/ 1542927 w 3984978"/>
                  <a:gd name="connsiteY50" fmla="*/ 656375 h 1159639"/>
                  <a:gd name="connsiteX51" fmla="*/ 1345691 w 3984978"/>
                  <a:gd name="connsiteY51" fmla="*/ 656375 h 1159639"/>
                  <a:gd name="connsiteX52" fmla="*/ 1291898 w 3984978"/>
                  <a:gd name="connsiteY52" fmla="*/ 709910 h 1159639"/>
                  <a:gd name="connsiteX53" fmla="*/ 1295485 w 3984978"/>
                  <a:gd name="connsiteY53" fmla="*/ 709910 h 1159639"/>
                  <a:gd name="connsiteX54" fmla="*/ 1291898 w 3984978"/>
                  <a:gd name="connsiteY54" fmla="*/ 713475 h 1159639"/>
                  <a:gd name="connsiteX55" fmla="*/ 1291898 w 3984978"/>
                  <a:gd name="connsiteY55" fmla="*/ 1109646 h 1159639"/>
                  <a:gd name="connsiteX56" fmla="*/ 1291898 w 3984978"/>
                  <a:gd name="connsiteY56" fmla="*/ 1109646 h 1159639"/>
                  <a:gd name="connsiteX57" fmla="*/ 1291898 w 3984978"/>
                  <a:gd name="connsiteY57" fmla="*/ 1109646 h 1159639"/>
                  <a:gd name="connsiteX58" fmla="*/ 1345691 w 3984978"/>
                  <a:gd name="connsiteY58" fmla="*/ 1159617 h 1159639"/>
                  <a:gd name="connsiteX59" fmla="*/ 1345691 w 3984978"/>
                  <a:gd name="connsiteY59" fmla="*/ 1159617 h 1159639"/>
                  <a:gd name="connsiteX60" fmla="*/ 1542927 w 3984978"/>
                  <a:gd name="connsiteY60" fmla="*/ 1159617 h 1159639"/>
                  <a:gd name="connsiteX61" fmla="*/ 1596720 w 3984978"/>
                  <a:gd name="connsiteY61" fmla="*/ 1109646 h 1159639"/>
                  <a:gd name="connsiteX62" fmla="*/ 1542927 w 3984978"/>
                  <a:gd name="connsiteY62" fmla="*/ 1056111 h 1159639"/>
                  <a:gd name="connsiteX63" fmla="*/ 1542927 w 3984978"/>
                  <a:gd name="connsiteY63" fmla="*/ 1056111 h 1159639"/>
                  <a:gd name="connsiteX64" fmla="*/ 1399484 w 3984978"/>
                  <a:gd name="connsiteY64" fmla="*/ 1056111 h 1159639"/>
                  <a:gd name="connsiteX65" fmla="*/ 1399484 w 3984978"/>
                  <a:gd name="connsiteY65" fmla="*/ 959744 h 1159639"/>
                  <a:gd name="connsiteX66" fmla="*/ 1542927 w 3984978"/>
                  <a:gd name="connsiteY66" fmla="*/ 959755 h 1159639"/>
                  <a:gd name="connsiteX67" fmla="*/ 1542927 w 3984978"/>
                  <a:gd name="connsiteY67" fmla="*/ 959755 h 1159639"/>
                  <a:gd name="connsiteX68" fmla="*/ 1542927 w 3984978"/>
                  <a:gd name="connsiteY68" fmla="*/ 959755 h 1159639"/>
                  <a:gd name="connsiteX69" fmla="*/ 3443530 w 3984978"/>
                  <a:gd name="connsiteY69" fmla="*/ 656386 h 1159639"/>
                  <a:gd name="connsiteX70" fmla="*/ 3389503 w 3984978"/>
                  <a:gd name="connsiteY70" fmla="*/ 709922 h 1159639"/>
                  <a:gd name="connsiteX71" fmla="*/ 3389503 w 3984978"/>
                  <a:gd name="connsiteY71" fmla="*/ 863389 h 1159639"/>
                  <a:gd name="connsiteX72" fmla="*/ 3241824 w 3984978"/>
                  <a:gd name="connsiteY72" fmla="*/ 863389 h 1159639"/>
                  <a:gd name="connsiteX73" fmla="*/ 3241824 w 3984978"/>
                  <a:gd name="connsiteY73" fmla="*/ 709922 h 1159639"/>
                  <a:gd name="connsiteX74" fmla="*/ 3191395 w 3984978"/>
                  <a:gd name="connsiteY74" fmla="*/ 656386 h 1159639"/>
                  <a:gd name="connsiteX75" fmla="*/ 3137368 w 3984978"/>
                  <a:gd name="connsiteY75" fmla="*/ 709922 h 1159639"/>
                  <a:gd name="connsiteX76" fmla="*/ 3137368 w 3984978"/>
                  <a:gd name="connsiteY76" fmla="*/ 1109657 h 1159639"/>
                  <a:gd name="connsiteX77" fmla="*/ 3191395 w 3984978"/>
                  <a:gd name="connsiteY77" fmla="*/ 1159629 h 1159639"/>
                  <a:gd name="connsiteX78" fmla="*/ 3241824 w 3984978"/>
                  <a:gd name="connsiteY78" fmla="*/ 1109657 h 1159639"/>
                  <a:gd name="connsiteX79" fmla="*/ 3241824 w 3984978"/>
                  <a:gd name="connsiteY79" fmla="*/ 966895 h 1159639"/>
                  <a:gd name="connsiteX80" fmla="*/ 3389503 w 3984978"/>
                  <a:gd name="connsiteY80" fmla="*/ 966895 h 1159639"/>
                  <a:gd name="connsiteX81" fmla="*/ 3389503 w 3984978"/>
                  <a:gd name="connsiteY81" fmla="*/ 1109657 h 1159639"/>
                  <a:gd name="connsiteX82" fmla="*/ 3443530 w 3984978"/>
                  <a:gd name="connsiteY82" fmla="*/ 1159629 h 1159639"/>
                  <a:gd name="connsiteX83" fmla="*/ 3493960 w 3984978"/>
                  <a:gd name="connsiteY83" fmla="*/ 1109657 h 1159639"/>
                  <a:gd name="connsiteX84" fmla="*/ 3493960 w 3984978"/>
                  <a:gd name="connsiteY84" fmla="*/ 709922 h 1159639"/>
                  <a:gd name="connsiteX85" fmla="*/ 3443530 w 3984978"/>
                  <a:gd name="connsiteY85" fmla="*/ 656386 h 1159639"/>
                  <a:gd name="connsiteX86" fmla="*/ 3443530 w 3984978"/>
                  <a:gd name="connsiteY86" fmla="*/ 656386 h 1159639"/>
                  <a:gd name="connsiteX87" fmla="*/ 2624995 w 3984978"/>
                  <a:gd name="connsiteY87" fmla="*/ 1056122 h 1159639"/>
                  <a:gd name="connsiteX88" fmla="*/ 2553391 w 3984978"/>
                  <a:gd name="connsiteY88" fmla="*/ 1056122 h 1159639"/>
                  <a:gd name="connsiteX89" fmla="*/ 2553391 w 3984978"/>
                  <a:gd name="connsiteY89" fmla="*/ 759882 h 1159639"/>
                  <a:gd name="connsiteX90" fmla="*/ 2624995 w 3984978"/>
                  <a:gd name="connsiteY90" fmla="*/ 759882 h 1159639"/>
                  <a:gd name="connsiteX91" fmla="*/ 2678699 w 3984978"/>
                  <a:gd name="connsiteY91" fmla="*/ 706346 h 1159639"/>
                  <a:gd name="connsiteX92" fmla="*/ 2624995 w 3984978"/>
                  <a:gd name="connsiteY92" fmla="*/ 656375 h 1159639"/>
                  <a:gd name="connsiteX93" fmla="*/ 2377967 w 3984978"/>
                  <a:gd name="connsiteY93" fmla="*/ 656375 h 1159639"/>
                  <a:gd name="connsiteX94" fmla="*/ 2324263 w 3984978"/>
                  <a:gd name="connsiteY94" fmla="*/ 706346 h 1159639"/>
                  <a:gd name="connsiteX95" fmla="*/ 2377967 w 3984978"/>
                  <a:gd name="connsiteY95" fmla="*/ 759882 h 1159639"/>
                  <a:gd name="connsiteX96" fmla="*/ 2449571 w 3984978"/>
                  <a:gd name="connsiteY96" fmla="*/ 759882 h 1159639"/>
                  <a:gd name="connsiteX97" fmla="*/ 2449571 w 3984978"/>
                  <a:gd name="connsiteY97" fmla="*/ 1056122 h 1159639"/>
                  <a:gd name="connsiteX98" fmla="*/ 2377967 w 3984978"/>
                  <a:gd name="connsiteY98" fmla="*/ 1056122 h 1159639"/>
                  <a:gd name="connsiteX99" fmla="*/ 2324263 w 3984978"/>
                  <a:gd name="connsiteY99" fmla="*/ 1109657 h 1159639"/>
                  <a:gd name="connsiteX100" fmla="*/ 2377967 w 3984978"/>
                  <a:gd name="connsiteY100" fmla="*/ 1159629 h 1159639"/>
                  <a:gd name="connsiteX101" fmla="*/ 2624995 w 3984978"/>
                  <a:gd name="connsiteY101" fmla="*/ 1159629 h 1159639"/>
                  <a:gd name="connsiteX102" fmla="*/ 2678699 w 3984978"/>
                  <a:gd name="connsiteY102" fmla="*/ 1109657 h 1159639"/>
                  <a:gd name="connsiteX103" fmla="*/ 2624995 w 3984978"/>
                  <a:gd name="connsiteY103" fmla="*/ 1056122 h 1159639"/>
                  <a:gd name="connsiteX104" fmla="*/ 2624995 w 3984978"/>
                  <a:gd name="connsiteY104" fmla="*/ 1056122 h 1159639"/>
                  <a:gd name="connsiteX105" fmla="*/ 300710 w 3984978"/>
                  <a:gd name="connsiteY105" fmla="*/ 1056122 h 1159639"/>
                  <a:gd name="connsiteX106" fmla="*/ 225530 w 3984978"/>
                  <a:gd name="connsiteY106" fmla="*/ 1056122 h 1159639"/>
                  <a:gd name="connsiteX107" fmla="*/ 225530 w 3984978"/>
                  <a:gd name="connsiteY107" fmla="*/ 759882 h 1159639"/>
                  <a:gd name="connsiteX108" fmla="*/ 300710 w 3984978"/>
                  <a:gd name="connsiteY108" fmla="*/ 759882 h 1159639"/>
                  <a:gd name="connsiteX109" fmla="*/ 350826 w 3984978"/>
                  <a:gd name="connsiteY109" fmla="*/ 706346 h 1159639"/>
                  <a:gd name="connsiteX110" fmla="*/ 300710 w 3984978"/>
                  <a:gd name="connsiteY110" fmla="*/ 656375 h 1159639"/>
                  <a:gd name="connsiteX111" fmla="*/ 50116 w 3984978"/>
                  <a:gd name="connsiteY111" fmla="*/ 656375 h 1159639"/>
                  <a:gd name="connsiteX112" fmla="*/ 0 w 3984978"/>
                  <a:gd name="connsiteY112" fmla="*/ 706346 h 1159639"/>
                  <a:gd name="connsiteX113" fmla="*/ 50116 w 3984978"/>
                  <a:gd name="connsiteY113" fmla="*/ 759882 h 1159639"/>
                  <a:gd name="connsiteX114" fmla="*/ 125297 w 3984978"/>
                  <a:gd name="connsiteY114" fmla="*/ 759882 h 1159639"/>
                  <a:gd name="connsiteX115" fmla="*/ 125297 w 3984978"/>
                  <a:gd name="connsiteY115" fmla="*/ 1056122 h 1159639"/>
                  <a:gd name="connsiteX116" fmla="*/ 50116 w 3984978"/>
                  <a:gd name="connsiteY116" fmla="*/ 1056122 h 1159639"/>
                  <a:gd name="connsiteX117" fmla="*/ 0 w 3984978"/>
                  <a:gd name="connsiteY117" fmla="*/ 1109657 h 1159639"/>
                  <a:gd name="connsiteX118" fmla="*/ 50116 w 3984978"/>
                  <a:gd name="connsiteY118" fmla="*/ 1159629 h 1159639"/>
                  <a:gd name="connsiteX119" fmla="*/ 300710 w 3984978"/>
                  <a:gd name="connsiteY119" fmla="*/ 1159629 h 1159639"/>
                  <a:gd name="connsiteX120" fmla="*/ 350826 w 3984978"/>
                  <a:gd name="connsiteY120" fmla="*/ 1109657 h 1159639"/>
                  <a:gd name="connsiteX121" fmla="*/ 300710 w 3984978"/>
                  <a:gd name="connsiteY121" fmla="*/ 1056122 h 1159639"/>
                  <a:gd name="connsiteX122" fmla="*/ 300710 w 3984978"/>
                  <a:gd name="connsiteY122" fmla="*/ 1056122 h 1159639"/>
                  <a:gd name="connsiteX123" fmla="*/ 2008770 w 3984978"/>
                  <a:gd name="connsiteY123" fmla="*/ 403323 h 1159639"/>
                  <a:gd name="connsiteX124" fmla="*/ 1937020 w 3984978"/>
                  <a:gd name="connsiteY124" fmla="*/ 403323 h 1159639"/>
                  <a:gd name="connsiteX125" fmla="*/ 1937020 w 3984978"/>
                  <a:gd name="connsiteY125" fmla="*/ 103518 h 1159639"/>
                  <a:gd name="connsiteX126" fmla="*/ 2008770 w 3984978"/>
                  <a:gd name="connsiteY126" fmla="*/ 103518 h 1159639"/>
                  <a:gd name="connsiteX127" fmla="*/ 2062585 w 3984978"/>
                  <a:gd name="connsiteY127" fmla="*/ 53547 h 1159639"/>
                  <a:gd name="connsiteX128" fmla="*/ 2008770 w 3984978"/>
                  <a:gd name="connsiteY128" fmla="*/ 11 h 1159639"/>
                  <a:gd name="connsiteX129" fmla="*/ 1761238 w 3984978"/>
                  <a:gd name="connsiteY129" fmla="*/ 11 h 1159639"/>
                  <a:gd name="connsiteX130" fmla="*/ 1707423 w 3984978"/>
                  <a:gd name="connsiteY130" fmla="*/ 53547 h 1159639"/>
                  <a:gd name="connsiteX131" fmla="*/ 1761238 w 3984978"/>
                  <a:gd name="connsiteY131" fmla="*/ 103518 h 1159639"/>
                  <a:gd name="connsiteX132" fmla="*/ 1832988 w 3984978"/>
                  <a:gd name="connsiteY132" fmla="*/ 103518 h 1159639"/>
                  <a:gd name="connsiteX133" fmla="*/ 1832988 w 3984978"/>
                  <a:gd name="connsiteY133" fmla="*/ 403323 h 1159639"/>
                  <a:gd name="connsiteX134" fmla="*/ 1761238 w 3984978"/>
                  <a:gd name="connsiteY134" fmla="*/ 403323 h 1159639"/>
                  <a:gd name="connsiteX135" fmla="*/ 1707423 w 3984978"/>
                  <a:gd name="connsiteY135" fmla="*/ 453294 h 1159639"/>
                  <a:gd name="connsiteX136" fmla="*/ 1761238 w 3984978"/>
                  <a:gd name="connsiteY136" fmla="*/ 503265 h 1159639"/>
                  <a:gd name="connsiteX137" fmla="*/ 2008770 w 3984978"/>
                  <a:gd name="connsiteY137" fmla="*/ 503265 h 1159639"/>
                  <a:gd name="connsiteX138" fmla="*/ 2062585 w 3984978"/>
                  <a:gd name="connsiteY138" fmla="*/ 453294 h 1159639"/>
                  <a:gd name="connsiteX139" fmla="*/ 2008770 w 3984978"/>
                  <a:gd name="connsiteY139" fmla="*/ 403323 h 1159639"/>
                  <a:gd name="connsiteX140" fmla="*/ 2008770 w 3984978"/>
                  <a:gd name="connsiteY140" fmla="*/ 403323 h 1159639"/>
                  <a:gd name="connsiteX141" fmla="*/ 3931230 w 3984978"/>
                  <a:gd name="connsiteY141" fmla="*/ 656386 h 1159639"/>
                  <a:gd name="connsiteX142" fmla="*/ 3580069 w 3984978"/>
                  <a:gd name="connsiteY142" fmla="*/ 656386 h 1159639"/>
                  <a:gd name="connsiteX143" fmla="*/ 3529907 w 3984978"/>
                  <a:gd name="connsiteY143" fmla="*/ 702781 h 1159639"/>
                  <a:gd name="connsiteX144" fmla="*/ 3580069 w 3984978"/>
                  <a:gd name="connsiteY144" fmla="*/ 756317 h 1159639"/>
                  <a:gd name="connsiteX145" fmla="*/ 3701901 w 3984978"/>
                  <a:gd name="connsiteY145" fmla="*/ 756317 h 1159639"/>
                  <a:gd name="connsiteX146" fmla="*/ 3701901 w 3984978"/>
                  <a:gd name="connsiteY146" fmla="*/ 1109657 h 1159639"/>
                  <a:gd name="connsiteX147" fmla="*/ 3755649 w 3984978"/>
                  <a:gd name="connsiteY147" fmla="*/ 1159629 h 1159639"/>
                  <a:gd name="connsiteX148" fmla="*/ 3805811 w 3984978"/>
                  <a:gd name="connsiteY148" fmla="*/ 1109657 h 1159639"/>
                  <a:gd name="connsiteX149" fmla="*/ 3805811 w 3984978"/>
                  <a:gd name="connsiteY149" fmla="*/ 756317 h 1159639"/>
                  <a:gd name="connsiteX150" fmla="*/ 3931230 w 3984978"/>
                  <a:gd name="connsiteY150" fmla="*/ 756317 h 1159639"/>
                  <a:gd name="connsiteX151" fmla="*/ 3984978 w 3984978"/>
                  <a:gd name="connsiteY151" fmla="*/ 702781 h 1159639"/>
                  <a:gd name="connsiteX152" fmla="*/ 3931230 w 3984978"/>
                  <a:gd name="connsiteY152" fmla="*/ 656386 h 1159639"/>
                  <a:gd name="connsiteX153" fmla="*/ 3931230 w 3984978"/>
                  <a:gd name="connsiteY153" fmla="*/ 656386 h 1159639"/>
                  <a:gd name="connsiteX154" fmla="*/ 1883071 w 3984978"/>
                  <a:gd name="connsiteY154" fmla="*/ 959755 h 1159639"/>
                  <a:gd name="connsiteX155" fmla="*/ 1883071 w 3984978"/>
                  <a:gd name="connsiteY155" fmla="*/ 959755 h 1159639"/>
                  <a:gd name="connsiteX156" fmla="*/ 1972755 w 3984978"/>
                  <a:gd name="connsiteY156" fmla="*/ 1077532 h 1159639"/>
                  <a:gd name="connsiteX157" fmla="*/ 1961995 w 3984978"/>
                  <a:gd name="connsiteY157" fmla="*/ 1148913 h 1159639"/>
                  <a:gd name="connsiteX158" fmla="*/ 1933299 w 3984978"/>
                  <a:gd name="connsiteY158" fmla="*/ 1159617 h 1159639"/>
                  <a:gd name="connsiteX159" fmla="*/ 1886669 w 3984978"/>
                  <a:gd name="connsiteY159" fmla="*/ 1138196 h 1159639"/>
                  <a:gd name="connsiteX160" fmla="*/ 1757528 w 3984978"/>
                  <a:gd name="connsiteY160" fmla="*/ 970449 h 1159639"/>
                  <a:gd name="connsiteX161" fmla="*/ 1743181 w 3984978"/>
                  <a:gd name="connsiteY161" fmla="*/ 970449 h 1159639"/>
                  <a:gd name="connsiteX162" fmla="*/ 1743181 w 3984978"/>
                  <a:gd name="connsiteY162" fmla="*/ 1109646 h 1159639"/>
                  <a:gd name="connsiteX163" fmla="*/ 1685779 w 3984978"/>
                  <a:gd name="connsiteY163" fmla="*/ 1159617 h 1159639"/>
                  <a:gd name="connsiteX164" fmla="*/ 1635551 w 3984978"/>
                  <a:gd name="connsiteY164" fmla="*/ 1109646 h 1159639"/>
                  <a:gd name="connsiteX165" fmla="*/ 1635551 w 3984978"/>
                  <a:gd name="connsiteY165" fmla="*/ 706335 h 1159639"/>
                  <a:gd name="connsiteX166" fmla="*/ 1685779 w 3984978"/>
                  <a:gd name="connsiteY166" fmla="*/ 656364 h 1159639"/>
                  <a:gd name="connsiteX167" fmla="*/ 1832865 w 3984978"/>
                  <a:gd name="connsiteY167" fmla="*/ 656364 h 1159639"/>
                  <a:gd name="connsiteX168" fmla="*/ 1987125 w 3984978"/>
                  <a:gd name="connsiteY168" fmla="*/ 813406 h 1159639"/>
                  <a:gd name="connsiteX169" fmla="*/ 1883071 w 3984978"/>
                  <a:gd name="connsiteY169" fmla="*/ 959755 h 1159639"/>
                  <a:gd name="connsiteX170" fmla="*/ 1883071 w 3984978"/>
                  <a:gd name="connsiteY170" fmla="*/ 959755 h 1159639"/>
                  <a:gd name="connsiteX171" fmla="*/ 1879484 w 3984978"/>
                  <a:gd name="connsiteY171" fmla="*/ 813428 h 1159639"/>
                  <a:gd name="connsiteX172" fmla="*/ 1832854 w 3984978"/>
                  <a:gd name="connsiteY172" fmla="*/ 756317 h 1159639"/>
                  <a:gd name="connsiteX173" fmla="*/ 1743169 w 3984978"/>
                  <a:gd name="connsiteY173" fmla="*/ 756317 h 1159639"/>
                  <a:gd name="connsiteX174" fmla="*/ 1743169 w 3984978"/>
                  <a:gd name="connsiteY174" fmla="*/ 866964 h 1159639"/>
                  <a:gd name="connsiteX175" fmla="*/ 1832854 w 3984978"/>
                  <a:gd name="connsiteY175" fmla="*/ 866964 h 1159639"/>
                  <a:gd name="connsiteX176" fmla="*/ 1879484 w 3984978"/>
                  <a:gd name="connsiteY176" fmla="*/ 813428 h 1159639"/>
                  <a:gd name="connsiteX177" fmla="*/ 1879484 w 3984978"/>
                  <a:gd name="connsiteY177" fmla="*/ 813428 h 1159639"/>
                  <a:gd name="connsiteX178" fmla="*/ 2886462 w 3984978"/>
                  <a:gd name="connsiteY178" fmla="*/ 1159629 h 1159639"/>
                  <a:gd name="connsiteX179" fmla="*/ 3112203 w 3984978"/>
                  <a:gd name="connsiteY179" fmla="*/ 909795 h 1159639"/>
                  <a:gd name="connsiteX180" fmla="*/ 3062042 w 3984978"/>
                  <a:gd name="connsiteY180" fmla="*/ 856259 h 1159639"/>
                  <a:gd name="connsiteX181" fmla="*/ 2940209 w 3984978"/>
                  <a:gd name="connsiteY181" fmla="*/ 856259 h 1159639"/>
                  <a:gd name="connsiteX182" fmla="*/ 2890048 w 3984978"/>
                  <a:gd name="connsiteY182" fmla="*/ 909795 h 1159639"/>
                  <a:gd name="connsiteX183" fmla="*/ 2940209 w 3984978"/>
                  <a:gd name="connsiteY183" fmla="*/ 956190 h 1159639"/>
                  <a:gd name="connsiteX184" fmla="*/ 3004707 w 3984978"/>
                  <a:gd name="connsiteY184" fmla="*/ 956190 h 1159639"/>
                  <a:gd name="connsiteX185" fmla="*/ 2886462 w 3984978"/>
                  <a:gd name="connsiteY185" fmla="*/ 1059697 h 1159639"/>
                  <a:gd name="connsiteX186" fmla="*/ 2761053 w 3984978"/>
                  <a:gd name="connsiteY186" fmla="*/ 909795 h 1159639"/>
                  <a:gd name="connsiteX187" fmla="*/ 2886462 w 3984978"/>
                  <a:gd name="connsiteY187" fmla="*/ 756328 h 1159639"/>
                  <a:gd name="connsiteX188" fmla="*/ 2961709 w 3984978"/>
                  <a:gd name="connsiteY188" fmla="*/ 784878 h 1159639"/>
                  <a:gd name="connsiteX189" fmla="*/ 3029793 w 3984978"/>
                  <a:gd name="connsiteY189" fmla="*/ 781314 h 1159639"/>
                  <a:gd name="connsiteX190" fmla="*/ 3022631 w 3984978"/>
                  <a:gd name="connsiteY190" fmla="*/ 706357 h 1159639"/>
                  <a:gd name="connsiteX191" fmla="*/ 2886472 w 3984978"/>
                  <a:gd name="connsiteY191" fmla="*/ 656386 h 1159639"/>
                  <a:gd name="connsiteX192" fmla="*/ 2660731 w 3984978"/>
                  <a:gd name="connsiteY192" fmla="*/ 909795 h 1159639"/>
                  <a:gd name="connsiteX193" fmla="*/ 2886462 w 3984978"/>
                  <a:gd name="connsiteY193" fmla="*/ 1159629 h 1159639"/>
                  <a:gd name="connsiteX194" fmla="*/ 2886462 w 3984978"/>
                  <a:gd name="connsiteY194" fmla="*/ 1159629 h 1159639"/>
                  <a:gd name="connsiteX195" fmla="*/ 2159298 w 3984978"/>
                  <a:gd name="connsiteY195" fmla="*/ 1159629 h 1159639"/>
                  <a:gd name="connsiteX196" fmla="*/ 2227450 w 3984978"/>
                  <a:gd name="connsiteY196" fmla="*/ 1145348 h 1159639"/>
                  <a:gd name="connsiteX197" fmla="*/ 2309949 w 3984978"/>
                  <a:gd name="connsiteY197" fmla="*/ 1048970 h 1159639"/>
                  <a:gd name="connsiteX198" fmla="*/ 2309949 w 3984978"/>
                  <a:gd name="connsiteY198" fmla="*/ 1045406 h 1159639"/>
                  <a:gd name="connsiteX199" fmla="*/ 2180831 w 3984978"/>
                  <a:gd name="connsiteY199" fmla="*/ 849074 h 1159639"/>
                  <a:gd name="connsiteX200" fmla="*/ 2119853 w 3984978"/>
                  <a:gd name="connsiteY200" fmla="*/ 781247 h 1159639"/>
                  <a:gd name="connsiteX201" fmla="*/ 2144962 w 3984978"/>
                  <a:gd name="connsiteY201" fmla="*/ 759826 h 1159639"/>
                  <a:gd name="connsiteX202" fmla="*/ 2234624 w 3984978"/>
                  <a:gd name="connsiteY202" fmla="*/ 774106 h 1159639"/>
                  <a:gd name="connsiteX203" fmla="*/ 2299188 w 3984978"/>
                  <a:gd name="connsiteY203" fmla="*/ 745545 h 1159639"/>
                  <a:gd name="connsiteX204" fmla="*/ 2274080 w 3984978"/>
                  <a:gd name="connsiteY204" fmla="*/ 681293 h 1159639"/>
                  <a:gd name="connsiteX205" fmla="*/ 2105505 w 3984978"/>
                  <a:gd name="connsiteY205" fmla="*/ 670588 h 1159639"/>
                  <a:gd name="connsiteX206" fmla="*/ 2030180 w 3984978"/>
                  <a:gd name="connsiteY206" fmla="*/ 756261 h 1159639"/>
                  <a:gd name="connsiteX207" fmla="*/ 2030180 w 3984978"/>
                  <a:gd name="connsiteY207" fmla="*/ 759837 h 1159639"/>
                  <a:gd name="connsiteX208" fmla="*/ 2148537 w 3984978"/>
                  <a:gd name="connsiteY208" fmla="*/ 938323 h 1159639"/>
                  <a:gd name="connsiteX209" fmla="*/ 2220276 w 3984978"/>
                  <a:gd name="connsiteY209" fmla="*/ 1020420 h 1159639"/>
                  <a:gd name="connsiteX210" fmla="*/ 2187994 w 3984978"/>
                  <a:gd name="connsiteY210" fmla="*/ 1052546 h 1159639"/>
                  <a:gd name="connsiteX211" fmla="*/ 2076810 w 3984978"/>
                  <a:gd name="connsiteY211" fmla="*/ 1038265 h 1159639"/>
                  <a:gd name="connsiteX212" fmla="*/ 2015832 w 3984978"/>
                  <a:gd name="connsiteY212" fmla="*/ 1063251 h 1159639"/>
                  <a:gd name="connsiteX213" fmla="*/ 2040940 w 3984978"/>
                  <a:gd name="connsiteY213" fmla="*/ 1131078 h 1159639"/>
                  <a:gd name="connsiteX214" fmla="*/ 2159298 w 3984978"/>
                  <a:gd name="connsiteY214" fmla="*/ 1159629 h 1159639"/>
                  <a:gd name="connsiteX215" fmla="*/ 2159298 w 3984978"/>
                  <a:gd name="connsiteY215" fmla="*/ 1159629 h 1159639"/>
                  <a:gd name="connsiteX216" fmla="*/ 2263252 w 3984978"/>
                  <a:gd name="connsiteY216" fmla="*/ 503254 h 1159639"/>
                  <a:gd name="connsiteX217" fmla="*/ 2338432 w 3984978"/>
                  <a:gd name="connsiteY217" fmla="*/ 492549 h 1159639"/>
                  <a:gd name="connsiteX218" fmla="*/ 2427938 w 3984978"/>
                  <a:gd name="connsiteY218" fmla="*/ 396183 h 1159639"/>
                  <a:gd name="connsiteX219" fmla="*/ 2427938 w 3984978"/>
                  <a:gd name="connsiteY219" fmla="*/ 392618 h 1159639"/>
                  <a:gd name="connsiteX220" fmla="*/ 2284740 w 3984978"/>
                  <a:gd name="connsiteY220" fmla="*/ 196320 h 1159639"/>
                  <a:gd name="connsiteX221" fmla="*/ 2220298 w 3984978"/>
                  <a:gd name="connsiteY221" fmla="*/ 135644 h 1159639"/>
                  <a:gd name="connsiteX222" fmla="*/ 2245362 w 3984978"/>
                  <a:gd name="connsiteY222" fmla="*/ 110658 h 1159639"/>
                  <a:gd name="connsiteX223" fmla="*/ 2345606 w 3984978"/>
                  <a:gd name="connsiteY223" fmla="*/ 124939 h 1159639"/>
                  <a:gd name="connsiteX224" fmla="*/ 2413624 w 3984978"/>
                  <a:gd name="connsiteY224" fmla="*/ 99954 h 1159639"/>
                  <a:gd name="connsiteX225" fmla="*/ 2388560 w 3984978"/>
                  <a:gd name="connsiteY225" fmla="*/ 35713 h 1159639"/>
                  <a:gd name="connsiteX226" fmla="*/ 2202397 w 3984978"/>
                  <a:gd name="connsiteY226" fmla="*/ 21432 h 1159639"/>
                  <a:gd name="connsiteX227" fmla="*/ 2120054 w 3984978"/>
                  <a:gd name="connsiteY227" fmla="*/ 103518 h 1159639"/>
                  <a:gd name="connsiteX228" fmla="*/ 2120054 w 3984978"/>
                  <a:gd name="connsiteY228" fmla="*/ 110658 h 1159639"/>
                  <a:gd name="connsiteX229" fmla="*/ 2252514 w 3984978"/>
                  <a:gd name="connsiteY229" fmla="*/ 289111 h 1159639"/>
                  <a:gd name="connsiteX230" fmla="*/ 2327694 w 3984978"/>
                  <a:gd name="connsiteY230" fmla="*/ 371197 h 1159639"/>
                  <a:gd name="connsiteX231" fmla="*/ 2295478 w 3984978"/>
                  <a:gd name="connsiteY231" fmla="*/ 399747 h 1159639"/>
                  <a:gd name="connsiteX232" fmla="*/ 2173758 w 3984978"/>
                  <a:gd name="connsiteY232" fmla="*/ 385466 h 1159639"/>
                  <a:gd name="connsiteX233" fmla="*/ 2105740 w 3984978"/>
                  <a:gd name="connsiteY233" fmla="*/ 410452 h 1159639"/>
                  <a:gd name="connsiteX234" fmla="*/ 2134380 w 3984978"/>
                  <a:gd name="connsiteY234" fmla="*/ 474693 h 1159639"/>
                  <a:gd name="connsiteX235" fmla="*/ 2263252 w 3984978"/>
                  <a:gd name="connsiteY235" fmla="*/ 503254 h 1159639"/>
                  <a:gd name="connsiteX236" fmla="*/ 2263252 w 3984978"/>
                  <a:gd name="connsiteY236" fmla="*/ 503254 h 1159639"/>
                  <a:gd name="connsiteX237" fmla="*/ 1216572 w 3984978"/>
                  <a:gd name="connsiteY237" fmla="*/ 656386 h 1159639"/>
                  <a:gd name="connsiteX238" fmla="*/ 872607 w 3984978"/>
                  <a:gd name="connsiteY238" fmla="*/ 656386 h 1159639"/>
                  <a:gd name="connsiteX239" fmla="*/ 822446 w 3984978"/>
                  <a:gd name="connsiteY239" fmla="*/ 706357 h 1159639"/>
                  <a:gd name="connsiteX240" fmla="*/ 872607 w 3984978"/>
                  <a:gd name="connsiteY240" fmla="*/ 756328 h 1159639"/>
                  <a:gd name="connsiteX241" fmla="*/ 994429 w 3984978"/>
                  <a:gd name="connsiteY241" fmla="*/ 756328 h 1159639"/>
                  <a:gd name="connsiteX242" fmla="*/ 994429 w 3984978"/>
                  <a:gd name="connsiteY242" fmla="*/ 1106104 h 1159639"/>
                  <a:gd name="connsiteX243" fmla="*/ 1044590 w 3984978"/>
                  <a:gd name="connsiteY243" fmla="*/ 1159640 h 1159639"/>
                  <a:gd name="connsiteX244" fmla="*/ 1094751 w 3984978"/>
                  <a:gd name="connsiteY244" fmla="*/ 1106104 h 1159639"/>
                  <a:gd name="connsiteX245" fmla="*/ 1094751 w 3984978"/>
                  <a:gd name="connsiteY245" fmla="*/ 756328 h 1159639"/>
                  <a:gd name="connsiteX246" fmla="*/ 1216572 w 3984978"/>
                  <a:gd name="connsiteY246" fmla="*/ 756328 h 1159639"/>
                  <a:gd name="connsiteX247" fmla="*/ 1266734 w 3984978"/>
                  <a:gd name="connsiteY247" fmla="*/ 706357 h 1159639"/>
                  <a:gd name="connsiteX248" fmla="*/ 1216572 w 3984978"/>
                  <a:gd name="connsiteY248" fmla="*/ 656386 h 1159639"/>
                  <a:gd name="connsiteX249" fmla="*/ 1216572 w 3984978"/>
                  <a:gd name="connsiteY249" fmla="*/ 656386 h 1159639"/>
                  <a:gd name="connsiteX250" fmla="*/ 2721742 w 3984978"/>
                  <a:gd name="connsiteY250" fmla="*/ 503254 h 1159639"/>
                  <a:gd name="connsiteX251" fmla="*/ 2904485 w 3984978"/>
                  <a:gd name="connsiteY251" fmla="*/ 428297 h 1159639"/>
                  <a:gd name="connsiteX252" fmla="*/ 2900899 w 3984978"/>
                  <a:gd name="connsiteY252" fmla="*/ 356916 h 1159639"/>
                  <a:gd name="connsiteX253" fmla="*/ 2818489 w 3984978"/>
                  <a:gd name="connsiteY253" fmla="*/ 360481 h 1159639"/>
                  <a:gd name="connsiteX254" fmla="*/ 2721742 w 3984978"/>
                  <a:gd name="connsiteY254" fmla="*/ 403312 h 1159639"/>
                  <a:gd name="connsiteX255" fmla="*/ 2578410 w 3984978"/>
                  <a:gd name="connsiteY255" fmla="*/ 253409 h 1159639"/>
                  <a:gd name="connsiteX256" fmla="*/ 2721742 w 3984978"/>
                  <a:gd name="connsiteY256" fmla="*/ 103507 h 1159639"/>
                  <a:gd name="connsiteX257" fmla="*/ 2818489 w 3984978"/>
                  <a:gd name="connsiteY257" fmla="*/ 146338 h 1159639"/>
                  <a:gd name="connsiteX258" fmla="*/ 2900899 w 3984978"/>
                  <a:gd name="connsiteY258" fmla="*/ 149914 h 1159639"/>
                  <a:gd name="connsiteX259" fmla="*/ 2904485 w 3984978"/>
                  <a:gd name="connsiteY259" fmla="*/ 74957 h 1159639"/>
                  <a:gd name="connsiteX260" fmla="*/ 2721742 w 3984978"/>
                  <a:gd name="connsiteY260" fmla="*/ 0 h 1159639"/>
                  <a:gd name="connsiteX261" fmla="*/ 2467327 w 3984978"/>
                  <a:gd name="connsiteY261" fmla="*/ 253409 h 1159639"/>
                  <a:gd name="connsiteX262" fmla="*/ 2721742 w 3984978"/>
                  <a:gd name="connsiteY262" fmla="*/ 503254 h 1159639"/>
                  <a:gd name="connsiteX263" fmla="*/ 2721742 w 3984978"/>
                  <a:gd name="connsiteY263" fmla="*/ 503254 h 11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3984978" h="1159639">
                    <a:moveTo>
                      <a:pt x="1456450" y="503254"/>
                    </a:moveTo>
                    <a:cubicBezTo>
                      <a:pt x="1313118" y="503254"/>
                      <a:pt x="1202035" y="392607"/>
                      <a:pt x="1202035" y="253421"/>
                    </a:cubicBezTo>
                    <a:cubicBezTo>
                      <a:pt x="1202035" y="114234"/>
                      <a:pt x="1313118" y="11"/>
                      <a:pt x="1456450" y="11"/>
                    </a:cubicBezTo>
                    <a:cubicBezTo>
                      <a:pt x="1520947" y="11"/>
                      <a:pt x="1589032" y="24997"/>
                      <a:pt x="1639193" y="74968"/>
                    </a:cubicBezTo>
                    <a:cubicBezTo>
                      <a:pt x="1657106" y="96378"/>
                      <a:pt x="1657106" y="128504"/>
                      <a:pt x="1635606" y="149925"/>
                    </a:cubicBezTo>
                    <a:cubicBezTo>
                      <a:pt x="1610520" y="167770"/>
                      <a:pt x="1574696" y="167770"/>
                      <a:pt x="1553196" y="146349"/>
                    </a:cubicBezTo>
                    <a:cubicBezTo>
                      <a:pt x="1524535" y="117799"/>
                      <a:pt x="1492286" y="103518"/>
                      <a:pt x="1456450" y="103518"/>
                    </a:cubicBezTo>
                    <a:cubicBezTo>
                      <a:pt x="1377616" y="103518"/>
                      <a:pt x="1313118" y="171335"/>
                      <a:pt x="1313118" y="253421"/>
                    </a:cubicBezTo>
                    <a:cubicBezTo>
                      <a:pt x="1313118" y="335506"/>
                      <a:pt x="1377616" y="403323"/>
                      <a:pt x="1456450" y="403323"/>
                    </a:cubicBezTo>
                    <a:cubicBezTo>
                      <a:pt x="1492286" y="403323"/>
                      <a:pt x="1524535" y="389042"/>
                      <a:pt x="1553196" y="360492"/>
                    </a:cubicBezTo>
                    <a:cubicBezTo>
                      <a:pt x="1574696" y="339071"/>
                      <a:pt x="1610531" y="335506"/>
                      <a:pt x="1635606" y="356928"/>
                    </a:cubicBezTo>
                    <a:cubicBezTo>
                      <a:pt x="1657106" y="374773"/>
                      <a:pt x="1657106" y="406899"/>
                      <a:pt x="1639193" y="428308"/>
                    </a:cubicBezTo>
                    <a:cubicBezTo>
                      <a:pt x="1589032" y="474693"/>
                      <a:pt x="1524535" y="503254"/>
                      <a:pt x="1456450" y="503254"/>
                    </a:cubicBezTo>
                    <a:lnTo>
                      <a:pt x="1456450" y="503254"/>
                    </a:lnTo>
                    <a:close/>
                    <a:moveTo>
                      <a:pt x="746875" y="1159629"/>
                    </a:moveTo>
                    <a:cubicBezTo>
                      <a:pt x="754082" y="1159629"/>
                      <a:pt x="757680" y="1159629"/>
                      <a:pt x="764876" y="1156064"/>
                    </a:cubicBezTo>
                    <a:cubicBezTo>
                      <a:pt x="782878" y="1148924"/>
                      <a:pt x="797282" y="1131078"/>
                      <a:pt x="797282" y="1109669"/>
                    </a:cubicBezTo>
                    <a:cubicBezTo>
                      <a:pt x="797282" y="1109669"/>
                      <a:pt x="797282" y="1109669"/>
                      <a:pt x="797282" y="709933"/>
                    </a:cubicBezTo>
                    <a:cubicBezTo>
                      <a:pt x="797282" y="684947"/>
                      <a:pt x="772073" y="659962"/>
                      <a:pt x="746864" y="659962"/>
                    </a:cubicBezTo>
                    <a:cubicBezTo>
                      <a:pt x="718056" y="659962"/>
                      <a:pt x="696445" y="684947"/>
                      <a:pt x="696445" y="709933"/>
                    </a:cubicBezTo>
                    <a:cubicBezTo>
                      <a:pt x="696445" y="709933"/>
                      <a:pt x="696445" y="709933"/>
                      <a:pt x="696445" y="959766"/>
                    </a:cubicBezTo>
                    <a:cubicBezTo>
                      <a:pt x="696445" y="959766"/>
                      <a:pt x="696445" y="959766"/>
                      <a:pt x="480392" y="681383"/>
                    </a:cubicBezTo>
                    <a:cubicBezTo>
                      <a:pt x="469586" y="663537"/>
                      <a:pt x="447986" y="656397"/>
                      <a:pt x="426375" y="663537"/>
                    </a:cubicBezTo>
                    <a:cubicBezTo>
                      <a:pt x="404764" y="670678"/>
                      <a:pt x="390361" y="684958"/>
                      <a:pt x="390361" y="709933"/>
                    </a:cubicBezTo>
                    <a:cubicBezTo>
                      <a:pt x="390361" y="709933"/>
                      <a:pt x="390361" y="709933"/>
                      <a:pt x="390361" y="1109669"/>
                    </a:cubicBezTo>
                    <a:cubicBezTo>
                      <a:pt x="390361" y="1138219"/>
                      <a:pt x="415570" y="1159640"/>
                      <a:pt x="444377" y="1159640"/>
                    </a:cubicBezTo>
                    <a:cubicBezTo>
                      <a:pt x="469586" y="1159640"/>
                      <a:pt x="491186" y="1138219"/>
                      <a:pt x="491186" y="1109669"/>
                    </a:cubicBezTo>
                    <a:cubicBezTo>
                      <a:pt x="491186" y="1109669"/>
                      <a:pt x="491186" y="1109669"/>
                      <a:pt x="491186" y="856259"/>
                    </a:cubicBezTo>
                    <a:cubicBezTo>
                      <a:pt x="491186" y="856259"/>
                      <a:pt x="491186" y="856259"/>
                      <a:pt x="707240" y="1141783"/>
                    </a:cubicBezTo>
                    <a:cubicBezTo>
                      <a:pt x="718056" y="1152488"/>
                      <a:pt x="732471" y="1159629"/>
                      <a:pt x="746875" y="1159629"/>
                    </a:cubicBezTo>
                    <a:lnTo>
                      <a:pt x="746875" y="1159629"/>
                    </a:lnTo>
                    <a:close/>
                    <a:moveTo>
                      <a:pt x="3201150" y="503254"/>
                    </a:moveTo>
                    <a:cubicBezTo>
                      <a:pt x="3340828" y="503254"/>
                      <a:pt x="3456560" y="392607"/>
                      <a:pt x="3456560" y="253421"/>
                    </a:cubicBezTo>
                    <a:cubicBezTo>
                      <a:pt x="3456560" y="114234"/>
                      <a:pt x="3340828" y="11"/>
                      <a:pt x="3201150" y="11"/>
                    </a:cubicBezTo>
                    <a:cubicBezTo>
                      <a:pt x="3061472" y="11"/>
                      <a:pt x="2949730" y="114223"/>
                      <a:pt x="2949730" y="253421"/>
                    </a:cubicBezTo>
                    <a:cubicBezTo>
                      <a:pt x="2949730" y="392618"/>
                      <a:pt x="3061472" y="503254"/>
                      <a:pt x="3201150" y="503254"/>
                    </a:cubicBezTo>
                    <a:lnTo>
                      <a:pt x="3201150" y="503254"/>
                    </a:lnTo>
                    <a:close/>
                    <a:moveTo>
                      <a:pt x="3201150" y="103507"/>
                    </a:moveTo>
                    <a:cubicBezTo>
                      <a:pt x="3280968" y="103507"/>
                      <a:pt x="3340828" y="167748"/>
                      <a:pt x="3340828" y="253409"/>
                    </a:cubicBezTo>
                    <a:cubicBezTo>
                      <a:pt x="3340828" y="331931"/>
                      <a:pt x="3280968" y="403312"/>
                      <a:pt x="3201150" y="403312"/>
                    </a:cubicBezTo>
                    <a:cubicBezTo>
                      <a:pt x="3125322" y="403312"/>
                      <a:pt x="3057483" y="331931"/>
                      <a:pt x="3057483" y="253409"/>
                    </a:cubicBezTo>
                    <a:cubicBezTo>
                      <a:pt x="3057483" y="167759"/>
                      <a:pt x="3125322" y="103507"/>
                      <a:pt x="3201150" y="103507"/>
                    </a:cubicBezTo>
                    <a:lnTo>
                      <a:pt x="3201150" y="103507"/>
                    </a:lnTo>
                    <a:close/>
                    <a:moveTo>
                      <a:pt x="1542927" y="959755"/>
                    </a:moveTo>
                    <a:cubicBezTo>
                      <a:pt x="1571611" y="959755"/>
                      <a:pt x="1596720" y="938345"/>
                      <a:pt x="1596720" y="909784"/>
                    </a:cubicBezTo>
                    <a:cubicBezTo>
                      <a:pt x="1596720" y="877658"/>
                      <a:pt x="1571611" y="856248"/>
                      <a:pt x="1542927" y="856248"/>
                    </a:cubicBezTo>
                    <a:cubicBezTo>
                      <a:pt x="1399484" y="856248"/>
                      <a:pt x="1399484" y="856248"/>
                      <a:pt x="1399484" y="856248"/>
                    </a:cubicBezTo>
                    <a:cubicBezTo>
                      <a:pt x="1399484" y="756306"/>
                      <a:pt x="1399484" y="756306"/>
                      <a:pt x="1399484" y="756306"/>
                    </a:cubicBezTo>
                    <a:cubicBezTo>
                      <a:pt x="1542927" y="756306"/>
                      <a:pt x="1542927" y="756306"/>
                      <a:pt x="1542927" y="756306"/>
                    </a:cubicBezTo>
                    <a:cubicBezTo>
                      <a:pt x="1571611" y="756306"/>
                      <a:pt x="1596720" y="738461"/>
                      <a:pt x="1596720" y="709910"/>
                    </a:cubicBezTo>
                    <a:cubicBezTo>
                      <a:pt x="1596720" y="681360"/>
                      <a:pt x="1571611" y="656375"/>
                      <a:pt x="1542927" y="656375"/>
                    </a:cubicBezTo>
                    <a:cubicBezTo>
                      <a:pt x="1345691" y="656375"/>
                      <a:pt x="1345691" y="656375"/>
                      <a:pt x="1345691" y="656375"/>
                    </a:cubicBezTo>
                    <a:cubicBezTo>
                      <a:pt x="1317007" y="656375"/>
                      <a:pt x="1291898" y="681360"/>
                      <a:pt x="1291898" y="709910"/>
                    </a:cubicBezTo>
                    <a:cubicBezTo>
                      <a:pt x="1295485" y="709910"/>
                      <a:pt x="1295485" y="709910"/>
                      <a:pt x="1295485" y="709910"/>
                    </a:cubicBezTo>
                    <a:cubicBezTo>
                      <a:pt x="1295485" y="709910"/>
                      <a:pt x="1291898" y="709910"/>
                      <a:pt x="1291898" y="713475"/>
                    </a:cubicBezTo>
                    <a:cubicBezTo>
                      <a:pt x="1291898" y="1109646"/>
                      <a:pt x="1291898" y="1109646"/>
                      <a:pt x="1291898" y="1109646"/>
                    </a:cubicBezTo>
                    <a:lnTo>
                      <a:pt x="1291898" y="1109646"/>
                    </a:lnTo>
                    <a:lnTo>
                      <a:pt x="1291898" y="1109646"/>
                    </a:lnTo>
                    <a:cubicBezTo>
                      <a:pt x="1291898" y="1138196"/>
                      <a:pt x="1317007" y="1159617"/>
                      <a:pt x="1345691" y="1159617"/>
                    </a:cubicBezTo>
                    <a:lnTo>
                      <a:pt x="1345691" y="1159617"/>
                    </a:lnTo>
                    <a:cubicBezTo>
                      <a:pt x="1542927" y="1159617"/>
                      <a:pt x="1542927" y="1159617"/>
                      <a:pt x="1542927" y="1159617"/>
                    </a:cubicBezTo>
                    <a:cubicBezTo>
                      <a:pt x="1571611" y="1159617"/>
                      <a:pt x="1596720" y="1138196"/>
                      <a:pt x="1596720" y="1109646"/>
                    </a:cubicBezTo>
                    <a:cubicBezTo>
                      <a:pt x="1596720" y="1081096"/>
                      <a:pt x="1571611" y="1056111"/>
                      <a:pt x="1542927" y="1056111"/>
                    </a:cubicBezTo>
                    <a:lnTo>
                      <a:pt x="1542927" y="1056111"/>
                    </a:lnTo>
                    <a:cubicBezTo>
                      <a:pt x="1399484" y="1056111"/>
                      <a:pt x="1399484" y="1056111"/>
                      <a:pt x="1399484" y="1056111"/>
                    </a:cubicBezTo>
                    <a:cubicBezTo>
                      <a:pt x="1399484" y="959744"/>
                      <a:pt x="1399484" y="959744"/>
                      <a:pt x="1399484" y="959744"/>
                    </a:cubicBezTo>
                    <a:cubicBezTo>
                      <a:pt x="1542927" y="959755"/>
                      <a:pt x="1542927" y="959755"/>
                      <a:pt x="1542927" y="959755"/>
                    </a:cubicBezTo>
                    <a:lnTo>
                      <a:pt x="1542927" y="959755"/>
                    </a:lnTo>
                    <a:lnTo>
                      <a:pt x="1542927" y="959755"/>
                    </a:lnTo>
                    <a:close/>
                    <a:moveTo>
                      <a:pt x="3443530" y="656386"/>
                    </a:moveTo>
                    <a:cubicBezTo>
                      <a:pt x="3414712" y="656386"/>
                      <a:pt x="3389503" y="681371"/>
                      <a:pt x="3389503" y="709922"/>
                    </a:cubicBezTo>
                    <a:cubicBezTo>
                      <a:pt x="3389503" y="863389"/>
                      <a:pt x="3389503" y="863389"/>
                      <a:pt x="3389503" y="863389"/>
                    </a:cubicBezTo>
                    <a:cubicBezTo>
                      <a:pt x="3241824" y="863389"/>
                      <a:pt x="3241824" y="863389"/>
                      <a:pt x="3241824" y="863389"/>
                    </a:cubicBezTo>
                    <a:cubicBezTo>
                      <a:pt x="3241824" y="709922"/>
                      <a:pt x="3241824" y="709922"/>
                      <a:pt x="3241824" y="709922"/>
                    </a:cubicBezTo>
                    <a:cubicBezTo>
                      <a:pt x="3241824" y="681371"/>
                      <a:pt x="3216615" y="656386"/>
                      <a:pt x="3191395" y="656386"/>
                    </a:cubicBezTo>
                    <a:cubicBezTo>
                      <a:pt x="3162577" y="656386"/>
                      <a:pt x="3137368" y="681371"/>
                      <a:pt x="3137368" y="709922"/>
                    </a:cubicBezTo>
                    <a:cubicBezTo>
                      <a:pt x="3137368" y="1109657"/>
                      <a:pt x="3137368" y="1109657"/>
                      <a:pt x="3137368" y="1109657"/>
                    </a:cubicBezTo>
                    <a:cubicBezTo>
                      <a:pt x="3137368" y="1138208"/>
                      <a:pt x="3162577" y="1159629"/>
                      <a:pt x="3191395" y="1159629"/>
                    </a:cubicBezTo>
                    <a:cubicBezTo>
                      <a:pt x="3216604" y="1159629"/>
                      <a:pt x="3241824" y="1138208"/>
                      <a:pt x="3241824" y="1109657"/>
                    </a:cubicBezTo>
                    <a:cubicBezTo>
                      <a:pt x="3241824" y="966895"/>
                      <a:pt x="3241824" y="966895"/>
                      <a:pt x="3241824" y="966895"/>
                    </a:cubicBezTo>
                    <a:cubicBezTo>
                      <a:pt x="3389503" y="966895"/>
                      <a:pt x="3389503" y="966895"/>
                      <a:pt x="3389503" y="966895"/>
                    </a:cubicBezTo>
                    <a:cubicBezTo>
                      <a:pt x="3389503" y="1109657"/>
                      <a:pt x="3389503" y="1109657"/>
                      <a:pt x="3389503" y="1109657"/>
                    </a:cubicBezTo>
                    <a:cubicBezTo>
                      <a:pt x="3389503" y="1138208"/>
                      <a:pt x="3414712" y="1159629"/>
                      <a:pt x="3443530" y="1159629"/>
                    </a:cubicBezTo>
                    <a:cubicBezTo>
                      <a:pt x="3472349" y="1159629"/>
                      <a:pt x="3493960" y="1138208"/>
                      <a:pt x="3493960" y="1109657"/>
                    </a:cubicBezTo>
                    <a:cubicBezTo>
                      <a:pt x="3493960" y="709922"/>
                      <a:pt x="3493960" y="709922"/>
                      <a:pt x="3493960" y="709922"/>
                    </a:cubicBezTo>
                    <a:cubicBezTo>
                      <a:pt x="3493949" y="681371"/>
                      <a:pt x="3472338" y="656386"/>
                      <a:pt x="3443530" y="656386"/>
                    </a:cubicBezTo>
                    <a:lnTo>
                      <a:pt x="3443530" y="656386"/>
                    </a:lnTo>
                    <a:close/>
                    <a:moveTo>
                      <a:pt x="2624995" y="1056122"/>
                    </a:moveTo>
                    <a:cubicBezTo>
                      <a:pt x="2553391" y="1056122"/>
                      <a:pt x="2553391" y="1056122"/>
                      <a:pt x="2553391" y="1056122"/>
                    </a:cubicBezTo>
                    <a:cubicBezTo>
                      <a:pt x="2553391" y="759882"/>
                      <a:pt x="2553391" y="759882"/>
                      <a:pt x="2553391" y="759882"/>
                    </a:cubicBezTo>
                    <a:cubicBezTo>
                      <a:pt x="2624995" y="759882"/>
                      <a:pt x="2624995" y="759882"/>
                      <a:pt x="2624995" y="759882"/>
                    </a:cubicBezTo>
                    <a:cubicBezTo>
                      <a:pt x="2653635" y="759882"/>
                      <a:pt x="2678699" y="734896"/>
                      <a:pt x="2678699" y="706346"/>
                    </a:cubicBezTo>
                    <a:cubicBezTo>
                      <a:pt x="2678699" y="681360"/>
                      <a:pt x="2653635" y="656375"/>
                      <a:pt x="2624995" y="656375"/>
                    </a:cubicBezTo>
                    <a:cubicBezTo>
                      <a:pt x="2377967" y="656375"/>
                      <a:pt x="2377967" y="656375"/>
                      <a:pt x="2377967" y="656375"/>
                    </a:cubicBezTo>
                    <a:cubicBezTo>
                      <a:pt x="2349327" y="656375"/>
                      <a:pt x="2324263" y="681360"/>
                      <a:pt x="2324263" y="706346"/>
                    </a:cubicBezTo>
                    <a:cubicBezTo>
                      <a:pt x="2324263" y="734896"/>
                      <a:pt x="2349327" y="759882"/>
                      <a:pt x="2377967" y="759882"/>
                    </a:cubicBezTo>
                    <a:cubicBezTo>
                      <a:pt x="2449571" y="759882"/>
                      <a:pt x="2449571" y="759882"/>
                      <a:pt x="2449571" y="759882"/>
                    </a:cubicBezTo>
                    <a:cubicBezTo>
                      <a:pt x="2449571" y="1056122"/>
                      <a:pt x="2449571" y="1056122"/>
                      <a:pt x="2449571" y="1056122"/>
                    </a:cubicBezTo>
                    <a:cubicBezTo>
                      <a:pt x="2377967" y="1056122"/>
                      <a:pt x="2377967" y="1056122"/>
                      <a:pt x="2377967" y="1056122"/>
                    </a:cubicBezTo>
                    <a:cubicBezTo>
                      <a:pt x="2349327" y="1056122"/>
                      <a:pt x="2324263" y="1081107"/>
                      <a:pt x="2324263" y="1109657"/>
                    </a:cubicBezTo>
                    <a:cubicBezTo>
                      <a:pt x="2324263" y="1138208"/>
                      <a:pt x="2349327" y="1159629"/>
                      <a:pt x="2377967" y="1159629"/>
                    </a:cubicBezTo>
                    <a:cubicBezTo>
                      <a:pt x="2624995" y="1159629"/>
                      <a:pt x="2624995" y="1159629"/>
                      <a:pt x="2624995" y="1159629"/>
                    </a:cubicBezTo>
                    <a:cubicBezTo>
                      <a:pt x="2653635" y="1159629"/>
                      <a:pt x="2678699" y="1138208"/>
                      <a:pt x="2678699" y="1109657"/>
                    </a:cubicBezTo>
                    <a:cubicBezTo>
                      <a:pt x="2678699" y="1081107"/>
                      <a:pt x="2653635" y="1056122"/>
                      <a:pt x="2624995" y="1056122"/>
                    </a:cubicBezTo>
                    <a:lnTo>
                      <a:pt x="2624995" y="1056122"/>
                    </a:lnTo>
                    <a:close/>
                    <a:moveTo>
                      <a:pt x="300710" y="1056122"/>
                    </a:moveTo>
                    <a:cubicBezTo>
                      <a:pt x="225530" y="1056122"/>
                      <a:pt x="225530" y="1056122"/>
                      <a:pt x="225530" y="1056122"/>
                    </a:cubicBezTo>
                    <a:cubicBezTo>
                      <a:pt x="225530" y="759882"/>
                      <a:pt x="225530" y="759882"/>
                      <a:pt x="225530" y="759882"/>
                    </a:cubicBezTo>
                    <a:cubicBezTo>
                      <a:pt x="300710" y="759882"/>
                      <a:pt x="300710" y="759882"/>
                      <a:pt x="300710" y="759882"/>
                    </a:cubicBezTo>
                    <a:cubicBezTo>
                      <a:pt x="329349" y="759882"/>
                      <a:pt x="350826" y="734896"/>
                      <a:pt x="350826" y="706346"/>
                    </a:cubicBezTo>
                    <a:cubicBezTo>
                      <a:pt x="350826" y="681360"/>
                      <a:pt x="329349" y="656375"/>
                      <a:pt x="300710" y="656375"/>
                    </a:cubicBezTo>
                    <a:cubicBezTo>
                      <a:pt x="50116" y="656375"/>
                      <a:pt x="50116" y="656375"/>
                      <a:pt x="50116" y="656375"/>
                    </a:cubicBezTo>
                    <a:cubicBezTo>
                      <a:pt x="25053" y="656375"/>
                      <a:pt x="0" y="681360"/>
                      <a:pt x="0" y="706346"/>
                    </a:cubicBezTo>
                    <a:cubicBezTo>
                      <a:pt x="0" y="734896"/>
                      <a:pt x="25064" y="759882"/>
                      <a:pt x="50116" y="759882"/>
                    </a:cubicBezTo>
                    <a:cubicBezTo>
                      <a:pt x="125297" y="759882"/>
                      <a:pt x="125297" y="759882"/>
                      <a:pt x="125297" y="759882"/>
                    </a:cubicBezTo>
                    <a:cubicBezTo>
                      <a:pt x="125297" y="1056122"/>
                      <a:pt x="125297" y="1056122"/>
                      <a:pt x="125297" y="1056122"/>
                    </a:cubicBezTo>
                    <a:cubicBezTo>
                      <a:pt x="50116" y="1056122"/>
                      <a:pt x="50116" y="1056122"/>
                      <a:pt x="50116" y="1056122"/>
                    </a:cubicBezTo>
                    <a:cubicBezTo>
                      <a:pt x="25053" y="1056122"/>
                      <a:pt x="0" y="1081107"/>
                      <a:pt x="0" y="1109657"/>
                    </a:cubicBezTo>
                    <a:cubicBezTo>
                      <a:pt x="0" y="1138208"/>
                      <a:pt x="25064" y="1159629"/>
                      <a:pt x="50116" y="1159629"/>
                    </a:cubicBezTo>
                    <a:cubicBezTo>
                      <a:pt x="300710" y="1159629"/>
                      <a:pt x="300710" y="1159629"/>
                      <a:pt x="300710" y="1159629"/>
                    </a:cubicBezTo>
                    <a:cubicBezTo>
                      <a:pt x="329349" y="1159629"/>
                      <a:pt x="350826" y="1138208"/>
                      <a:pt x="350826" y="1109657"/>
                    </a:cubicBezTo>
                    <a:cubicBezTo>
                      <a:pt x="350837" y="1081107"/>
                      <a:pt x="329349" y="1056122"/>
                      <a:pt x="300710" y="1056122"/>
                    </a:cubicBezTo>
                    <a:lnTo>
                      <a:pt x="300710" y="1056122"/>
                    </a:lnTo>
                    <a:close/>
                    <a:moveTo>
                      <a:pt x="2008770" y="403323"/>
                    </a:moveTo>
                    <a:cubicBezTo>
                      <a:pt x="1937020" y="403323"/>
                      <a:pt x="1937020" y="403323"/>
                      <a:pt x="1937020" y="403323"/>
                    </a:cubicBezTo>
                    <a:cubicBezTo>
                      <a:pt x="1937020" y="103518"/>
                      <a:pt x="1937020" y="103518"/>
                      <a:pt x="1937020" y="103518"/>
                    </a:cubicBezTo>
                    <a:cubicBezTo>
                      <a:pt x="2008770" y="103518"/>
                      <a:pt x="2008770" y="103518"/>
                      <a:pt x="2008770" y="103518"/>
                    </a:cubicBezTo>
                    <a:cubicBezTo>
                      <a:pt x="2037465" y="103518"/>
                      <a:pt x="2062585" y="82108"/>
                      <a:pt x="2062585" y="53547"/>
                    </a:cubicBezTo>
                    <a:cubicBezTo>
                      <a:pt x="2062585" y="24997"/>
                      <a:pt x="2037477" y="11"/>
                      <a:pt x="2008770" y="11"/>
                    </a:cubicBezTo>
                    <a:cubicBezTo>
                      <a:pt x="1761238" y="11"/>
                      <a:pt x="1761238" y="11"/>
                      <a:pt x="1761238" y="11"/>
                    </a:cubicBezTo>
                    <a:cubicBezTo>
                      <a:pt x="1728956" y="11"/>
                      <a:pt x="1707423" y="24997"/>
                      <a:pt x="1707423" y="53547"/>
                    </a:cubicBezTo>
                    <a:cubicBezTo>
                      <a:pt x="1707423" y="82097"/>
                      <a:pt x="1728945" y="103518"/>
                      <a:pt x="1761238" y="103518"/>
                    </a:cubicBezTo>
                    <a:cubicBezTo>
                      <a:pt x="1832988" y="103518"/>
                      <a:pt x="1832988" y="103518"/>
                      <a:pt x="1832988" y="103518"/>
                    </a:cubicBezTo>
                    <a:cubicBezTo>
                      <a:pt x="1832988" y="403323"/>
                      <a:pt x="1832988" y="403323"/>
                      <a:pt x="1832988" y="403323"/>
                    </a:cubicBezTo>
                    <a:cubicBezTo>
                      <a:pt x="1761238" y="403323"/>
                      <a:pt x="1761238" y="403323"/>
                      <a:pt x="1761238" y="403323"/>
                    </a:cubicBezTo>
                    <a:cubicBezTo>
                      <a:pt x="1728956" y="403323"/>
                      <a:pt x="1707423" y="424733"/>
                      <a:pt x="1707423" y="453294"/>
                    </a:cubicBezTo>
                    <a:cubicBezTo>
                      <a:pt x="1707423" y="478280"/>
                      <a:pt x="1728945" y="503265"/>
                      <a:pt x="1761238" y="503265"/>
                    </a:cubicBezTo>
                    <a:cubicBezTo>
                      <a:pt x="2008770" y="503265"/>
                      <a:pt x="2008770" y="503265"/>
                      <a:pt x="2008770" y="503265"/>
                    </a:cubicBezTo>
                    <a:cubicBezTo>
                      <a:pt x="2037465" y="503265"/>
                      <a:pt x="2062585" y="478280"/>
                      <a:pt x="2062585" y="453294"/>
                    </a:cubicBezTo>
                    <a:cubicBezTo>
                      <a:pt x="2062585" y="424733"/>
                      <a:pt x="2037465" y="403323"/>
                      <a:pt x="2008770" y="403323"/>
                    </a:cubicBezTo>
                    <a:lnTo>
                      <a:pt x="2008770" y="403323"/>
                    </a:lnTo>
                    <a:close/>
                    <a:moveTo>
                      <a:pt x="3931230" y="656386"/>
                    </a:moveTo>
                    <a:cubicBezTo>
                      <a:pt x="3580069" y="656386"/>
                      <a:pt x="3580069" y="656386"/>
                      <a:pt x="3580069" y="656386"/>
                    </a:cubicBezTo>
                    <a:cubicBezTo>
                      <a:pt x="3551407" y="656386"/>
                      <a:pt x="3529907" y="677807"/>
                      <a:pt x="3529907" y="702781"/>
                    </a:cubicBezTo>
                    <a:cubicBezTo>
                      <a:pt x="3529907" y="731331"/>
                      <a:pt x="3551407" y="756317"/>
                      <a:pt x="3580069" y="756317"/>
                    </a:cubicBezTo>
                    <a:cubicBezTo>
                      <a:pt x="3701901" y="756317"/>
                      <a:pt x="3701901" y="756317"/>
                      <a:pt x="3701901" y="756317"/>
                    </a:cubicBezTo>
                    <a:cubicBezTo>
                      <a:pt x="3701901" y="1109657"/>
                      <a:pt x="3701901" y="1109657"/>
                      <a:pt x="3701901" y="1109657"/>
                    </a:cubicBezTo>
                    <a:cubicBezTo>
                      <a:pt x="3701901" y="1138208"/>
                      <a:pt x="3726987" y="1159629"/>
                      <a:pt x="3755649" y="1159629"/>
                    </a:cubicBezTo>
                    <a:cubicBezTo>
                      <a:pt x="3784311" y="1159629"/>
                      <a:pt x="3805811" y="1138208"/>
                      <a:pt x="3805811" y="1109657"/>
                    </a:cubicBezTo>
                    <a:cubicBezTo>
                      <a:pt x="3805811" y="756317"/>
                      <a:pt x="3805811" y="756317"/>
                      <a:pt x="3805811" y="756317"/>
                    </a:cubicBezTo>
                    <a:cubicBezTo>
                      <a:pt x="3931230" y="756317"/>
                      <a:pt x="3931230" y="756317"/>
                      <a:pt x="3931230" y="756317"/>
                    </a:cubicBezTo>
                    <a:cubicBezTo>
                      <a:pt x="3959892" y="756317"/>
                      <a:pt x="3984978" y="731331"/>
                      <a:pt x="3984978" y="702781"/>
                    </a:cubicBezTo>
                    <a:cubicBezTo>
                      <a:pt x="3984978" y="677796"/>
                      <a:pt x="3959892" y="656386"/>
                      <a:pt x="3931230" y="656386"/>
                    </a:cubicBezTo>
                    <a:lnTo>
                      <a:pt x="3931230" y="656386"/>
                    </a:lnTo>
                    <a:close/>
                    <a:moveTo>
                      <a:pt x="1883071" y="959755"/>
                    </a:moveTo>
                    <a:lnTo>
                      <a:pt x="1883071" y="959755"/>
                    </a:lnTo>
                    <a:cubicBezTo>
                      <a:pt x="1883071" y="959755"/>
                      <a:pt x="1883071" y="959755"/>
                      <a:pt x="1972755" y="1077532"/>
                    </a:cubicBezTo>
                    <a:cubicBezTo>
                      <a:pt x="1990690" y="1098952"/>
                      <a:pt x="1987103" y="1134632"/>
                      <a:pt x="1961995" y="1148913"/>
                    </a:cubicBezTo>
                    <a:cubicBezTo>
                      <a:pt x="1954821" y="1156053"/>
                      <a:pt x="1944060" y="1159617"/>
                      <a:pt x="1933299" y="1159617"/>
                    </a:cubicBezTo>
                    <a:cubicBezTo>
                      <a:pt x="1911778" y="1159617"/>
                      <a:pt x="1897430" y="1152477"/>
                      <a:pt x="1886669" y="1138196"/>
                    </a:cubicBezTo>
                    <a:cubicBezTo>
                      <a:pt x="1886669" y="1138196"/>
                      <a:pt x="1886669" y="1138196"/>
                      <a:pt x="1757528" y="970449"/>
                    </a:cubicBezTo>
                    <a:cubicBezTo>
                      <a:pt x="1757528" y="970449"/>
                      <a:pt x="1757528" y="970449"/>
                      <a:pt x="1743181" y="970449"/>
                    </a:cubicBezTo>
                    <a:cubicBezTo>
                      <a:pt x="1743181" y="970449"/>
                      <a:pt x="1743181" y="970449"/>
                      <a:pt x="1743181" y="1109646"/>
                    </a:cubicBezTo>
                    <a:cubicBezTo>
                      <a:pt x="1743181" y="1138196"/>
                      <a:pt x="1718072" y="1159617"/>
                      <a:pt x="1685779" y="1159617"/>
                    </a:cubicBezTo>
                    <a:cubicBezTo>
                      <a:pt x="1657083" y="1159617"/>
                      <a:pt x="1635551" y="1138196"/>
                      <a:pt x="1635551" y="1109646"/>
                    </a:cubicBezTo>
                    <a:cubicBezTo>
                      <a:pt x="1635551" y="1109646"/>
                      <a:pt x="1635551" y="1109646"/>
                      <a:pt x="1635551" y="706335"/>
                    </a:cubicBezTo>
                    <a:cubicBezTo>
                      <a:pt x="1635551" y="681349"/>
                      <a:pt x="1657072" y="656364"/>
                      <a:pt x="1685779" y="656364"/>
                    </a:cubicBezTo>
                    <a:cubicBezTo>
                      <a:pt x="1685779" y="656364"/>
                      <a:pt x="1685779" y="656364"/>
                      <a:pt x="1832865" y="656364"/>
                    </a:cubicBezTo>
                    <a:cubicBezTo>
                      <a:pt x="1908202" y="656364"/>
                      <a:pt x="1987125" y="713464"/>
                      <a:pt x="1987125" y="813406"/>
                    </a:cubicBezTo>
                    <a:cubicBezTo>
                      <a:pt x="1987103" y="888374"/>
                      <a:pt x="1940473" y="941910"/>
                      <a:pt x="1883071" y="959755"/>
                    </a:cubicBezTo>
                    <a:lnTo>
                      <a:pt x="1883071" y="959755"/>
                    </a:lnTo>
                    <a:close/>
                    <a:moveTo>
                      <a:pt x="1879484" y="813428"/>
                    </a:moveTo>
                    <a:cubicBezTo>
                      <a:pt x="1879484" y="767033"/>
                      <a:pt x="1843615" y="756317"/>
                      <a:pt x="1832854" y="756317"/>
                    </a:cubicBezTo>
                    <a:cubicBezTo>
                      <a:pt x="1832854" y="756317"/>
                      <a:pt x="1832854" y="756317"/>
                      <a:pt x="1743169" y="756317"/>
                    </a:cubicBezTo>
                    <a:cubicBezTo>
                      <a:pt x="1743169" y="756317"/>
                      <a:pt x="1743169" y="756317"/>
                      <a:pt x="1743169" y="866964"/>
                    </a:cubicBezTo>
                    <a:cubicBezTo>
                      <a:pt x="1743169" y="866964"/>
                      <a:pt x="1743169" y="866964"/>
                      <a:pt x="1832854" y="866964"/>
                    </a:cubicBezTo>
                    <a:cubicBezTo>
                      <a:pt x="1843615" y="866964"/>
                      <a:pt x="1879484" y="859824"/>
                      <a:pt x="1879484" y="813428"/>
                    </a:cubicBezTo>
                    <a:lnTo>
                      <a:pt x="1879484" y="813428"/>
                    </a:lnTo>
                    <a:close/>
                    <a:moveTo>
                      <a:pt x="2886462" y="1159629"/>
                    </a:moveTo>
                    <a:cubicBezTo>
                      <a:pt x="3011870" y="1159629"/>
                      <a:pt x="3112203" y="1048981"/>
                      <a:pt x="3112203" y="909795"/>
                    </a:cubicBezTo>
                    <a:cubicBezTo>
                      <a:pt x="3112203" y="881245"/>
                      <a:pt x="3090704" y="856259"/>
                      <a:pt x="3062042" y="856259"/>
                    </a:cubicBezTo>
                    <a:cubicBezTo>
                      <a:pt x="3062042" y="856259"/>
                      <a:pt x="3062042" y="856259"/>
                      <a:pt x="2940209" y="856259"/>
                    </a:cubicBezTo>
                    <a:cubicBezTo>
                      <a:pt x="2911548" y="856259"/>
                      <a:pt x="2890048" y="881245"/>
                      <a:pt x="2890048" y="909795"/>
                    </a:cubicBezTo>
                    <a:cubicBezTo>
                      <a:pt x="2890048" y="934781"/>
                      <a:pt x="2911548" y="956190"/>
                      <a:pt x="2940209" y="956190"/>
                    </a:cubicBezTo>
                    <a:cubicBezTo>
                      <a:pt x="2940209" y="956190"/>
                      <a:pt x="2940209" y="956190"/>
                      <a:pt x="3004707" y="956190"/>
                    </a:cubicBezTo>
                    <a:cubicBezTo>
                      <a:pt x="2990371" y="1016867"/>
                      <a:pt x="2940209" y="1059697"/>
                      <a:pt x="2886462" y="1059697"/>
                    </a:cubicBezTo>
                    <a:cubicBezTo>
                      <a:pt x="2818377" y="1059697"/>
                      <a:pt x="2761053" y="991881"/>
                      <a:pt x="2761053" y="909795"/>
                    </a:cubicBezTo>
                    <a:cubicBezTo>
                      <a:pt x="2761053" y="824133"/>
                      <a:pt x="2818388" y="756328"/>
                      <a:pt x="2886462" y="756328"/>
                    </a:cubicBezTo>
                    <a:cubicBezTo>
                      <a:pt x="2911548" y="756328"/>
                      <a:pt x="2936623" y="767033"/>
                      <a:pt x="2961709" y="784878"/>
                    </a:cubicBezTo>
                    <a:cubicBezTo>
                      <a:pt x="2983208" y="802724"/>
                      <a:pt x="3011870" y="802724"/>
                      <a:pt x="3029793" y="781314"/>
                    </a:cubicBezTo>
                    <a:cubicBezTo>
                      <a:pt x="3047706" y="759893"/>
                      <a:pt x="3047706" y="724213"/>
                      <a:pt x="3022631" y="706357"/>
                    </a:cubicBezTo>
                    <a:cubicBezTo>
                      <a:pt x="2986795" y="674231"/>
                      <a:pt x="2936634" y="656386"/>
                      <a:pt x="2886472" y="656386"/>
                    </a:cubicBezTo>
                    <a:cubicBezTo>
                      <a:pt x="2764640" y="656386"/>
                      <a:pt x="2660731" y="770598"/>
                      <a:pt x="2660731" y="909795"/>
                    </a:cubicBezTo>
                    <a:cubicBezTo>
                      <a:pt x="2660720" y="1048981"/>
                      <a:pt x="2764640" y="1159629"/>
                      <a:pt x="2886462" y="1159629"/>
                    </a:cubicBezTo>
                    <a:lnTo>
                      <a:pt x="2886462" y="1159629"/>
                    </a:lnTo>
                    <a:close/>
                    <a:moveTo>
                      <a:pt x="2159298" y="1159629"/>
                    </a:moveTo>
                    <a:cubicBezTo>
                      <a:pt x="2184407" y="1159629"/>
                      <a:pt x="2209515" y="1156064"/>
                      <a:pt x="2227450" y="1145348"/>
                    </a:cubicBezTo>
                    <a:cubicBezTo>
                      <a:pt x="2266906" y="1127503"/>
                      <a:pt x="2295602" y="1095377"/>
                      <a:pt x="2309949" y="1048970"/>
                    </a:cubicBezTo>
                    <a:cubicBezTo>
                      <a:pt x="2309949" y="1048970"/>
                      <a:pt x="2309949" y="1048970"/>
                      <a:pt x="2309949" y="1045406"/>
                    </a:cubicBezTo>
                    <a:cubicBezTo>
                      <a:pt x="2331471" y="949028"/>
                      <a:pt x="2281254" y="877636"/>
                      <a:pt x="2180831" y="849074"/>
                    </a:cubicBezTo>
                    <a:cubicBezTo>
                      <a:pt x="2116266" y="827653"/>
                      <a:pt x="2116266" y="799103"/>
                      <a:pt x="2119853" y="781247"/>
                    </a:cubicBezTo>
                    <a:cubicBezTo>
                      <a:pt x="2127027" y="774106"/>
                      <a:pt x="2134201" y="763402"/>
                      <a:pt x="2144962" y="759826"/>
                    </a:cubicBezTo>
                    <a:cubicBezTo>
                      <a:pt x="2162896" y="749121"/>
                      <a:pt x="2195179" y="756250"/>
                      <a:pt x="2234624" y="774106"/>
                    </a:cubicBezTo>
                    <a:cubicBezTo>
                      <a:pt x="2259732" y="781247"/>
                      <a:pt x="2288427" y="774106"/>
                      <a:pt x="2299188" y="745545"/>
                    </a:cubicBezTo>
                    <a:cubicBezTo>
                      <a:pt x="2306362" y="720559"/>
                      <a:pt x="2299188" y="691998"/>
                      <a:pt x="2274080" y="681293"/>
                    </a:cubicBezTo>
                    <a:cubicBezTo>
                      <a:pt x="2205928" y="652732"/>
                      <a:pt x="2148548" y="645591"/>
                      <a:pt x="2105505" y="670588"/>
                    </a:cubicBezTo>
                    <a:cubicBezTo>
                      <a:pt x="2069636" y="684869"/>
                      <a:pt x="2040940" y="713419"/>
                      <a:pt x="2030180" y="756261"/>
                    </a:cubicBezTo>
                    <a:cubicBezTo>
                      <a:pt x="2030180" y="756261"/>
                      <a:pt x="2030180" y="756261"/>
                      <a:pt x="2030180" y="759837"/>
                    </a:cubicBezTo>
                    <a:cubicBezTo>
                      <a:pt x="2023006" y="799103"/>
                      <a:pt x="2015832" y="899057"/>
                      <a:pt x="2148537" y="938323"/>
                    </a:cubicBezTo>
                    <a:cubicBezTo>
                      <a:pt x="2223863" y="963309"/>
                      <a:pt x="2223863" y="999010"/>
                      <a:pt x="2220276" y="1020420"/>
                    </a:cubicBezTo>
                    <a:cubicBezTo>
                      <a:pt x="2213102" y="1034701"/>
                      <a:pt x="2202341" y="1048981"/>
                      <a:pt x="2187994" y="1052546"/>
                    </a:cubicBezTo>
                    <a:cubicBezTo>
                      <a:pt x="2166472" y="1066827"/>
                      <a:pt x="2127016" y="1059686"/>
                      <a:pt x="2076810" y="1038265"/>
                    </a:cubicBezTo>
                    <a:cubicBezTo>
                      <a:pt x="2055288" y="1027560"/>
                      <a:pt x="2026593" y="1038265"/>
                      <a:pt x="2015832" y="1063251"/>
                    </a:cubicBezTo>
                    <a:cubicBezTo>
                      <a:pt x="2005071" y="1091812"/>
                      <a:pt x="2015832" y="1116798"/>
                      <a:pt x="2040940" y="1131078"/>
                    </a:cubicBezTo>
                    <a:cubicBezTo>
                      <a:pt x="2083972" y="1148913"/>
                      <a:pt x="2123429" y="1159629"/>
                      <a:pt x="2159298" y="1159629"/>
                    </a:cubicBezTo>
                    <a:lnTo>
                      <a:pt x="2159298" y="1159629"/>
                    </a:lnTo>
                    <a:close/>
                    <a:moveTo>
                      <a:pt x="2263252" y="503254"/>
                    </a:moveTo>
                    <a:cubicBezTo>
                      <a:pt x="2291892" y="503254"/>
                      <a:pt x="2316955" y="496114"/>
                      <a:pt x="2338432" y="492549"/>
                    </a:cubicBezTo>
                    <a:cubicBezTo>
                      <a:pt x="2381397" y="471128"/>
                      <a:pt x="2410037" y="439013"/>
                      <a:pt x="2427938" y="396183"/>
                    </a:cubicBezTo>
                    <a:cubicBezTo>
                      <a:pt x="2427938" y="396183"/>
                      <a:pt x="2427938" y="396183"/>
                      <a:pt x="2427938" y="392618"/>
                    </a:cubicBezTo>
                    <a:cubicBezTo>
                      <a:pt x="2449415" y="299827"/>
                      <a:pt x="2395722" y="228435"/>
                      <a:pt x="2284740" y="196320"/>
                    </a:cubicBezTo>
                    <a:cubicBezTo>
                      <a:pt x="2216722" y="178475"/>
                      <a:pt x="2216722" y="153489"/>
                      <a:pt x="2220298" y="135644"/>
                    </a:cubicBezTo>
                    <a:cubicBezTo>
                      <a:pt x="2227461" y="121363"/>
                      <a:pt x="2234624" y="114234"/>
                      <a:pt x="2245362" y="110658"/>
                    </a:cubicBezTo>
                    <a:cubicBezTo>
                      <a:pt x="2266839" y="103518"/>
                      <a:pt x="2302641" y="103518"/>
                      <a:pt x="2345606" y="124939"/>
                    </a:cubicBezTo>
                    <a:cubicBezTo>
                      <a:pt x="2370670" y="135644"/>
                      <a:pt x="2402885" y="124939"/>
                      <a:pt x="2413624" y="99954"/>
                    </a:cubicBezTo>
                    <a:cubicBezTo>
                      <a:pt x="2424362" y="74968"/>
                      <a:pt x="2413624" y="46418"/>
                      <a:pt x="2388560" y="35713"/>
                    </a:cubicBezTo>
                    <a:cubicBezTo>
                      <a:pt x="2313380" y="3587"/>
                      <a:pt x="2252514" y="22"/>
                      <a:pt x="2202397" y="21432"/>
                    </a:cubicBezTo>
                    <a:cubicBezTo>
                      <a:pt x="2163019" y="39277"/>
                      <a:pt x="2134380" y="67828"/>
                      <a:pt x="2120054" y="103518"/>
                    </a:cubicBezTo>
                    <a:cubicBezTo>
                      <a:pt x="2120054" y="103518"/>
                      <a:pt x="2120054" y="103518"/>
                      <a:pt x="2120054" y="110658"/>
                    </a:cubicBezTo>
                    <a:cubicBezTo>
                      <a:pt x="2112892" y="153489"/>
                      <a:pt x="2105729" y="249856"/>
                      <a:pt x="2252514" y="289111"/>
                    </a:cubicBezTo>
                    <a:cubicBezTo>
                      <a:pt x="2334856" y="314097"/>
                      <a:pt x="2331281" y="346211"/>
                      <a:pt x="2327694" y="371197"/>
                    </a:cubicBezTo>
                    <a:cubicBezTo>
                      <a:pt x="2320531" y="385478"/>
                      <a:pt x="2309793" y="392607"/>
                      <a:pt x="2295478" y="399747"/>
                    </a:cubicBezTo>
                    <a:cubicBezTo>
                      <a:pt x="2270415" y="410452"/>
                      <a:pt x="2227461" y="406888"/>
                      <a:pt x="2173758" y="385466"/>
                    </a:cubicBezTo>
                    <a:cubicBezTo>
                      <a:pt x="2148694" y="374762"/>
                      <a:pt x="2116478" y="385466"/>
                      <a:pt x="2105740" y="410452"/>
                    </a:cubicBezTo>
                    <a:cubicBezTo>
                      <a:pt x="2095002" y="439002"/>
                      <a:pt x="2105740" y="463988"/>
                      <a:pt x="2134380" y="474693"/>
                    </a:cubicBezTo>
                    <a:cubicBezTo>
                      <a:pt x="2180909" y="496114"/>
                      <a:pt x="2223874" y="503254"/>
                      <a:pt x="2263252" y="503254"/>
                    </a:cubicBezTo>
                    <a:lnTo>
                      <a:pt x="2263252" y="503254"/>
                    </a:lnTo>
                    <a:close/>
                    <a:moveTo>
                      <a:pt x="1216572" y="656386"/>
                    </a:moveTo>
                    <a:cubicBezTo>
                      <a:pt x="872607" y="656386"/>
                      <a:pt x="872607" y="656386"/>
                      <a:pt x="872607" y="656386"/>
                    </a:cubicBezTo>
                    <a:cubicBezTo>
                      <a:pt x="843945" y="656386"/>
                      <a:pt x="822446" y="677807"/>
                      <a:pt x="822446" y="706357"/>
                    </a:cubicBezTo>
                    <a:cubicBezTo>
                      <a:pt x="822446" y="734907"/>
                      <a:pt x="843945" y="756328"/>
                      <a:pt x="872607" y="756328"/>
                    </a:cubicBezTo>
                    <a:cubicBezTo>
                      <a:pt x="994429" y="756328"/>
                      <a:pt x="994429" y="756328"/>
                      <a:pt x="994429" y="756328"/>
                    </a:cubicBezTo>
                    <a:cubicBezTo>
                      <a:pt x="994429" y="1106104"/>
                      <a:pt x="994429" y="1106104"/>
                      <a:pt x="994429" y="1106104"/>
                    </a:cubicBezTo>
                    <a:cubicBezTo>
                      <a:pt x="994429" y="1134654"/>
                      <a:pt x="1015928" y="1159640"/>
                      <a:pt x="1044590" y="1159640"/>
                    </a:cubicBezTo>
                    <a:cubicBezTo>
                      <a:pt x="1073252" y="1159640"/>
                      <a:pt x="1094751" y="1134654"/>
                      <a:pt x="1094751" y="1106104"/>
                    </a:cubicBezTo>
                    <a:cubicBezTo>
                      <a:pt x="1094751" y="756328"/>
                      <a:pt x="1094751" y="756328"/>
                      <a:pt x="1094751" y="756328"/>
                    </a:cubicBezTo>
                    <a:cubicBezTo>
                      <a:pt x="1216572" y="756328"/>
                      <a:pt x="1216572" y="756328"/>
                      <a:pt x="1216572" y="756328"/>
                    </a:cubicBezTo>
                    <a:cubicBezTo>
                      <a:pt x="1245234" y="756328"/>
                      <a:pt x="1266734" y="734918"/>
                      <a:pt x="1266734" y="706357"/>
                    </a:cubicBezTo>
                    <a:cubicBezTo>
                      <a:pt x="1266734" y="677796"/>
                      <a:pt x="1245234" y="656386"/>
                      <a:pt x="1216572" y="656386"/>
                    </a:cubicBezTo>
                    <a:lnTo>
                      <a:pt x="1216572" y="656386"/>
                    </a:lnTo>
                    <a:close/>
                    <a:moveTo>
                      <a:pt x="2721742" y="503254"/>
                    </a:moveTo>
                    <a:cubicBezTo>
                      <a:pt x="2789827" y="503254"/>
                      <a:pt x="2854324" y="474704"/>
                      <a:pt x="2904485" y="428297"/>
                    </a:cubicBezTo>
                    <a:cubicBezTo>
                      <a:pt x="2922398" y="406888"/>
                      <a:pt x="2922398" y="374762"/>
                      <a:pt x="2900899" y="356916"/>
                    </a:cubicBezTo>
                    <a:cubicBezTo>
                      <a:pt x="2875812" y="335495"/>
                      <a:pt x="2839988" y="339071"/>
                      <a:pt x="2818489" y="360481"/>
                    </a:cubicBezTo>
                    <a:cubicBezTo>
                      <a:pt x="2789827" y="389031"/>
                      <a:pt x="2757578" y="403312"/>
                      <a:pt x="2721742" y="403312"/>
                    </a:cubicBezTo>
                    <a:cubicBezTo>
                      <a:pt x="2642908" y="403312"/>
                      <a:pt x="2578410" y="335495"/>
                      <a:pt x="2578410" y="253409"/>
                    </a:cubicBezTo>
                    <a:cubicBezTo>
                      <a:pt x="2578410" y="171323"/>
                      <a:pt x="2642908" y="103507"/>
                      <a:pt x="2721742" y="103507"/>
                    </a:cubicBezTo>
                    <a:cubicBezTo>
                      <a:pt x="2757578" y="103507"/>
                      <a:pt x="2789827" y="117788"/>
                      <a:pt x="2818489" y="146338"/>
                    </a:cubicBezTo>
                    <a:cubicBezTo>
                      <a:pt x="2839988" y="167759"/>
                      <a:pt x="2875824" y="167759"/>
                      <a:pt x="2900899" y="149914"/>
                    </a:cubicBezTo>
                    <a:cubicBezTo>
                      <a:pt x="2922398" y="128493"/>
                      <a:pt x="2922398" y="96378"/>
                      <a:pt x="2904485" y="74957"/>
                    </a:cubicBezTo>
                    <a:cubicBezTo>
                      <a:pt x="2854324" y="24986"/>
                      <a:pt x="2786240" y="0"/>
                      <a:pt x="2721742" y="0"/>
                    </a:cubicBezTo>
                    <a:cubicBezTo>
                      <a:pt x="2578410" y="0"/>
                      <a:pt x="2467327" y="114212"/>
                      <a:pt x="2467327" y="253409"/>
                    </a:cubicBezTo>
                    <a:cubicBezTo>
                      <a:pt x="2467327" y="392607"/>
                      <a:pt x="2578421" y="503254"/>
                      <a:pt x="2721742" y="503254"/>
                    </a:cubicBezTo>
                    <a:lnTo>
                      <a:pt x="2721742" y="503254"/>
                    </a:lnTo>
                    <a:close/>
                  </a:path>
                </a:pathLst>
              </a:custGeom>
              <a:solidFill>
                <a:srgbClr val="00BCEB"/>
              </a:solidFill>
              <a:ln w="1116" cap="flat">
                <a:noFill/>
                <a:prstDash val="solid"/>
                <a:miter/>
              </a:ln>
            </p:spPr>
            <p:txBody>
              <a:bodyPr rtlCol="0" anchor="ctr"/>
              <a:lstStyle/>
              <a:p>
                <a:pPr marL="0" marR="0" lvl="0" indent="0" algn="l" defTabSz="913966"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nvGrpSpPr>
            <p:cNvPr id="400" name="Group 399">
              <a:extLst>
                <a:ext uri="{FF2B5EF4-FFF2-40B4-BE49-F238E27FC236}">
                  <a16:creationId xmlns:a16="http://schemas.microsoft.com/office/drawing/2014/main" id="{3CCA13EE-A437-4770-B3DF-816D49A37060}"/>
                </a:ext>
              </a:extLst>
            </p:cNvPr>
            <p:cNvGrpSpPr/>
            <p:nvPr/>
          </p:nvGrpSpPr>
          <p:grpSpPr>
            <a:xfrm>
              <a:off x="472912" y="2312143"/>
              <a:ext cx="503276" cy="368186"/>
              <a:chOff x="2367216" y="4857438"/>
              <a:chExt cx="525679" cy="384575"/>
            </a:xfrm>
          </p:grpSpPr>
          <p:grpSp>
            <p:nvGrpSpPr>
              <p:cNvPr id="408" name="Graphic 75">
                <a:extLst>
                  <a:ext uri="{FF2B5EF4-FFF2-40B4-BE49-F238E27FC236}">
                    <a16:creationId xmlns:a16="http://schemas.microsoft.com/office/drawing/2014/main" id="{092D343D-83BE-4321-B967-0DB72FC174FF}"/>
                  </a:ext>
                </a:extLst>
              </p:cNvPr>
              <p:cNvGrpSpPr/>
              <p:nvPr/>
            </p:nvGrpSpPr>
            <p:grpSpPr>
              <a:xfrm>
                <a:off x="2367216" y="4857438"/>
                <a:ext cx="525679" cy="260612"/>
                <a:chOff x="2323590" y="1295344"/>
                <a:chExt cx="4475419" cy="2218743"/>
              </a:xfrm>
              <a:solidFill>
                <a:srgbClr val="00BCEB"/>
              </a:solidFill>
            </p:grpSpPr>
            <p:sp>
              <p:nvSpPr>
                <p:cNvPr id="426" name="Freeform: Shape 1586">
                  <a:extLst>
                    <a:ext uri="{FF2B5EF4-FFF2-40B4-BE49-F238E27FC236}">
                      <a16:creationId xmlns:a16="http://schemas.microsoft.com/office/drawing/2014/main" id="{9A3A59BF-CE52-4FCC-880B-106B3762520D}"/>
                    </a:ext>
                  </a:extLst>
                </p:cNvPr>
                <p:cNvSpPr/>
                <p:nvPr/>
              </p:nvSpPr>
              <p:spPr>
                <a:xfrm>
                  <a:off x="2323590" y="1295344"/>
                  <a:ext cx="4475419" cy="2218743"/>
                </a:xfrm>
                <a:custGeom>
                  <a:avLst/>
                  <a:gdLst>
                    <a:gd name="connsiteX0" fmla="*/ 4152116 w 4475419"/>
                    <a:gd name="connsiteY0" fmla="*/ 1283831 h 2218743"/>
                    <a:gd name="connsiteX1" fmla="*/ 4127363 w 4475419"/>
                    <a:gd name="connsiteY1" fmla="*/ 1273919 h 2218743"/>
                    <a:gd name="connsiteX2" fmla="*/ 3722687 w 4475419"/>
                    <a:gd name="connsiteY2" fmla="*/ 628523 h 2218743"/>
                    <a:gd name="connsiteX3" fmla="*/ 3728336 w 4475419"/>
                    <a:gd name="connsiteY3" fmla="*/ 606976 h 2218743"/>
                    <a:gd name="connsiteX4" fmla="*/ 3729535 w 4475419"/>
                    <a:gd name="connsiteY4" fmla="*/ 358590 h 2218743"/>
                    <a:gd name="connsiteX5" fmla="*/ 3282519 w 4475419"/>
                    <a:gd name="connsiteY5" fmla="*/ 1740 h 2218743"/>
                    <a:gd name="connsiteX6" fmla="*/ 2701031 w 4475419"/>
                    <a:gd name="connsiteY6" fmla="*/ 1151 h 2218743"/>
                    <a:gd name="connsiteX7" fmla="*/ 2641048 w 4475419"/>
                    <a:gd name="connsiteY7" fmla="*/ 6483 h 2218743"/>
                    <a:gd name="connsiteX8" fmla="*/ 2237811 w 4475419"/>
                    <a:gd name="connsiteY8" fmla="*/ 468220 h 2218743"/>
                    <a:gd name="connsiteX9" fmla="*/ 2251845 w 4475419"/>
                    <a:gd name="connsiteY9" fmla="*/ 627138 h 2218743"/>
                    <a:gd name="connsiteX10" fmla="*/ 2223559 w 4475419"/>
                    <a:gd name="connsiteY10" fmla="*/ 627138 h 2218743"/>
                    <a:gd name="connsiteX11" fmla="*/ 1473374 w 4475419"/>
                    <a:gd name="connsiteY11" fmla="*/ 627291 h 2218743"/>
                    <a:gd name="connsiteX12" fmla="*/ 1016532 w 4475419"/>
                    <a:gd name="connsiteY12" fmla="*/ 927559 h 2218743"/>
                    <a:gd name="connsiteX13" fmla="*/ 1003632 w 4475419"/>
                    <a:gd name="connsiteY13" fmla="*/ 1255797 h 2218743"/>
                    <a:gd name="connsiteX14" fmla="*/ 970484 w 4475419"/>
                    <a:gd name="connsiteY14" fmla="*/ 1255797 h 2218743"/>
                    <a:gd name="connsiteX15" fmla="*/ 494691 w 4475419"/>
                    <a:gd name="connsiteY15" fmla="*/ 1256222 h 2218743"/>
                    <a:gd name="connsiteX16" fmla="*/ 392333 w 4475419"/>
                    <a:gd name="connsiteY16" fmla="*/ 1265567 h 2218743"/>
                    <a:gd name="connsiteX17" fmla="*/ 41437 w 4475419"/>
                    <a:gd name="connsiteY17" fmla="*/ 1927897 h 2218743"/>
                    <a:gd name="connsiteX18" fmla="*/ 498900 w 4475419"/>
                    <a:gd name="connsiteY18" fmla="*/ 2218243 h 2218743"/>
                    <a:gd name="connsiteX19" fmla="*/ 3962863 w 4475419"/>
                    <a:gd name="connsiteY19" fmla="*/ 2218461 h 2218743"/>
                    <a:gd name="connsiteX20" fmla="*/ 4045669 w 4475419"/>
                    <a:gd name="connsiteY20" fmla="*/ 2214328 h 2218743"/>
                    <a:gd name="connsiteX21" fmla="*/ 4474269 w 4475419"/>
                    <a:gd name="connsiteY21" fmla="*/ 1774530 h 2218743"/>
                    <a:gd name="connsiteX22" fmla="*/ 4152116 w 4475419"/>
                    <a:gd name="connsiteY22" fmla="*/ 1283831 h 22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75419" h="2218743">
                      <a:moveTo>
                        <a:pt x="4152116" y="1283831"/>
                      </a:moveTo>
                      <a:cubicBezTo>
                        <a:pt x="4143709" y="1280843"/>
                        <a:pt x="4135530" y="1277201"/>
                        <a:pt x="4127363" y="1273919"/>
                      </a:cubicBezTo>
                      <a:cubicBezTo>
                        <a:pt x="4234889" y="960337"/>
                        <a:pt x="4019826" y="662980"/>
                        <a:pt x="3722687" y="628523"/>
                      </a:cubicBezTo>
                      <a:cubicBezTo>
                        <a:pt x="3724607" y="621195"/>
                        <a:pt x="3726460" y="614075"/>
                        <a:pt x="3728336" y="606976"/>
                      </a:cubicBezTo>
                      <a:cubicBezTo>
                        <a:pt x="3750275" y="524279"/>
                        <a:pt x="3751060" y="441549"/>
                        <a:pt x="3729535" y="358590"/>
                      </a:cubicBezTo>
                      <a:cubicBezTo>
                        <a:pt x="3676813" y="155423"/>
                        <a:pt x="3492315" y="5327"/>
                        <a:pt x="3282519" y="1740"/>
                      </a:cubicBezTo>
                      <a:cubicBezTo>
                        <a:pt x="3088740" y="-1575"/>
                        <a:pt x="2894864" y="802"/>
                        <a:pt x="2701031" y="1151"/>
                      </a:cubicBezTo>
                      <a:cubicBezTo>
                        <a:pt x="2681033" y="1184"/>
                        <a:pt x="2660904" y="3648"/>
                        <a:pt x="2641048" y="6483"/>
                      </a:cubicBezTo>
                      <a:cubicBezTo>
                        <a:pt x="2416978" y="38509"/>
                        <a:pt x="2238225" y="241872"/>
                        <a:pt x="2237811" y="468220"/>
                      </a:cubicBezTo>
                      <a:cubicBezTo>
                        <a:pt x="2237713" y="520386"/>
                        <a:pt x="2246774" y="572563"/>
                        <a:pt x="2251845" y="627138"/>
                      </a:cubicBezTo>
                      <a:cubicBezTo>
                        <a:pt x="2245073" y="627138"/>
                        <a:pt x="2234322" y="627138"/>
                        <a:pt x="2223559" y="627138"/>
                      </a:cubicBezTo>
                      <a:cubicBezTo>
                        <a:pt x="1973494" y="627138"/>
                        <a:pt x="1723428" y="626680"/>
                        <a:pt x="1473374" y="627291"/>
                      </a:cubicBezTo>
                      <a:cubicBezTo>
                        <a:pt x="1267088" y="627803"/>
                        <a:pt x="1092600" y="742657"/>
                        <a:pt x="1016532" y="927559"/>
                      </a:cubicBezTo>
                      <a:cubicBezTo>
                        <a:pt x="972872" y="1033700"/>
                        <a:pt x="969121" y="1142197"/>
                        <a:pt x="1003632" y="1255797"/>
                      </a:cubicBezTo>
                      <a:cubicBezTo>
                        <a:pt x="990493" y="1255797"/>
                        <a:pt x="980483" y="1255797"/>
                        <a:pt x="970484" y="1255797"/>
                      </a:cubicBezTo>
                      <a:cubicBezTo>
                        <a:pt x="811882" y="1255797"/>
                        <a:pt x="653281" y="1255262"/>
                        <a:pt x="494691" y="1256222"/>
                      </a:cubicBezTo>
                      <a:cubicBezTo>
                        <a:pt x="460528" y="1256429"/>
                        <a:pt x="425962" y="1259569"/>
                        <a:pt x="392333" y="1265567"/>
                      </a:cubicBezTo>
                      <a:cubicBezTo>
                        <a:pt x="91204" y="1319248"/>
                        <a:pt x="-85073" y="1648063"/>
                        <a:pt x="41437" y="1927897"/>
                      </a:cubicBezTo>
                      <a:cubicBezTo>
                        <a:pt x="129172" y="2121981"/>
                        <a:pt x="286650" y="2218101"/>
                        <a:pt x="498900" y="2218243"/>
                      </a:cubicBezTo>
                      <a:cubicBezTo>
                        <a:pt x="1653554" y="2219071"/>
                        <a:pt x="2808208" y="2218668"/>
                        <a:pt x="3962863" y="2218461"/>
                      </a:cubicBezTo>
                      <a:cubicBezTo>
                        <a:pt x="3990472" y="2218461"/>
                        <a:pt x="4018180" y="2216902"/>
                        <a:pt x="4045669" y="2214328"/>
                      </a:cubicBezTo>
                      <a:cubicBezTo>
                        <a:pt x="4271386" y="2193229"/>
                        <a:pt x="4458970" y="2000519"/>
                        <a:pt x="4474269" y="1774530"/>
                      </a:cubicBezTo>
                      <a:cubicBezTo>
                        <a:pt x="4489109" y="1555367"/>
                        <a:pt x="4359219" y="1357565"/>
                        <a:pt x="4152116" y="1283831"/>
                      </a:cubicBezTo>
                      <a:close/>
                    </a:path>
                  </a:pathLst>
                </a:custGeom>
                <a:solidFill>
                  <a:srgbClr val="FFFFFF"/>
                </a:solidFill>
                <a:ln w="1089"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27" name="Freeform: Shape 1587">
                  <a:extLst>
                    <a:ext uri="{FF2B5EF4-FFF2-40B4-BE49-F238E27FC236}">
                      <a16:creationId xmlns:a16="http://schemas.microsoft.com/office/drawing/2014/main" id="{7F21D89A-57B5-4935-9A0E-1122581BB0BD}"/>
                    </a:ext>
                  </a:extLst>
                </p:cNvPr>
                <p:cNvSpPr/>
                <p:nvPr/>
              </p:nvSpPr>
              <p:spPr>
                <a:xfrm>
                  <a:off x="4935501" y="1948162"/>
                  <a:ext cx="598650" cy="1441135"/>
                </a:xfrm>
                <a:custGeom>
                  <a:avLst/>
                  <a:gdLst>
                    <a:gd name="connsiteX0" fmla="*/ 597724 w 598650"/>
                    <a:gd name="connsiteY0" fmla="*/ 721867 h 1441135"/>
                    <a:gd name="connsiteX1" fmla="*/ 598541 w 598650"/>
                    <a:gd name="connsiteY1" fmla="*/ 112629 h 1441135"/>
                    <a:gd name="connsiteX2" fmla="*/ 486250 w 598650"/>
                    <a:gd name="connsiteY2" fmla="*/ 10 h 1441135"/>
                    <a:gd name="connsiteX3" fmla="*/ 113654 w 598650"/>
                    <a:gd name="connsiteY3" fmla="*/ 501 h 1441135"/>
                    <a:gd name="connsiteX4" fmla="*/ 414 w 598650"/>
                    <a:gd name="connsiteY4" fmla="*/ 114722 h 1441135"/>
                    <a:gd name="connsiteX5" fmla="*/ 0 w 598650"/>
                    <a:gd name="connsiteY5" fmla="*/ 1328183 h 1441135"/>
                    <a:gd name="connsiteX6" fmla="*/ 111997 w 598650"/>
                    <a:gd name="connsiteY6" fmla="*/ 1441019 h 1441135"/>
                    <a:gd name="connsiteX7" fmla="*/ 487090 w 598650"/>
                    <a:gd name="connsiteY7" fmla="*/ 1441106 h 1441135"/>
                    <a:gd name="connsiteX8" fmla="*/ 598640 w 598650"/>
                    <a:gd name="connsiteY8" fmla="*/ 1328575 h 1441135"/>
                    <a:gd name="connsiteX9" fmla="*/ 597724 w 598650"/>
                    <a:gd name="connsiteY9" fmla="*/ 721867 h 144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650" h="1441135">
                      <a:moveTo>
                        <a:pt x="597724" y="721867"/>
                      </a:moveTo>
                      <a:cubicBezTo>
                        <a:pt x="597724" y="518787"/>
                        <a:pt x="596219" y="315686"/>
                        <a:pt x="598541" y="112629"/>
                      </a:cubicBezTo>
                      <a:cubicBezTo>
                        <a:pt x="599359" y="40890"/>
                        <a:pt x="548785" y="-753"/>
                        <a:pt x="486250" y="10"/>
                      </a:cubicBezTo>
                      <a:cubicBezTo>
                        <a:pt x="362073" y="1526"/>
                        <a:pt x="237853" y="337"/>
                        <a:pt x="113654" y="501"/>
                      </a:cubicBezTo>
                      <a:cubicBezTo>
                        <a:pt x="40607" y="599"/>
                        <a:pt x="436" y="40966"/>
                        <a:pt x="414" y="114722"/>
                      </a:cubicBezTo>
                      <a:cubicBezTo>
                        <a:pt x="294" y="519213"/>
                        <a:pt x="709" y="923692"/>
                        <a:pt x="0" y="1328183"/>
                      </a:cubicBezTo>
                      <a:cubicBezTo>
                        <a:pt x="-109" y="1391198"/>
                        <a:pt x="38634" y="1442328"/>
                        <a:pt x="111997" y="1441019"/>
                      </a:cubicBezTo>
                      <a:cubicBezTo>
                        <a:pt x="236991" y="1438795"/>
                        <a:pt x="362095" y="1438609"/>
                        <a:pt x="487090" y="1441106"/>
                      </a:cubicBezTo>
                      <a:cubicBezTo>
                        <a:pt x="558196" y="1442524"/>
                        <a:pt x="599414" y="1391699"/>
                        <a:pt x="598640" y="1328575"/>
                      </a:cubicBezTo>
                      <a:cubicBezTo>
                        <a:pt x="596175" y="1126368"/>
                        <a:pt x="597724" y="924107"/>
                        <a:pt x="597724" y="721867"/>
                      </a:cubicBezTo>
                      <a:close/>
                    </a:path>
                  </a:pathLst>
                </a:custGeom>
                <a:solidFill>
                  <a:srgbClr val="FBAB2C"/>
                </a:solidFill>
                <a:ln w="1089"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28" name="Freeform: Shape 1588">
                  <a:extLst>
                    <a:ext uri="{FF2B5EF4-FFF2-40B4-BE49-F238E27FC236}">
                      <a16:creationId xmlns:a16="http://schemas.microsoft.com/office/drawing/2014/main" id="{D4EB6DC4-591C-490D-B110-A58668C2265A}"/>
                    </a:ext>
                  </a:extLst>
                </p:cNvPr>
                <p:cNvSpPr/>
                <p:nvPr/>
              </p:nvSpPr>
              <p:spPr>
                <a:xfrm>
                  <a:off x="4255658" y="2159818"/>
                  <a:ext cx="597297" cy="1075521"/>
                </a:xfrm>
                <a:custGeom>
                  <a:avLst/>
                  <a:gdLst>
                    <a:gd name="connsiteX0" fmla="*/ 597222 w 597297"/>
                    <a:gd name="connsiteY0" fmla="*/ 104880 h 1075521"/>
                    <a:gd name="connsiteX1" fmla="*/ 494046 w 597297"/>
                    <a:gd name="connsiteY1" fmla="*/ 135 h 1075521"/>
                    <a:gd name="connsiteX2" fmla="*/ 103819 w 597297"/>
                    <a:gd name="connsiteY2" fmla="*/ 135 h 1075521"/>
                    <a:gd name="connsiteX3" fmla="*/ 120 w 597297"/>
                    <a:gd name="connsiteY3" fmla="*/ 104728 h 1075521"/>
                    <a:gd name="connsiteX4" fmla="*/ 109 w 597297"/>
                    <a:gd name="connsiteY4" fmla="*/ 968262 h 1075521"/>
                    <a:gd name="connsiteX5" fmla="*/ 104942 w 597297"/>
                    <a:gd name="connsiteY5" fmla="*/ 1075014 h 1075521"/>
                    <a:gd name="connsiteX6" fmla="*/ 492651 w 597297"/>
                    <a:gd name="connsiteY6" fmla="*/ 1075014 h 1075521"/>
                    <a:gd name="connsiteX7" fmla="*/ 597244 w 597297"/>
                    <a:gd name="connsiteY7" fmla="*/ 968415 h 1075521"/>
                    <a:gd name="connsiteX8" fmla="*/ 597276 w 597297"/>
                    <a:gd name="connsiteY8" fmla="*/ 535388 h 1075521"/>
                    <a:gd name="connsiteX9" fmla="*/ 597222 w 597297"/>
                    <a:gd name="connsiteY9" fmla="*/ 104880 h 10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97" h="1075521">
                      <a:moveTo>
                        <a:pt x="597222" y="104880"/>
                      </a:moveTo>
                      <a:cubicBezTo>
                        <a:pt x="597167" y="41734"/>
                        <a:pt x="556342" y="222"/>
                        <a:pt x="494046" y="135"/>
                      </a:cubicBezTo>
                      <a:cubicBezTo>
                        <a:pt x="363970" y="-50"/>
                        <a:pt x="233894" y="-40"/>
                        <a:pt x="103819" y="135"/>
                      </a:cubicBezTo>
                      <a:cubicBezTo>
                        <a:pt x="41752" y="222"/>
                        <a:pt x="153" y="42007"/>
                        <a:pt x="120" y="104728"/>
                      </a:cubicBezTo>
                      <a:cubicBezTo>
                        <a:pt x="-44" y="392576"/>
                        <a:pt x="-33" y="680414"/>
                        <a:pt x="109" y="968262"/>
                      </a:cubicBezTo>
                      <a:cubicBezTo>
                        <a:pt x="142" y="1032237"/>
                        <a:pt x="41185" y="1074676"/>
                        <a:pt x="104942" y="1075014"/>
                      </a:cubicBezTo>
                      <a:cubicBezTo>
                        <a:pt x="234178" y="1075690"/>
                        <a:pt x="363414" y="1075690"/>
                        <a:pt x="492651" y="1075014"/>
                      </a:cubicBezTo>
                      <a:cubicBezTo>
                        <a:pt x="556724" y="1074676"/>
                        <a:pt x="597189" y="1032553"/>
                        <a:pt x="597244" y="968415"/>
                      </a:cubicBezTo>
                      <a:cubicBezTo>
                        <a:pt x="597342" y="824076"/>
                        <a:pt x="597276" y="679727"/>
                        <a:pt x="597276" y="535388"/>
                      </a:cubicBezTo>
                      <a:cubicBezTo>
                        <a:pt x="597265" y="391889"/>
                        <a:pt x="597353" y="248379"/>
                        <a:pt x="597222" y="104880"/>
                      </a:cubicBezTo>
                      <a:close/>
                    </a:path>
                  </a:pathLst>
                </a:custGeom>
                <a:solidFill>
                  <a:srgbClr val="74BF4B"/>
                </a:solidFill>
                <a:ln w="1089"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29" name="Freeform: Shape 1589">
                  <a:extLst>
                    <a:ext uri="{FF2B5EF4-FFF2-40B4-BE49-F238E27FC236}">
                      <a16:creationId xmlns:a16="http://schemas.microsoft.com/office/drawing/2014/main" id="{5C6473E0-F0AD-43B4-A697-366272B3B16A}"/>
                    </a:ext>
                  </a:extLst>
                </p:cNvPr>
                <p:cNvSpPr/>
                <p:nvPr/>
              </p:nvSpPr>
              <p:spPr>
                <a:xfrm>
                  <a:off x="3575608" y="2158831"/>
                  <a:ext cx="2639037" cy="1076769"/>
                </a:xfrm>
                <a:custGeom>
                  <a:avLst/>
                  <a:gdLst>
                    <a:gd name="connsiteX0" fmla="*/ 597277 w 2639037"/>
                    <a:gd name="connsiteY0" fmla="*/ 107558 h 1076769"/>
                    <a:gd name="connsiteX1" fmla="*/ 597298 w 2639037"/>
                    <a:gd name="connsiteY1" fmla="*/ 967908 h 1076769"/>
                    <a:gd name="connsiteX2" fmla="*/ 488627 w 2639037"/>
                    <a:gd name="connsiteY2" fmla="*/ 1076121 h 1076769"/>
                    <a:gd name="connsiteX3" fmla="*/ 108769 w 2639037"/>
                    <a:gd name="connsiteY3" fmla="*/ 1076143 h 1076769"/>
                    <a:gd name="connsiteX4" fmla="*/ 66 w 2639037"/>
                    <a:gd name="connsiteY4" fmla="*/ 966294 h 1076769"/>
                    <a:gd name="connsiteX5" fmla="*/ 33 w 2639037"/>
                    <a:gd name="connsiteY5" fmla="*/ 536125 h 1076769"/>
                    <a:gd name="connsiteX6" fmla="*/ 77 w 2639037"/>
                    <a:gd name="connsiteY6" fmla="*/ 108463 h 1076769"/>
                    <a:gd name="connsiteX7" fmla="*/ 107832 w 2639037"/>
                    <a:gd name="connsiteY7" fmla="*/ 1089 h 1076769"/>
                    <a:gd name="connsiteX8" fmla="*/ 490209 w 2639037"/>
                    <a:gd name="connsiteY8" fmla="*/ 1100 h 1076769"/>
                    <a:gd name="connsiteX9" fmla="*/ 597277 w 2639037"/>
                    <a:gd name="connsiteY9" fmla="*/ 107558 h 1076769"/>
                    <a:gd name="connsiteX10" fmla="*/ 2638266 w 2639037"/>
                    <a:gd name="connsiteY10" fmla="*/ 536354 h 1076769"/>
                    <a:gd name="connsiteX11" fmla="*/ 2638135 w 2639037"/>
                    <a:gd name="connsiteY11" fmla="*/ 108463 h 1076769"/>
                    <a:gd name="connsiteX12" fmla="*/ 2530533 w 2639037"/>
                    <a:gd name="connsiteY12" fmla="*/ 1079 h 1076769"/>
                    <a:gd name="connsiteX13" fmla="*/ 2158046 w 2639037"/>
                    <a:gd name="connsiteY13" fmla="*/ 53 h 1076769"/>
                    <a:gd name="connsiteX14" fmla="*/ 2041688 w 2639037"/>
                    <a:gd name="connsiteY14" fmla="*/ 115856 h 1076769"/>
                    <a:gd name="connsiteX15" fmla="*/ 2041797 w 2639037"/>
                    <a:gd name="connsiteY15" fmla="*/ 961551 h 1076769"/>
                    <a:gd name="connsiteX16" fmla="*/ 2156618 w 2639037"/>
                    <a:gd name="connsiteY16" fmla="*/ 1076721 h 1076769"/>
                    <a:gd name="connsiteX17" fmla="*/ 2524089 w 2639037"/>
                    <a:gd name="connsiteY17" fmla="*/ 1076754 h 1076769"/>
                    <a:gd name="connsiteX18" fmla="*/ 2639008 w 2639037"/>
                    <a:gd name="connsiteY18" fmla="*/ 961704 h 1076769"/>
                    <a:gd name="connsiteX19" fmla="*/ 2638266 w 2639037"/>
                    <a:gd name="connsiteY19" fmla="*/ 536354 h 107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39037" h="1076769">
                      <a:moveTo>
                        <a:pt x="597277" y="107558"/>
                      </a:moveTo>
                      <a:cubicBezTo>
                        <a:pt x="597473" y="394338"/>
                        <a:pt x="597462" y="681117"/>
                        <a:pt x="597298" y="967908"/>
                      </a:cubicBezTo>
                      <a:cubicBezTo>
                        <a:pt x="597266" y="1034282"/>
                        <a:pt x="555579" y="1075914"/>
                        <a:pt x="488627" y="1076121"/>
                      </a:cubicBezTo>
                      <a:cubicBezTo>
                        <a:pt x="362008" y="1076503"/>
                        <a:pt x="235389" y="1076459"/>
                        <a:pt x="108769" y="1076143"/>
                      </a:cubicBezTo>
                      <a:cubicBezTo>
                        <a:pt x="39975" y="1075969"/>
                        <a:pt x="120" y="1035438"/>
                        <a:pt x="66" y="966294"/>
                      </a:cubicBezTo>
                      <a:cubicBezTo>
                        <a:pt x="-54" y="822904"/>
                        <a:pt x="33" y="679515"/>
                        <a:pt x="33" y="536125"/>
                      </a:cubicBezTo>
                      <a:cubicBezTo>
                        <a:pt x="33" y="393574"/>
                        <a:pt x="-65" y="251024"/>
                        <a:pt x="77" y="108463"/>
                      </a:cubicBezTo>
                      <a:cubicBezTo>
                        <a:pt x="142" y="40672"/>
                        <a:pt x="39953" y="1133"/>
                        <a:pt x="107832" y="1089"/>
                      </a:cubicBezTo>
                      <a:cubicBezTo>
                        <a:pt x="235291" y="1024"/>
                        <a:pt x="362750" y="1002"/>
                        <a:pt x="490209" y="1100"/>
                      </a:cubicBezTo>
                      <a:cubicBezTo>
                        <a:pt x="555590" y="1144"/>
                        <a:pt x="597222" y="42155"/>
                        <a:pt x="597277" y="107558"/>
                      </a:cubicBezTo>
                      <a:close/>
                      <a:moveTo>
                        <a:pt x="2638266" y="536354"/>
                      </a:moveTo>
                      <a:cubicBezTo>
                        <a:pt x="2638255" y="393727"/>
                        <a:pt x="2638539" y="251100"/>
                        <a:pt x="2638135" y="108463"/>
                      </a:cubicBezTo>
                      <a:cubicBezTo>
                        <a:pt x="2637939" y="39319"/>
                        <a:pt x="2599109" y="1111"/>
                        <a:pt x="2530533" y="1079"/>
                      </a:cubicBezTo>
                      <a:cubicBezTo>
                        <a:pt x="2406367" y="1013"/>
                        <a:pt x="2282125" y="3434"/>
                        <a:pt x="2158046" y="53"/>
                      </a:cubicBezTo>
                      <a:cubicBezTo>
                        <a:pt x="2096688" y="-1615"/>
                        <a:pt x="2041044" y="35710"/>
                        <a:pt x="2041688" y="115856"/>
                      </a:cubicBezTo>
                      <a:cubicBezTo>
                        <a:pt x="2043967" y="397740"/>
                        <a:pt x="2043792" y="679667"/>
                        <a:pt x="2041797" y="961551"/>
                      </a:cubicBezTo>
                      <a:cubicBezTo>
                        <a:pt x="2041241" y="1040955"/>
                        <a:pt x="2094715" y="1077572"/>
                        <a:pt x="2156618" y="1076721"/>
                      </a:cubicBezTo>
                      <a:cubicBezTo>
                        <a:pt x="2279083" y="1075031"/>
                        <a:pt x="2401613" y="1074987"/>
                        <a:pt x="2524089" y="1076754"/>
                      </a:cubicBezTo>
                      <a:cubicBezTo>
                        <a:pt x="2583625" y="1077615"/>
                        <a:pt x="2640534" y="1043234"/>
                        <a:pt x="2639008" y="961704"/>
                      </a:cubicBezTo>
                      <a:cubicBezTo>
                        <a:pt x="2636358" y="819971"/>
                        <a:pt x="2638277" y="678152"/>
                        <a:pt x="2638266" y="536354"/>
                      </a:cubicBezTo>
                      <a:close/>
                    </a:path>
                  </a:pathLst>
                </a:custGeom>
                <a:solidFill>
                  <a:srgbClr val="00BCEB"/>
                </a:solidFill>
                <a:ln w="1089"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30" name="Freeform: Shape 1590">
                  <a:extLst>
                    <a:ext uri="{FF2B5EF4-FFF2-40B4-BE49-F238E27FC236}">
                      <a16:creationId xmlns:a16="http://schemas.microsoft.com/office/drawing/2014/main" id="{01A990AC-C04C-419A-A13D-ADE5911E9701}"/>
                    </a:ext>
                  </a:extLst>
                </p:cNvPr>
                <p:cNvSpPr/>
                <p:nvPr/>
              </p:nvSpPr>
              <p:spPr>
                <a:xfrm>
                  <a:off x="3694802" y="2092194"/>
                  <a:ext cx="2400373" cy="974432"/>
                </a:xfrm>
                <a:custGeom>
                  <a:avLst/>
                  <a:gdLst>
                    <a:gd name="connsiteX0" fmla="*/ 1541121 w 2400373"/>
                    <a:gd name="connsiteY0" fmla="*/ 528974 h 974432"/>
                    <a:gd name="connsiteX1" fmla="*/ 1682035 w 2400373"/>
                    <a:gd name="connsiteY1" fmla="*/ 528875 h 974432"/>
                    <a:gd name="connsiteX2" fmla="*/ 1719153 w 2400373"/>
                    <a:gd name="connsiteY2" fmla="*/ 556834 h 974432"/>
                    <a:gd name="connsiteX3" fmla="*/ 1682951 w 2400373"/>
                    <a:gd name="connsiteY3" fmla="*/ 588216 h 974432"/>
                    <a:gd name="connsiteX4" fmla="*/ 1398603 w 2400373"/>
                    <a:gd name="connsiteY4" fmla="*/ 588238 h 974432"/>
                    <a:gd name="connsiteX5" fmla="*/ 1360635 w 2400373"/>
                    <a:gd name="connsiteY5" fmla="*/ 557695 h 974432"/>
                    <a:gd name="connsiteX6" fmla="*/ 1400195 w 2400373"/>
                    <a:gd name="connsiteY6" fmla="*/ 528766 h 974432"/>
                    <a:gd name="connsiteX7" fmla="*/ 1541121 w 2400373"/>
                    <a:gd name="connsiteY7" fmla="*/ 528974 h 974432"/>
                    <a:gd name="connsiteX8" fmla="*/ 1398298 w 2400373"/>
                    <a:gd name="connsiteY8" fmla="*/ 705054 h 974432"/>
                    <a:gd name="connsiteX9" fmla="*/ 1361060 w 2400373"/>
                    <a:gd name="connsiteY9" fmla="*/ 733438 h 974432"/>
                    <a:gd name="connsiteX10" fmla="*/ 1395539 w 2400373"/>
                    <a:gd name="connsiteY10" fmla="*/ 764493 h 974432"/>
                    <a:gd name="connsiteX11" fmla="*/ 1684914 w 2400373"/>
                    <a:gd name="connsiteY11" fmla="*/ 764493 h 974432"/>
                    <a:gd name="connsiteX12" fmla="*/ 1719131 w 2400373"/>
                    <a:gd name="connsiteY12" fmla="*/ 733732 h 974432"/>
                    <a:gd name="connsiteX13" fmla="*/ 1682657 w 2400373"/>
                    <a:gd name="connsiteY13" fmla="*/ 705131 h 974432"/>
                    <a:gd name="connsiteX14" fmla="*/ 1539223 w 2400373"/>
                    <a:gd name="connsiteY14" fmla="*/ 705207 h 974432"/>
                    <a:gd name="connsiteX15" fmla="*/ 1398298 w 2400373"/>
                    <a:gd name="connsiteY15" fmla="*/ 705054 h 974432"/>
                    <a:gd name="connsiteX16" fmla="*/ 1682493 w 2400373"/>
                    <a:gd name="connsiteY16" fmla="*/ 58785 h 974432"/>
                    <a:gd name="connsiteX17" fmla="*/ 1719164 w 2400373"/>
                    <a:gd name="connsiteY17" fmla="*/ 28210 h 974432"/>
                    <a:gd name="connsiteX18" fmla="*/ 1682384 w 2400373"/>
                    <a:gd name="connsiteY18" fmla="*/ 88 h 974432"/>
                    <a:gd name="connsiteX19" fmla="*/ 1398123 w 2400373"/>
                    <a:gd name="connsiteY19" fmla="*/ 1 h 974432"/>
                    <a:gd name="connsiteX20" fmla="*/ 1360689 w 2400373"/>
                    <a:gd name="connsiteY20" fmla="*/ 28276 h 974432"/>
                    <a:gd name="connsiteX21" fmla="*/ 1398221 w 2400373"/>
                    <a:gd name="connsiteY21" fmla="*/ 58785 h 974432"/>
                    <a:gd name="connsiteX22" fmla="*/ 1539092 w 2400373"/>
                    <a:gd name="connsiteY22" fmla="*/ 58905 h 974432"/>
                    <a:gd name="connsiteX23" fmla="*/ 1682493 w 2400373"/>
                    <a:gd name="connsiteY23" fmla="*/ 58785 h 974432"/>
                    <a:gd name="connsiteX24" fmla="*/ 1398156 w 2400373"/>
                    <a:gd name="connsiteY24" fmla="*/ 176245 h 974432"/>
                    <a:gd name="connsiteX25" fmla="*/ 1360722 w 2400373"/>
                    <a:gd name="connsiteY25" fmla="*/ 204574 h 974432"/>
                    <a:gd name="connsiteX26" fmla="*/ 1398221 w 2400373"/>
                    <a:gd name="connsiteY26" fmla="*/ 235041 h 974432"/>
                    <a:gd name="connsiteX27" fmla="*/ 1682471 w 2400373"/>
                    <a:gd name="connsiteY27" fmla="*/ 235030 h 974432"/>
                    <a:gd name="connsiteX28" fmla="*/ 1719186 w 2400373"/>
                    <a:gd name="connsiteY28" fmla="*/ 204553 h 974432"/>
                    <a:gd name="connsiteX29" fmla="*/ 1682406 w 2400373"/>
                    <a:gd name="connsiteY29" fmla="*/ 176343 h 974432"/>
                    <a:gd name="connsiteX30" fmla="*/ 1541535 w 2400373"/>
                    <a:gd name="connsiteY30" fmla="*/ 176442 h 974432"/>
                    <a:gd name="connsiteX31" fmla="*/ 1398156 w 2400373"/>
                    <a:gd name="connsiteY31" fmla="*/ 176245 h 974432"/>
                    <a:gd name="connsiteX32" fmla="*/ 1682581 w 2400373"/>
                    <a:gd name="connsiteY32" fmla="*/ 411427 h 974432"/>
                    <a:gd name="connsiteX33" fmla="*/ 1719197 w 2400373"/>
                    <a:gd name="connsiteY33" fmla="*/ 383261 h 974432"/>
                    <a:gd name="connsiteX34" fmla="*/ 1682319 w 2400373"/>
                    <a:gd name="connsiteY34" fmla="*/ 352806 h 974432"/>
                    <a:gd name="connsiteX35" fmla="*/ 1398058 w 2400373"/>
                    <a:gd name="connsiteY35" fmla="*/ 352555 h 974432"/>
                    <a:gd name="connsiteX36" fmla="*/ 1360700 w 2400373"/>
                    <a:gd name="connsiteY36" fmla="*/ 380993 h 974432"/>
                    <a:gd name="connsiteX37" fmla="*/ 1398319 w 2400373"/>
                    <a:gd name="connsiteY37" fmla="*/ 411285 h 974432"/>
                    <a:gd name="connsiteX38" fmla="*/ 1539191 w 2400373"/>
                    <a:gd name="connsiteY38" fmla="*/ 411383 h 974432"/>
                    <a:gd name="connsiteX39" fmla="*/ 1682581 w 2400373"/>
                    <a:gd name="connsiteY39" fmla="*/ 411427 h 974432"/>
                    <a:gd name="connsiteX40" fmla="*/ 998496 w 2400373"/>
                    <a:gd name="connsiteY40" fmla="*/ 269247 h 974432"/>
                    <a:gd name="connsiteX41" fmla="*/ 1038929 w 2400373"/>
                    <a:gd name="connsiteY41" fmla="*/ 239490 h 974432"/>
                    <a:gd name="connsiteX42" fmla="*/ 1000153 w 2400373"/>
                    <a:gd name="connsiteY42" fmla="*/ 210473 h 974432"/>
                    <a:gd name="connsiteX43" fmla="*/ 718379 w 2400373"/>
                    <a:gd name="connsiteY43" fmla="*/ 210648 h 974432"/>
                    <a:gd name="connsiteX44" fmla="*/ 680236 w 2400373"/>
                    <a:gd name="connsiteY44" fmla="*/ 240318 h 974432"/>
                    <a:gd name="connsiteX45" fmla="*/ 719240 w 2400373"/>
                    <a:gd name="connsiteY45" fmla="*/ 269443 h 974432"/>
                    <a:gd name="connsiteX46" fmla="*/ 860122 w 2400373"/>
                    <a:gd name="connsiteY46" fmla="*/ 269269 h 974432"/>
                    <a:gd name="connsiteX47" fmla="*/ 998496 w 2400373"/>
                    <a:gd name="connsiteY47" fmla="*/ 269247 h 974432"/>
                    <a:gd name="connsiteX48" fmla="*/ 1000339 w 2400373"/>
                    <a:gd name="connsiteY48" fmla="*/ 445666 h 974432"/>
                    <a:gd name="connsiteX49" fmla="*/ 1038929 w 2400373"/>
                    <a:gd name="connsiteY49" fmla="*/ 416486 h 974432"/>
                    <a:gd name="connsiteX50" fmla="*/ 1000851 w 2400373"/>
                    <a:gd name="connsiteY50" fmla="*/ 386903 h 974432"/>
                    <a:gd name="connsiteX51" fmla="*/ 719066 w 2400373"/>
                    <a:gd name="connsiteY51" fmla="*/ 386718 h 974432"/>
                    <a:gd name="connsiteX52" fmla="*/ 680236 w 2400373"/>
                    <a:gd name="connsiteY52" fmla="*/ 416017 h 974432"/>
                    <a:gd name="connsiteX53" fmla="*/ 718553 w 2400373"/>
                    <a:gd name="connsiteY53" fmla="*/ 445458 h 974432"/>
                    <a:gd name="connsiteX54" fmla="*/ 856927 w 2400373"/>
                    <a:gd name="connsiteY54" fmla="*/ 445513 h 974432"/>
                    <a:gd name="connsiteX55" fmla="*/ 1000339 w 2400373"/>
                    <a:gd name="connsiteY55" fmla="*/ 445666 h 974432"/>
                    <a:gd name="connsiteX56" fmla="*/ 1003643 w 2400373"/>
                    <a:gd name="connsiteY56" fmla="*/ 621834 h 974432"/>
                    <a:gd name="connsiteX57" fmla="*/ 1038732 w 2400373"/>
                    <a:gd name="connsiteY57" fmla="*/ 592032 h 974432"/>
                    <a:gd name="connsiteX58" fmla="*/ 1005060 w 2400373"/>
                    <a:gd name="connsiteY58" fmla="*/ 563463 h 974432"/>
                    <a:gd name="connsiteX59" fmla="*/ 715762 w 2400373"/>
                    <a:gd name="connsiteY59" fmla="*/ 563409 h 974432"/>
                    <a:gd name="connsiteX60" fmla="*/ 680530 w 2400373"/>
                    <a:gd name="connsiteY60" fmla="*/ 593112 h 974432"/>
                    <a:gd name="connsiteX61" fmla="*/ 716863 w 2400373"/>
                    <a:gd name="connsiteY61" fmla="*/ 621899 h 974432"/>
                    <a:gd name="connsiteX62" fmla="*/ 857734 w 2400373"/>
                    <a:gd name="connsiteY62" fmla="*/ 621735 h 974432"/>
                    <a:gd name="connsiteX63" fmla="*/ 1003643 w 2400373"/>
                    <a:gd name="connsiteY63" fmla="*/ 621834 h 974432"/>
                    <a:gd name="connsiteX64" fmla="*/ 716100 w 2400373"/>
                    <a:gd name="connsiteY64" fmla="*/ 739642 h 974432"/>
                    <a:gd name="connsiteX65" fmla="*/ 680519 w 2400373"/>
                    <a:gd name="connsiteY65" fmla="*/ 769105 h 974432"/>
                    <a:gd name="connsiteX66" fmla="*/ 716525 w 2400373"/>
                    <a:gd name="connsiteY66" fmla="*/ 798165 h 974432"/>
                    <a:gd name="connsiteX67" fmla="*/ 1003294 w 2400373"/>
                    <a:gd name="connsiteY67" fmla="*/ 798121 h 974432"/>
                    <a:gd name="connsiteX68" fmla="*/ 1038721 w 2400373"/>
                    <a:gd name="connsiteY68" fmla="*/ 768713 h 974432"/>
                    <a:gd name="connsiteX69" fmla="*/ 1002869 w 2400373"/>
                    <a:gd name="connsiteY69" fmla="*/ 739664 h 974432"/>
                    <a:gd name="connsiteX70" fmla="*/ 861998 w 2400373"/>
                    <a:gd name="connsiteY70" fmla="*/ 739730 h 974432"/>
                    <a:gd name="connsiteX71" fmla="*/ 716100 w 2400373"/>
                    <a:gd name="connsiteY71" fmla="*/ 739642 h 974432"/>
                    <a:gd name="connsiteX72" fmla="*/ 1002084 w 2400373"/>
                    <a:gd name="connsiteY72" fmla="*/ 974387 h 974432"/>
                    <a:gd name="connsiteX73" fmla="*/ 1038929 w 2400373"/>
                    <a:gd name="connsiteY73" fmla="*/ 946211 h 974432"/>
                    <a:gd name="connsiteX74" fmla="*/ 1001593 w 2400373"/>
                    <a:gd name="connsiteY74" fmla="*/ 916039 h 974432"/>
                    <a:gd name="connsiteX75" fmla="*/ 717332 w 2400373"/>
                    <a:gd name="connsiteY75" fmla="*/ 915843 h 974432"/>
                    <a:gd name="connsiteX76" fmla="*/ 680257 w 2400373"/>
                    <a:gd name="connsiteY76" fmla="*/ 944226 h 974432"/>
                    <a:gd name="connsiteX77" fmla="*/ 717823 w 2400373"/>
                    <a:gd name="connsiteY77" fmla="*/ 974180 h 974432"/>
                    <a:gd name="connsiteX78" fmla="*/ 858694 w 2400373"/>
                    <a:gd name="connsiteY78" fmla="*/ 974235 h 974432"/>
                    <a:gd name="connsiteX79" fmla="*/ 1002084 w 2400373"/>
                    <a:gd name="connsiteY79" fmla="*/ 974387 h 974432"/>
                    <a:gd name="connsiteX80" fmla="*/ 320572 w 2400373"/>
                    <a:gd name="connsiteY80" fmla="*/ 269225 h 974432"/>
                    <a:gd name="connsiteX81" fmla="*/ 358661 w 2400373"/>
                    <a:gd name="connsiteY81" fmla="*/ 239380 h 974432"/>
                    <a:gd name="connsiteX82" fmla="*/ 321903 w 2400373"/>
                    <a:gd name="connsiteY82" fmla="*/ 210495 h 974432"/>
                    <a:gd name="connsiteX83" fmla="*/ 35101 w 2400373"/>
                    <a:gd name="connsiteY83" fmla="*/ 210594 h 974432"/>
                    <a:gd name="connsiteX84" fmla="*/ 229 w 2400373"/>
                    <a:gd name="connsiteY84" fmla="*/ 240504 h 974432"/>
                    <a:gd name="connsiteX85" fmla="*/ 36290 w 2400373"/>
                    <a:gd name="connsiteY85" fmla="*/ 269367 h 974432"/>
                    <a:gd name="connsiteX86" fmla="*/ 179690 w 2400373"/>
                    <a:gd name="connsiteY86" fmla="*/ 269280 h 974432"/>
                    <a:gd name="connsiteX87" fmla="*/ 320572 w 2400373"/>
                    <a:gd name="connsiteY87" fmla="*/ 269225 h 974432"/>
                    <a:gd name="connsiteX88" fmla="*/ 320594 w 2400373"/>
                    <a:gd name="connsiteY88" fmla="*/ 445458 h 974432"/>
                    <a:gd name="connsiteX89" fmla="*/ 358661 w 2400373"/>
                    <a:gd name="connsiteY89" fmla="*/ 415657 h 974432"/>
                    <a:gd name="connsiteX90" fmla="*/ 321848 w 2400373"/>
                    <a:gd name="connsiteY90" fmla="*/ 386750 h 974432"/>
                    <a:gd name="connsiteX91" fmla="*/ 35068 w 2400373"/>
                    <a:gd name="connsiteY91" fmla="*/ 386859 h 974432"/>
                    <a:gd name="connsiteX92" fmla="*/ 219 w 2400373"/>
                    <a:gd name="connsiteY92" fmla="*/ 416868 h 974432"/>
                    <a:gd name="connsiteX93" fmla="*/ 36322 w 2400373"/>
                    <a:gd name="connsiteY93" fmla="*/ 445611 h 974432"/>
                    <a:gd name="connsiteX94" fmla="*/ 179712 w 2400373"/>
                    <a:gd name="connsiteY94" fmla="*/ 445513 h 974432"/>
                    <a:gd name="connsiteX95" fmla="*/ 320594 w 2400373"/>
                    <a:gd name="connsiteY95" fmla="*/ 445458 h 974432"/>
                    <a:gd name="connsiteX96" fmla="*/ 320932 w 2400373"/>
                    <a:gd name="connsiteY96" fmla="*/ 621692 h 974432"/>
                    <a:gd name="connsiteX97" fmla="*/ 358661 w 2400373"/>
                    <a:gd name="connsiteY97" fmla="*/ 591673 h 974432"/>
                    <a:gd name="connsiteX98" fmla="*/ 321510 w 2400373"/>
                    <a:gd name="connsiteY98" fmla="*/ 563333 h 974432"/>
                    <a:gd name="connsiteX99" fmla="*/ 37271 w 2400373"/>
                    <a:gd name="connsiteY99" fmla="*/ 563562 h 974432"/>
                    <a:gd name="connsiteX100" fmla="*/ 99 w 2400373"/>
                    <a:gd name="connsiteY100" fmla="*/ 593548 h 974432"/>
                    <a:gd name="connsiteX101" fmla="*/ 36693 w 2400373"/>
                    <a:gd name="connsiteY101" fmla="*/ 621877 h 974432"/>
                    <a:gd name="connsiteX102" fmla="*/ 180072 w 2400373"/>
                    <a:gd name="connsiteY102" fmla="*/ 621757 h 974432"/>
                    <a:gd name="connsiteX103" fmla="*/ 320932 w 2400373"/>
                    <a:gd name="connsiteY103" fmla="*/ 621692 h 974432"/>
                    <a:gd name="connsiteX104" fmla="*/ 321041 w 2400373"/>
                    <a:gd name="connsiteY104" fmla="*/ 797947 h 974432"/>
                    <a:gd name="connsiteX105" fmla="*/ 358639 w 2400373"/>
                    <a:gd name="connsiteY105" fmla="*/ 767873 h 974432"/>
                    <a:gd name="connsiteX106" fmla="*/ 321401 w 2400373"/>
                    <a:gd name="connsiteY106" fmla="*/ 739566 h 974432"/>
                    <a:gd name="connsiteX107" fmla="*/ 37162 w 2400373"/>
                    <a:gd name="connsiteY107" fmla="*/ 739806 h 974432"/>
                    <a:gd name="connsiteX108" fmla="*/ 99 w 2400373"/>
                    <a:gd name="connsiteY108" fmla="*/ 769978 h 974432"/>
                    <a:gd name="connsiteX109" fmla="*/ 36802 w 2400373"/>
                    <a:gd name="connsiteY109" fmla="*/ 798132 h 974432"/>
                    <a:gd name="connsiteX110" fmla="*/ 177662 w 2400373"/>
                    <a:gd name="connsiteY110" fmla="*/ 798012 h 974432"/>
                    <a:gd name="connsiteX111" fmla="*/ 321041 w 2400373"/>
                    <a:gd name="connsiteY111" fmla="*/ 797947 h 974432"/>
                    <a:gd name="connsiteX112" fmla="*/ 323146 w 2400373"/>
                    <a:gd name="connsiteY112" fmla="*/ 974387 h 974432"/>
                    <a:gd name="connsiteX113" fmla="*/ 358334 w 2400373"/>
                    <a:gd name="connsiteY113" fmla="*/ 944564 h 974432"/>
                    <a:gd name="connsiteX114" fmla="*/ 324334 w 2400373"/>
                    <a:gd name="connsiteY114" fmla="*/ 915941 h 974432"/>
                    <a:gd name="connsiteX115" fmla="*/ 35068 w 2400373"/>
                    <a:gd name="connsiteY115" fmla="*/ 915952 h 974432"/>
                    <a:gd name="connsiteX116" fmla="*/ 240 w 2400373"/>
                    <a:gd name="connsiteY116" fmla="*/ 945873 h 974432"/>
                    <a:gd name="connsiteX117" fmla="*/ 36399 w 2400373"/>
                    <a:gd name="connsiteY117" fmla="*/ 974366 h 974432"/>
                    <a:gd name="connsiteX118" fmla="*/ 179778 w 2400373"/>
                    <a:gd name="connsiteY118" fmla="*/ 974246 h 974432"/>
                    <a:gd name="connsiteX119" fmla="*/ 323146 w 2400373"/>
                    <a:gd name="connsiteY119" fmla="*/ 974387 h 974432"/>
                    <a:gd name="connsiteX120" fmla="*/ 2362358 w 2400373"/>
                    <a:gd name="connsiteY120" fmla="*/ 621703 h 974432"/>
                    <a:gd name="connsiteX121" fmla="*/ 2400283 w 2400373"/>
                    <a:gd name="connsiteY121" fmla="*/ 592218 h 974432"/>
                    <a:gd name="connsiteX122" fmla="*/ 2364179 w 2400373"/>
                    <a:gd name="connsiteY122" fmla="*/ 563333 h 974432"/>
                    <a:gd name="connsiteX123" fmla="*/ 2077399 w 2400373"/>
                    <a:gd name="connsiteY123" fmla="*/ 563322 h 974432"/>
                    <a:gd name="connsiteX124" fmla="*/ 2041928 w 2400373"/>
                    <a:gd name="connsiteY124" fmla="*/ 592916 h 974432"/>
                    <a:gd name="connsiteX125" fmla="*/ 2078097 w 2400373"/>
                    <a:gd name="connsiteY125" fmla="*/ 621943 h 974432"/>
                    <a:gd name="connsiteX126" fmla="*/ 2218968 w 2400373"/>
                    <a:gd name="connsiteY126" fmla="*/ 621746 h 974432"/>
                    <a:gd name="connsiteX127" fmla="*/ 2362358 w 2400373"/>
                    <a:gd name="connsiteY127" fmla="*/ 621703 h 974432"/>
                    <a:gd name="connsiteX128" fmla="*/ 2362402 w 2400373"/>
                    <a:gd name="connsiteY128" fmla="*/ 797958 h 974432"/>
                    <a:gd name="connsiteX129" fmla="*/ 2400283 w 2400373"/>
                    <a:gd name="connsiteY129" fmla="*/ 768506 h 974432"/>
                    <a:gd name="connsiteX130" fmla="*/ 2364114 w 2400373"/>
                    <a:gd name="connsiteY130" fmla="*/ 739599 h 974432"/>
                    <a:gd name="connsiteX131" fmla="*/ 2077323 w 2400373"/>
                    <a:gd name="connsiteY131" fmla="*/ 739588 h 974432"/>
                    <a:gd name="connsiteX132" fmla="*/ 2041917 w 2400373"/>
                    <a:gd name="connsiteY132" fmla="*/ 769302 h 974432"/>
                    <a:gd name="connsiteX133" fmla="*/ 2078130 w 2400373"/>
                    <a:gd name="connsiteY133" fmla="*/ 798209 h 974432"/>
                    <a:gd name="connsiteX134" fmla="*/ 2221520 w 2400373"/>
                    <a:gd name="connsiteY134" fmla="*/ 798001 h 974432"/>
                    <a:gd name="connsiteX135" fmla="*/ 2362402 w 2400373"/>
                    <a:gd name="connsiteY135" fmla="*/ 797958 h 974432"/>
                    <a:gd name="connsiteX136" fmla="*/ 2080616 w 2400373"/>
                    <a:gd name="connsiteY136" fmla="*/ 915756 h 974432"/>
                    <a:gd name="connsiteX137" fmla="*/ 2041612 w 2400373"/>
                    <a:gd name="connsiteY137" fmla="*/ 944902 h 974432"/>
                    <a:gd name="connsiteX138" fmla="*/ 2079918 w 2400373"/>
                    <a:gd name="connsiteY138" fmla="*/ 974191 h 974432"/>
                    <a:gd name="connsiteX139" fmla="*/ 2361671 w 2400373"/>
                    <a:gd name="connsiteY139" fmla="*/ 974431 h 974432"/>
                    <a:gd name="connsiteX140" fmla="*/ 2400304 w 2400373"/>
                    <a:gd name="connsiteY140" fmla="*/ 945546 h 974432"/>
                    <a:gd name="connsiteX141" fmla="*/ 2362369 w 2400373"/>
                    <a:gd name="connsiteY141" fmla="*/ 916017 h 974432"/>
                    <a:gd name="connsiteX142" fmla="*/ 2224006 w 2400373"/>
                    <a:gd name="connsiteY142" fmla="*/ 915930 h 974432"/>
                    <a:gd name="connsiteX143" fmla="*/ 2080616 w 2400373"/>
                    <a:gd name="connsiteY143" fmla="*/ 915756 h 974432"/>
                    <a:gd name="connsiteX144" fmla="*/ 2359894 w 2400373"/>
                    <a:gd name="connsiteY144" fmla="*/ 269247 h 974432"/>
                    <a:gd name="connsiteX145" fmla="*/ 2400272 w 2400373"/>
                    <a:gd name="connsiteY145" fmla="*/ 239490 h 974432"/>
                    <a:gd name="connsiteX146" fmla="*/ 2361616 w 2400373"/>
                    <a:gd name="connsiteY146" fmla="*/ 210441 h 974432"/>
                    <a:gd name="connsiteX147" fmla="*/ 2079863 w 2400373"/>
                    <a:gd name="connsiteY147" fmla="*/ 210637 h 974432"/>
                    <a:gd name="connsiteX148" fmla="*/ 2041568 w 2400373"/>
                    <a:gd name="connsiteY148" fmla="*/ 240264 h 974432"/>
                    <a:gd name="connsiteX149" fmla="*/ 2080659 w 2400373"/>
                    <a:gd name="connsiteY149" fmla="*/ 269476 h 974432"/>
                    <a:gd name="connsiteX150" fmla="*/ 2221531 w 2400373"/>
                    <a:gd name="connsiteY150" fmla="*/ 269280 h 974432"/>
                    <a:gd name="connsiteX151" fmla="*/ 2359894 w 2400373"/>
                    <a:gd name="connsiteY151" fmla="*/ 269247 h 974432"/>
                    <a:gd name="connsiteX152" fmla="*/ 2362369 w 2400373"/>
                    <a:gd name="connsiteY152" fmla="*/ 445469 h 974432"/>
                    <a:gd name="connsiteX153" fmla="*/ 2400272 w 2400373"/>
                    <a:gd name="connsiteY153" fmla="*/ 415876 h 974432"/>
                    <a:gd name="connsiteX154" fmla="*/ 2364168 w 2400373"/>
                    <a:gd name="connsiteY154" fmla="*/ 386772 h 974432"/>
                    <a:gd name="connsiteX155" fmla="*/ 2077388 w 2400373"/>
                    <a:gd name="connsiteY155" fmla="*/ 386750 h 974432"/>
                    <a:gd name="connsiteX156" fmla="*/ 2041917 w 2400373"/>
                    <a:gd name="connsiteY156" fmla="*/ 416595 h 974432"/>
                    <a:gd name="connsiteX157" fmla="*/ 2078097 w 2400373"/>
                    <a:gd name="connsiteY157" fmla="*/ 445698 h 974432"/>
                    <a:gd name="connsiteX158" fmla="*/ 2221487 w 2400373"/>
                    <a:gd name="connsiteY158" fmla="*/ 445524 h 974432"/>
                    <a:gd name="connsiteX159" fmla="*/ 2362369 w 2400373"/>
                    <a:gd name="connsiteY159" fmla="*/ 445469 h 9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400373" h="974432">
                      <a:moveTo>
                        <a:pt x="1541121" y="528974"/>
                      </a:moveTo>
                      <a:cubicBezTo>
                        <a:pt x="1588096" y="528974"/>
                        <a:pt x="1635071" y="529181"/>
                        <a:pt x="1682035" y="528875"/>
                      </a:cubicBezTo>
                      <a:cubicBezTo>
                        <a:pt x="1701925" y="528745"/>
                        <a:pt x="1717278" y="534153"/>
                        <a:pt x="1719153" y="556834"/>
                      </a:cubicBezTo>
                      <a:cubicBezTo>
                        <a:pt x="1720800" y="576788"/>
                        <a:pt x="1708805" y="588063"/>
                        <a:pt x="1682951" y="588216"/>
                      </a:cubicBezTo>
                      <a:cubicBezTo>
                        <a:pt x="1588172" y="588772"/>
                        <a:pt x="1493382" y="588739"/>
                        <a:pt x="1398603" y="588238"/>
                      </a:cubicBezTo>
                      <a:cubicBezTo>
                        <a:pt x="1373883" y="588107"/>
                        <a:pt x="1358596" y="575458"/>
                        <a:pt x="1360635" y="557695"/>
                      </a:cubicBezTo>
                      <a:cubicBezTo>
                        <a:pt x="1363263" y="534840"/>
                        <a:pt x="1378932" y="528472"/>
                        <a:pt x="1400195" y="528766"/>
                      </a:cubicBezTo>
                      <a:cubicBezTo>
                        <a:pt x="1447170" y="529432"/>
                        <a:pt x="1494156" y="528974"/>
                        <a:pt x="1541121" y="528974"/>
                      </a:cubicBezTo>
                      <a:close/>
                      <a:moveTo>
                        <a:pt x="1398298" y="705054"/>
                      </a:moveTo>
                      <a:cubicBezTo>
                        <a:pt x="1377809" y="704836"/>
                        <a:pt x="1362161" y="712218"/>
                        <a:pt x="1361060" y="733438"/>
                      </a:cubicBezTo>
                      <a:cubicBezTo>
                        <a:pt x="1359937" y="754985"/>
                        <a:pt x="1375105" y="764449"/>
                        <a:pt x="1395539" y="764493"/>
                      </a:cubicBezTo>
                      <a:cubicBezTo>
                        <a:pt x="1491997" y="764667"/>
                        <a:pt x="1588456" y="764722"/>
                        <a:pt x="1684914" y="764493"/>
                      </a:cubicBezTo>
                      <a:cubicBezTo>
                        <a:pt x="1704912" y="764449"/>
                        <a:pt x="1720156" y="756696"/>
                        <a:pt x="1719131" y="733732"/>
                      </a:cubicBezTo>
                      <a:cubicBezTo>
                        <a:pt x="1718128" y="711160"/>
                        <a:pt x="1702710" y="705032"/>
                        <a:pt x="1682657" y="705131"/>
                      </a:cubicBezTo>
                      <a:cubicBezTo>
                        <a:pt x="1634853" y="705371"/>
                        <a:pt x="1587038" y="705207"/>
                        <a:pt x="1539223" y="705207"/>
                      </a:cubicBezTo>
                      <a:cubicBezTo>
                        <a:pt x="1492248" y="705218"/>
                        <a:pt x="1445262" y="705556"/>
                        <a:pt x="1398298" y="705054"/>
                      </a:cubicBezTo>
                      <a:close/>
                      <a:moveTo>
                        <a:pt x="1682493" y="58785"/>
                      </a:moveTo>
                      <a:cubicBezTo>
                        <a:pt x="1708325" y="58557"/>
                        <a:pt x="1720560" y="48154"/>
                        <a:pt x="1719164" y="28210"/>
                      </a:cubicBezTo>
                      <a:cubicBezTo>
                        <a:pt x="1717572" y="5431"/>
                        <a:pt x="1702361" y="45"/>
                        <a:pt x="1682384" y="88"/>
                      </a:cubicBezTo>
                      <a:cubicBezTo>
                        <a:pt x="1587627" y="328"/>
                        <a:pt x="1492880" y="448"/>
                        <a:pt x="1398123" y="1"/>
                      </a:cubicBezTo>
                      <a:cubicBezTo>
                        <a:pt x="1377525" y="-97"/>
                        <a:pt x="1363339" y="6969"/>
                        <a:pt x="1360689" y="28276"/>
                      </a:cubicBezTo>
                      <a:cubicBezTo>
                        <a:pt x="1358476" y="46115"/>
                        <a:pt x="1374003" y="58567"/>
                        <a:pt x="1398221" y="58785"/>
                      </a:cubicBezTo>
                      <a:cubicBezTo>
                        <a:pt x="1445175" y="59200"/>
                        <a:pt x="1492139" y="58905"/>
                        <a:pt x="1539092" y="58905"/>
                      </a:cubicBezTo>
                      <a:cubicBezTo>
                        <a:pt x="1586896" y="58905"/>
                        <a:pt x="1634700" y="59200"/>
                        <a:pt x="1682493" y="58785"/>
                      </a:cubicBezTo>
                      <a:close/>
                      <a:moveTo>
                        <a:pt x="1398156" y="176245"/>
                      </a:moveTo>
                      <a:cubicBezTo>
                        <a:pt x="1377591" y="175995"/>
                        <a:pt x="1363372" y="183246"/>
                        <a:pt x="1360722" y="204574"/>
                      </a:cubicBezTo>
                      <a:cubicBezTo>
                        <a:pt x="1358497" y="222479"/>
                        <a:pt x="1373960" y="234964"/>
                        <a:pt x="1398221" y="235041"/>
                      </a:cubicBezTo>
                      <a:cubicBezTo>
                        <a:pt x="1492968" y="235313"/>
                        <a:pt x="1587725" y="235324"/>
                        <a:pt x="1682471" y="235030"/>
                      </a:cubicBezTo>
                      <a:cubicBezTo>
                        <a:pt x="1708325" y="234953"/>
                        <a:pt x="1720614" y="224475"/>
                        <a:pt x="1719186" y="204553"/>
                      </a:cubicBezTo>
                      <a:cubicBezTo>
                        <a:pt x="1717561" y="181861"/>
                        <a:pt x="1702404" y="176213"/>
                        <a:pt x="1682406" y="176343"/>
                      </a:cubicBezTo>
                      <a:cubicBezTo>
                        <a:pt x="1635453" y="176660"/>
                        <a:pt x="1588488" y="176442"/>
                        <a:pt x="1541535" y="176442"/>
                      </a:cubicBezTo>
                      <a:cubicBezTo>
                        <a:pt x="1493742" y="176431"/>
                        <a:pt x="1445949" y="176823"/>
                        <a:pt x="1398156" y="176245"/>
                      </a:cubicBezTo>
                      <a:close/>
                      <a:moveTo>
                        <a:pt x="1682581" y="411427"/>
                      </a:moveTo>
                      <a:cubicBezTo>
                        <a:pt x="1702230" y="411481"/>
                        <a:pt x="1718008" y="406607"/>
                        <a:pt x="1719197" y="383261"/>
                      </a:cubicBezTo>
                      <a:cubicBezTo>
                        <a:pt x="1720211" y="363274"/>
                        <a:pt x="1707758" y="352860"/>
                        <a:pt x="1682319" y="352806"/>
                      </a:cubicBezTo>
                      <a:cubicBezTo>
                        <a:pt x="1587561" y="352631"/>
                        <a:pt x="1492804" y="352980"/>
                        <a:pt x="1398058" y="352555"/>
                      </a:cubicBezTo>
                      <a:cubicBezTo>
                        <a:pt x="1377416" y="352457"/>
                        <a:pt x="1363339" y="359762"/>
                        <a:pt x="1360700" y="380993"/>
                      </a:cubicBezTo>
                      <a:cubicBezTo>
                        <a:pt x="1358486" y="398865"/>
                        <a:pt x="1374058" y="411110"/>
                        <a:pt x="1398319" y="411285"/>
                      </a:cubicBezTo>
                      <a:cubicBezTo>
                        <a:pt x="1445273" y="411612"/>
                        <a:pt x="1492237" y="411383"/>
                        <a:pt x="1539191" y="411383"/>
                      </a:cubicBezTo>
                      <a:cubicBezTo>
                        <a:pt x="1586984" y="411394"/>
                        <a:pt x="1634788" y="411307"/>
                        <a:pt x="1682581" y="411427"/>
                      </a:cubicBezTo>
                      <a:close/>
                      <a:moveTo>
                        <a:pt x="998496" y="269247"/>
                      </a:moveTo>
                      <a:cubicBezTo>
                        <a:pt x="1026029" y="269171"/>
                        <a:pt x="1040030" y="259215"/>
                        <a:pt x="1038929" y="239490"/>
                      </a:cubicBezTo>
                      <a:cubicBezTo>
                        <a:pt x="1037566" y="215151"/>
                        <a:pt x="1020708" y="210441"/>
                        <a:pt x="1000153" y="210473"/>
                      </a:cubicBezTo>
                      <a:cubicBezTo>
                        <a:pt x="906225" y="210648"/>
                        <a:pt x="812296" y="210408"/>
                        <a:pt x="718379" y="210648"/>
                      </a:cubicBezTo>
                      <a:cubicBezTo>
                        <a:pt x="693343" y="210713"/>
                        <a:pt x="678666" y="221977"/>
                        <a:pt x="680236" y="240318"/>
                      </a:cubicBezTo>
                      <a:cubicBezTo>
                        <a:pt x="682242" y="263708"/>
                        <a:pt x="698097" y="269694"/>
                        <a:pt x="719240" y="269443"/>
                      </a:cubicBezTo>
                      <a:cubicBezTo>
                        <a:pt x="766193" y="268887"/>
                        <a:pt x="813169" y="269269"/>
                        <a:pt x="860122" y="269269"/>
                      </a:cubicBezTo>
                      <a:cubicBezTo>
                        <a:pt x="906247" y="269291"/>
                        <a:pt x="952371" y="269378"/>
                        <a:pt x="998496" y="269247"/>
                      </a:cubicBezTo>
                      <a:close/>
                      <a:moveTo>
                        <a:pt x="1000339" y="445666"/>
                      </a:moveTo>
                      <a:cubicBezTo>
                        <a:pt x="1021340" y="445873"/>
                        <a:pt x="1037446" y="440377"/>
                        <a:pt x="1038929" y="416486"/>
                      </a:cubicBezTo>
                      <a:cubicBezTo>
                        <a:pt x="1040128" y="397284"/>
                        <a:pt x="1026891" y="386979"/>
                        <a:pt x="1000851" y="386903"/>
                      </a:cubicBezTo>
                      <a:cubicBezTo>
                        <a:pt x="906923" y="386630"/>
                        <a:pt x="812994" y="386881"/>
                        <a:pt x="719066" y="386718"/>
                      </a:cubicBezTo>
                      <a:cubicBezTo>
                        <a:pt x="698380" y="386685"/>
                        <a:pt x="681806" y="392115"/>
                        <a:pt x="680236" y="416017"/>
                      </a:cubicBezTo>
                      <a:cubicBezTo>
                        <a:pt x="679025" y="434467"/>
                        <a:pt x="693735" y="445360"/>
                        <a:pt x="718553" y="445458"/>
                      </a:cubicBezTo>
                      <a:cubicBezTo>
                        <a:pt x="764678" y="445644"/>
                        <a:pt x="810803" y="445513"/>
                        <a:pt x="856927" y="445513"/>
                      </a:cubicBezTo>
                      <a:cubicBezTo>
                        <a:pt x="904731" y="445513"/>
                        <a:pt x="952546" y="445186"/>
                        <a:pt x="1000339" y="445666"/>
                      </a:cubicBezTo>
                      <a:close/>
                      <a:moveTo>
                        <a:pt x="1003643" y="621834"/>
                      </a:moveTo>
                      <a:cubicBezTo>
                        <a:pt x="1024306" y="621954"/>
                        <a:pt x="1038841" y="614146"/>
                        <a:pt x="1038732" y="592032"/>
                      </a:cubicBezTo>
                      <a:cubicBezTo>
                        <a:pt x="1038634" y="571206"/>
                        <a:pt x="1024590" y="563453"/>
                        <a:pt x="1005060" y="563463"/>
                      </a:cubicBezTo>
                      <a:cubicBezTo>
                        <a:pt x="908624" y="563540"/>
                        <a:pt x="812198" y="563583"/>
                        <a:pt x="715762" y="563409"/>
                      </a:cubicBezTo>
                      <a:cubicBezTo>
                        <a:pt x="695175" y="563365"/>
                        <a:pt x="680029" y="571140"/>
                        <a:pt x="680530" y="593112"/>
                      </a:cubicBezTo>
                      <a:cubicBezTo>
                        <a:pt x="681032" y="614811"/>
                        <a:pt x="696254" y="622117"/>
                        <a:pt x="716863" y="621899"/>
                      </a:cubicBezTo>
                      <a:cubicBezTo>
                        <a:pt x="763816" y="621397"/>
                        <a:pt x="810781" y="621735"/>
                        <a:pt x="857734" y="621735"/>
                      </a:cubicBezTo>
                      <a:cubicBezTo>
                        <a:pt x="906367" y="621746"/>
                        <a:pt x="954999" y="621561"/>
                        <a:pt x="1003643" y="621834"/>
                      </a:cubicBezTo>
                      <a:close/>
                      <a:moveTo>
                        <a:pt x="716100" y="739642"/>
                      </a:moveTo>
                      <a:cubicBezTo>
                        <a:pt x="695611" y="739533"/>
                        <a:pt x="680247" y="747177"/>
                        <a:pt x="680519" y="769105"/>
                      </a:cubicBezTo>
                      <a:cubicBezTo>
                        <a:pt x="680781" y="790761"/>
                        <a:pt x="695807" y="798241"/>
                        <a:pt x="716525" y="798165"/>
                      </a:cubicBezTo>
                      <a:cubicBezTo>
                        <a:pt x="812111" y="797805"/>
                        <a:pt x="907708" y="797870"/>
                        <a:pt x="1003294" y="798121"/>
                      </a:cubicBezTo>
                      <a:cubicBezTo>
                        <a:pt x="1023892" y="798176"/>
                        <a:pt x="1038743" y="790848"/>
                        <a:pt x="1038721" y="768713"/>
                      </a:cubicBezTo>
                      <a:cubicBezTo>
                        <a:pt x="1038700" y="746250"/>
                        <a:pt x="1023063" y="739577"/>
                        <a:pt x="1002869" y="739664"/>
                      </a:cubicBezTo>
                      <a:cubicBezTo>
                        <a:pt x="955915" y="739871"/>
                        <a:pt x="908962" y="739730"/>
                        <a:pt x="861998" y="739730"/>
                      </a:cubicBezTo>
                      <a:cubicBezTo>
                        <a:pt x="813365" y="739719"/>
                        <a:pt x="764732" y="739882"/>
                        <a:pt x="716100" y="739642"/>
                      </a:cubicBezTo>
                      <a:close/>
                      <a:moveTo>
                        <a:pt x="1002084" y="974387"/>
                      </a:moveTo>
                      <a:cubicBezTo>
                        <a:pt x="1022344" y="974584"/>
                        <a:pt x="1037151" y="968543"/>
                        <a:pt x="1038929" y="946211"/>
                      </a:cubicBezTo>
                      <a:cubicBezTo>
                        <a:pt x="1040455" y="926976"/>
                        <a:pt x="1027043" y="916105"/>
                        <a:pt x="1001593" y="916039"/>
                      </a:cubicBezTo>
                      <a:cubicBezTo>
                        <a:pt x="906835" y="915788"/>
                        <a:pt x="812078" y="916072"/>
                        <a:pt x="717332" y="915843"/>
                      </a:cubicBezTo>
                      <a:cubicBezTo>
                        <a:pt x="697214" y="915799"/>
                        <a:pt x="682264" y="922134"/>
                        <a:pt x="680257" y="944226"/>
                      </a:cubicBezTo>
                      <a:cubicBezTo>
                        <a:pt x="678578" y="962818"/>
                        <a:pt x="693146" y="974093"/>
                        <a:pt x="717823" y="974180"/>
                      </a:cubicBezTo>
                      <a:cubicBezTo>
                        <a:pt x="764776" y="974366"/>
                        <a:pt x="811740" y="974235"/>
                        <a:pt x="858694" y="974235"/>
                      </a:cubicBezTo>
                      <a:cubicBezTo>
                        <a:pt x="906487" y="974235"/>
                        <a:pt x="954290" y="973919"/>
                        <a:pt x="1002084" y="974387"/>
                      </a:cubicBezTo>
                      <a:close/>
                      <a:moveTo>
                        <a:pt x="320572" y="269225"/>
                      </a:moveTo>
                      <a:cubicBezTo>
                        <a:pt x="345063" y="269116"/>
                        <a:pt x="360198" y="257645"/>
                        <a:pt x="358661" y="239380"/>
                      </a:cubicBezTo>
                      <a:cubicBezTo>
                        <a:pt x="356818" y="217518"/>
                        <a:pt x="342163" y="210463"/>
                        <a:pt x="321903" y="210495"/>
                      </a:cubicBezTo>
                      <a:cubicBezTo>
                        <a:pt x="226306" y="210681"/>
                        <a:pt x="130698" y="210583"/>
                        <a:pt x="35101" y="210594"/>
                      </a:cubicBezTo>
                      <a:cubicBezTo>
                        <a:pt x="14896" y="210594"/>
                        <a:pt x="-327" y="217714"/>
                        <a:pt x="229" y="240504"/>
                      </a:cubicBezTo>
                      <a:cubicBezTo>
                        <a:pt x="786" y="263010"/>
                        <a:pt x="16084" y="269487"/>
                        <a:pt x="36290" y="269367"/>
                      </a:cubicBezTo>
                      <a:cubicBezTo>
                        <a:pt x="84094" y="269105"/>
                        <a:pt x="131886" y="269280"/>
                        <a:pt x="179690" y="269280"/>
                      </a:cubicBezTo>
                      <a:cubicBezTo>
                        <a:pt x="226644" y="269280"/>
                        <a:pt x="273608" y="269432"/>
                        <a:pt x="320572" y="269225"/>
                      </a:cubicBezTo>
                      <a:close/>
                      <a:moveTo>
                        <a:pt x="320594" y="445458"/>
                      </a:moveTo>
                      <a:cubicBezTo>
                        <a:pt x="345118" y="445360"/>
                        <a:pt x="360231" y="433944"/>
                        <a:pt x="358661" y="415657"/>
                      </a:cubicBezTo>
                      <a:cubicBezTo>
                        <a:pt x="356774" y="393827"/>
                        <a:pt x="342054" y="386718"/>
                        <a:pt x="321848" y="386750"/>
                      </a:cubicBezTo>
                      <a:cubicBezTo>
                        <a:pt x="226251" y="386903"/>
                        <a:pt x="130665" y="386794"/>
                        <a:pt x="35068" y="386859"/>
                      </a:cubicBezTo>
                      <a:cubicBezTo>
                        <a:pt x="14961" y="386870"/>
                        <a:pt x="-370" y="394078"/>
                        <a:pt x="219" y="416868"/>
                      </a:cubicBezTo>
                      <a:cubicBezTo>
                        <a:pt x="797" y="439407"/>
                        <a:pt x="16095" y="445742"/>
                        <a:pt x="36322" y="445611"/>
                      </a:cubicBezTo>
                      <a:cubicBezTo>
                        <a:pt x="84115" y="445295"/>
                        <a:pt x="131919" y="445513"/>
                        <a:pt x="179712" y="445513"/>
                      </a:cubicBezTo>
                      <a:cubicBezTo>
                        <a:pt x="226687" y="445513"/>
                        <a:pt x="273641" y="445655"/>
                        <a:pt x="320594" y="445458"/>
                      </a:cubicBezTo>
                      <a:close/>
                      <a:moveTo>
                        <a:pt x="320932" y="621692"/>
                      </a:moveTo>
                      <a:cubicBezTo>
                        <a:pt x="345249" y="621583"/>
                        <a:pt x="360514" y="609872"/>
                        <a:pt x="358661" y="591673"/>
                      </a:cubicBezTo>
                      <a:cubicBezTo>
                        <a:pt x="356436" y="569962"/>
                        <a:pt x="341901" y="563256"/>
                        <a:pt x="321510" y="563333"/>
                      </a:cubicBezTo>
                      <a:cubicBezTo>
                        <a:pt x="226764" y="563681"/>
                        <a:pt x="132017" y="563355"/>
                        <a:pt x="37271" y="563562"/>
                      </a:cubicBezTo>
                      <a:cubicBezTo>
                        <a:pt x="11308" y="563616"/>
                        <a:pt x="-1210" y="573746"/>
                        <a:pt x="99" y="593548"/>
                      </a:cubicBezTo>
                      <a:cubicBezTo>
                        <a:pt x="1592" y="616174"/>
                        <a:pt x="16575" y="622030"/>
                        <a:pt x="36693" y="621877"/>
                      </a:cubicBezTo>
                      <a:cubicBezTo>
                        <a:pt x="84486" y="621517"/>
                        <a:pt x="132279" y="621768"/>
                        <a:pt x="180072" y="621757"/>
                      </a:cubicBezTo>
                      <a:cubicBezTo>
                        <a:pt x="227025" y="621746"/>
                        <a:pt x="273979" y="621888"/>
                        <a:pt x="320932" y="621692"/>
                      </a:cubicBezTo>
                      <a:close/>
                      <a:moveTo>
                        <a:pt x="321041" y="797947"/>
                      </a:moveTo>
                      <a:cubicBezTo>
                        <a:pt x="345358" y="797849"/>
                        <a:pt x="360558" y="786116"/>
                        <a:pt x="358639" y="767873"/>
                      </a:cubicBezTo>
                      <a:cubicBezTo>
                        <a:pt x="356360" y="746141"/>
                        <a:pt x="341705" y="739500"/>
                        <a:pt x="321401" y="739566"/>
                      </a:cubicBezTo>
                      <a:cubicBezTo>
                        <a:pt x="226655" y="739882"/>
                        <a:pt x="131908" y="739566"/>
                        <a:pt x="37162" y="739806"/>
                      </a:cubicBezTo>
                      <a:cubicBezTo>
                        <a:pt x="11308" y="739871"/>
                        <a:pt x="-1253" y="750219"/>
                        <a:pt x="99" y="769978"/>
                      </a:cubicBezTo>
                      <a:cubicBezTo>
                        <a:pt x="1658" y="792658"/>
                        <a:pt x="16727" y="798296"/>
                        <a:pt x="36802" y="798132"/>
                      </a:cubicBezTo>
                      <a:cubicBezTo>
                        <a:pt x="83755" y="797740"/>
                        <a:pt x="130709" y="798012"/>
                        <a:pt x="177662" y="798012"/>
                      </a:cubicBezTo>
                      <a:cubicBezTo>
                        <a:pt x="225455" y="798001"/>
                        <a:pt x="273248" y="798143"/>
                        <a:pt x="321041" y="797947"/>
                      </a:cubicBezTo>
                      <a:close/>
                      <a:moveTo>
                        <a:pt x="323146" y="974387"/>
                      </a:moveTo>
                      <a:cubicBezTo>
                        <a:pt x="344191" y="974595"/>
                        <a:pt x="358530" y="965969"/>
                        <a:pt x="358334" y="944564"/>
                      </a:cubicBezTo>
                      <a:cubicBezTo>
                        <a:pt x="358148" y="924523"/>
                        <a:pt x="344071" y="915919"/>
                        <a:pt x="324334" y="915941"/>
                      </a:cubicBezTo>
                      <a:cubicBezTo>
                        <a:pt x="227909" y="916061"/>
                        <a:pt x="131494" y="915996"/>
                        <a:pt x="35068" y="915952"/>
                      </a:cubicBezTo>
                      <a:cubicBezTo>
                        <a:pt x="14787" y="915941"/>
                        <a:pt x="-283" y="923181"/>
                        <a:pt x="240" y="945873"/>
                      </a:cubicBezTo>
                      <a:cubicBezTo>
                        <a:pt x="764" y="968554"/>
                        <a:pt x="16182" y="974518"/>
                        <a:pt x="36399" y="974366"/>
                      </a:cubicBezTo>
                      <a:cubicBezTo>
                        <a:pt x="84192" y="973984"/>
                        <a:pt x="131985" y="974246"/>
                        <a:pt x="179778" y="974246"/>
                      </a:cubicBezTo>
                      <a:cubicBezTo>
                        <a:pt x="227560" y="974235"/>
                        <a:pt x="275364" y="973908"/>
                        <a:pt x="323146" y="974387"/>
                      </a:cubicBezTo>
                      <a:close/>
                      <a:moveTo>
                        <a:pt x="2362358" y="621703"/>
                      </a:moveTo>
                      <a:cubicBezTo>
                        <a:pt x="2387874" y="621605"/>
                        <a:pt x="2401308" y="611420"/>
                        <a:pt x="2400283" y="592218"/>
                      </a:cubicBezTo>
                      <a:cubicBezTo>
                        <a:pt x="2399083" y="569766"/>
                        <a:pt x="2384635" y="563267"/>
                        <a:pt x="2364179" y="563333"/>
                      </a:cubicBezTo>
                      <a:cubicBezTo>
                        <a:pt x="2268593" y="563638"/>
                        <a:pt x="2172996" y="563681"/>
                        <a:pt x="2077399" y="563322"/>
                      </a:cubicBezTo>
                      <a:cubicBezTo>
                        <a:pt x="2056397" y="563245"/>
                        <a:pt x="2041644" y="571598"/>
                        <a:pt x="2041928" y="592916"/>
                      </a:cubicBezTo>
                      <a:cubicBezTo>
                        <a:pt x="2042200" y="614168"/>
                        <a:pt x="2057150" y="622226"/>
                        <a:pt x="2078097" y="621943"/>
                      </a:cubicBezTo>
                      <a:cubicBezTo>
                        <a:pt x="2125050" y="621310"/>
                        <a:pt x="2172015" y="621746"/>
                        <a:pt x="2218968" y="621746"/>
                      </a:cubicBezTo>
                      <a:cubicBezTo>
                        <a:pt x="2266761" y="621757"/>
                        <a:pt x="2314565" y="621877"/>
                        <a:pt x="2362358" y="621703"/>
                      </a:cubicBezTo>
                      <a:close/>
                      <a:moveTo>
                        <a:pt x="2362402" y="797958"/>
                      </a:moveTo>
                      <a:cubicBezTo>
                        <a:pt x="2387994" y="797860"/>
                        <a:pt x="2401351" y="787730"/>
                        <a:pt x="2400283" y="768506"/>
                      </a:cubicBezTo>
                      <a:cubicBezTo>
                        <a:pt x="2399039" y="746043"/>
                        <a:pt x="2384504" y="739533"/>
                        <a:pt x="2364114" y="739599"/>
                      </a:cubicBezTo>
                      <a:cubicBezTo>
                        <a:pt x="2268516" y="739860"/>
                        <a:pt x="2172920" y="739893"/>
                        <a:pt x="2077323" y="739588"/>
                      </a:cubicBezTo>
                      <a:cubicBezTo>
                        <a:pt x="2056387" y="739522"/>
                        <a:pt x="2041601" y="747951"/>
                        <a:pt x="2041917" y="769302"/>
                      </a:cubicBezTo>
                      <a:cubicBezTo>
                        <a:pt x="2042222" y="790608"/>
                        <a:pt x="2057172" y="798514"/>
                        <a:pt x="2078130" y="798209"/>
                      </a:cubicBezTo>
                      <a:cubicBezTo>
                        <a:pt x="2125923" y="797533"/>
                        <a:pt x="2173727" y="797991"/>
                        <a:pt x="2221520" y="798001"/>
                      </a:cubicBezTo>
                      <a:cubicBezTo>
                        <a:pt x="2268484" y="798001"/>
                        <a:pt x="2315448" y="798132"/>
                        <a:pt x="2362402" y="797958"/>
                      </a:cubicBezTo>
                      <a:close/>
                      <a:moveTo>
                        <a:pt x="2080616" y="915756"/>
                      </a:moveTo>
                      <a:cubicBezTo>
                        <a:pt x="2059451" y="915505"/>
                        <a:pt x="2043585" y="921568"/>
                        <a:pt x="2041612" y="944902"/>
                      </a:cubicBezTo>
                      <a:cubicBezTo>
                        <a:pt x="2040052" y="963265"/>
                        <a:pt x="2054958" y="974158"/>
                        <a:pt x="2079918" y="974191"/>
                      </a:cubicBezTo>
                      <a:cubicBezTo>
                        <a:pt x="2173836" y="974300"/>
                        <a:pt x="2267753" y="973973"/>
                        <a:pt x="2361671" y="974431"/>
                      </a:cubicBezTo>
                      <a:cubicBezTo>
                        <a:pt x="2382760" y="974529"/>
                        <a:pt x="2398854" y="969633"/>
                        <a:pt x="2400304" y="945546"/>
                      </a:cubicBezTo>
                      <a:cubicBezTo>
                        <a:pt x="2401460" y="926387"/>
                        <a:pt x="2388124" y="916181"/>
                        <a:pt x="2362369" y="916017"/>
                      </a:cubicBezTo>
                      <a:cubicBezTo>
                        <a:pt x="2316255" y="915723"/>
                        <a:pt x="2270130" y="915930"/>
                        <a:pt x="2224006" y="915930"/>
                      </a:cubicBezTo>
                      <a:cubicBezTo>
                        <a:pt x="2176213" y="915930"/>
                        <a:pt x="2128409" y="916312"/>
                        <a:pt x="2080616" y="915756"/>
                      </a:cubicBezTo>
                      <a:close/>
                      <a:moveTo>
                        <a:pt x="2359894" y="269247"/>
                      </a:moveTo>
                      <a:cubicBezTo>
                        <a:pt x="2387427" y="269171"/>
                        <a:pt x="2401297" y="259259"/>
                        <a:pt x="2400272" y="239490"/>
                      </a:cubicBezTo>
                      <a:cubicBezTo>
                        <a:pt x="2398996" y="215097"/>
                        <a:pt x="2382269" y="210397"/>
                        <a:pt x="2361616" y="210441"/>
                      </a:cubicBezTo>
                      <a:cubicBezTo>
                        <a:pt x="2267699" y="210659"/>
                        <a:pt x="2173781" y="210397"/>
                        <a:pt x="2079863" y="210637"/>
                      </a:cubicBezTo>
                      <a:cubicBezTo>
                        <a:pt x="2055013" y="210702"/>
                        <a:pt x="2039856" y="222141"/>
                        <a:pt x="2041568" y="240264"/>
                      </a:cubicBezTo>
                      <a:cubicBezTo>
                        <a:pt x="2043738" y="263315"/>
                        <a:pt x="2059320" y="269771"/>
                        <a:pt x="2080659" y="269476"/>
                      </a:cubicBezTo>
                      <a:cubicBezTo>
                        <a:pt x="2127613" y="268833"/>
                        <a:pt x="2174577" y="269280"/>
                        <a:pt x="2221531" y="269280"/>
                      </a:cubicBezTo>
                      <a:cubicBezTo>
                        <a:pt x="2267655" y="269291"/>
                        <a:pt x="2313780" y="269378"/>
                        <a:pt x="2359894" y="269247"/>
                      </a:cubicBezTo>
                      <a:close/>
                      <a:moveTo>
                        <a:pt x="2362369" y="445469"/>
                      </a:moveTo>
                      <a:cubicBezTo>
                        <a:pt x="2387797" y="445360"/>
                        <a:pt x="2401231" y="435067"/>
                        <a:pt x="2400272" y="415876"/>
                      </a:cubicBezTo>
                      <a:cubicBezTo>
                        <a:pt x="2399138" y="393315"/>
                        <a:pt x="2384352" y="386739"/>
                        <a:pt x="2364168" y="386772"/>
                      </a:cubicBezTo>
                      <a:cubicBezTo>
                        <a:pt x="2268571" y="386903"/>
                        <a:pt x="2172974" y="386947"/>
                        <a:pt x="2077388" y="386750"/>
                      </a:cubicBezTo>
                      <a:cubicBezTo>
                        <a:pt x="2056626" y="386707"/>
                        <a:pt x="2041612" y="395212"/>
                        <a:pt x="2041917" y="416595"/>
                      </a:cubicBezTo>
                      <a:cubicBezTo>
                        <a:pt x="2042211" y="437869"/>
                        <a:pt x="2057226" y="445949"/>
                        <a:pt x="2078097" y="445698"/>
                      </a:cubicBezTo>
                      <a:cubicBezTo>
                        <a:pt x="2125890" y="445142"/>
                        <a:pt x="2173694" y="445524"/>
                        <a:pt x="2221487" y="445524"/>
                      </a:cubicBezTo>
                      <a:cubicBezTo>
                        <a:pt x="2268451" y="445524"/>
                        <a:pt x="2315415" y="445655"/>
                        <a:pt x="2362369" y="445469"/>
                      </a:cubicBezTo>
                      <a:close/>
                    </a:path>
                  </a:pathLst>
                </a:custGeom>
                <a:solidFill>
                  <a:srgbClr val="1E4471"/>
                </a:solidFill>
                <a:ln w="1089"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nvGrpSpPr>
              <p:cNvPr id="411" name="Group 410">
                <a:extLst>
                  <a:ext uri="{FF2B5EF4-FFF2-40B4-BE49-F238E27FC236}">
                    <a16:creationId xmlns:a16="http://schemas.microsoft.com/office/drawing/2014/main" id="{64649612-9FCD-4F9B-9E94-B33811D1941D}"/>
                  </a:ext>
                </a:extLst>
              </p:cNvPr>
              <p:cNvGrpSpPr/>
              <p:nvPr/>
            </p:nvGrpSpPr>
            <p:grpSpPr>
              <a:xfrm>
                <a:off x="2470943" y="5004848"/>
                <a:ext cx="242266" cy="237165"/>
                <a:chOff x="1604352" y="4906414"/>
                <a:chExt cx="577234" cy="565082"/>
              </a:xfrm>
            </p:grpSpPr>
            <p:pic>
              <p:nvPicPr>
                <p:cNvPr id="412" name="Graphic 411">
                  <a:extLst>
                    <a:ext uri="{FF2B5EF4-FFF2-40B4-BE49-F238E27FC236}">
                      <a16:creationId xmlns:a16="http://schemas.microsoft.com/office/drawing/2014/main" id="{43533E47-AE29-4CAF-9550-FD6E0EE100A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04352" y="4906414"/>
                  <a:ext cx="577234" cy="565082"/>
                </a:xfrm>
                <a:prstGeom prst="rect">
                  <a:avLst/>
                </a:prstGeom>
              </p:spPr>
            </p:pic>
            <p:grpSp>
              <p:nvGrpSpPr>
                <p:cNvPr id="413" name="Group 412">
                  <a:extLst>
                    <a:ext uri="{FF2B5EF4-FFF2-40B4-BE49-F238E27FC236}">
                      <a16:creationId xmlns:a16="http://schemas.microsoft.com/office/drawing/2014/main" id="{B9B676AF-9A95-4C31-9DF7-D5433DB07EBB}"/>
                    </a:ext>
                  </a:extLst>
                </p:cNvPr>
                <p:cNvGrpSpPr/>
                <p:nvPr/>
              </p:nvGrpSpPr>
              <p:grpSpPr>
                <a:xfrm>
                  <a:off x="1674162" y="4971744"/>
                  <a:ext cx="437620" cy="434427"/>
                  <a:chOff x="5284230" y="1151870"/>
                  <a:chExt cx="1646123" cy="1634116"/>
                </a:xfrm>
              </p:grpSpPr>
              <p:sp>
                <p:nvSpPr>
                  <p:cNvPr id="414" name="Oval 413">
                    <a:extLst>
                      <a:ext uri="{FF2B5EF4-FFF2-40B4-BE49-F238E27FC236}">
                        <a16:creationId xmlns:a16="http://schemas.microsoft.com/office/drawing/2014/main" id="{F0C04895-82E4-4EB7-8E0C-52C6B72062F6}"/>
                      </a:ext>
                    </a:extLst>
                  </p:cNvPr>
                  <p:cNvSpPr/>
                  <p:nvPr/>
                </p:nvSpPr>
                <p:spPr>
                  <a:xfrm>
                    <a:off x="5475951" y="1392331"/>
                    <a:ext cx="1255485" cy="1255485"/>
                  </a:xfrm>
                  <a:prstGeom prst="ellipse">
                    <a:avLst/>
                  </a:prstGeom>
                  <a:noFill/>
                  <a:ln w="15875">
                    <a:solidFill>
                      <a:srgbClr val="FFFFFF"/>
                    </a:solid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5" name="Rectangle: Rounded Corners 1577">
                    <a:extLst>
                      <a:ext uri="{FF2B5EF4-FFF2-40B4-BE49-F238E27FC236}">
                        <a16:creationId xmlns:a16="http://schemas.microsoft.com/office/drawing/2014/main" id="{E14BD5FB-9A6C-4AEB-9575-FACE685BB71A}"/>
                      </a:ext>
                    </a:extLst>
                  </p:cNvPr>
                  <p:cNvSpPr/>
                  <p:nvPr/>
                </p:nvSpPr>
                <p:spPr>
                  <a:xfrm>
                    <a:off x="6039225" y="1151870"/>
                    <a:ext cx="128936" cy="901003"/>
                  </a:xfrm>
                  <a:prstGeom prst="roundRect">
                    <a:avLst>
                      <a:gd name="adj" fmla="val 50000"/>
                    </a:avLst>
                  </a:prstGeom>
                  <a:solidFill>
                    <a:srgbClr val="FFFFFF"/>
                  </a:solidFill>
                  <a:ln w="25400" cap="flat" cmpd="sng" algn="ctr">
                    <a:noFill/>
                    <a:prstDash val="solid"/>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6" name="Rectangle: Rounded Corners 1578">
                    <a:extLst>
                      <a:ext uri="{FF2B5EF4-FFF2-40B4-BE49-F238E27FC236}">
                        <a16:creationId xmlns:a16="http://schemas.microsoft.com/office/drawing/2014/main" id="{D126A546-8216-46AB-9CCB-3B86E6791AC3}"/>
                      </a:ext>
                    </a:extLst>
                  </p:cNvPr>
                  <p:cNvSpPr/>
                  <p:nvPr/>
                </p:nvSpPr>
                <p:spPr>
                  <a:xfrm rot="3093159">
                    <a:off x="6344453" y="1303184"/>
                    <a:ext cx="128936" cy="901003"/>
                  </a:xfrm>
                  <a:prstGeom prst="roundRect">
                    <a:avLst>
                      <a:gd name="adj" fmla="val 50000"/>
                    </a:avLst>
                  </a:prstGeom>
                  <a:solidFill>
                    <a:srgbClr val="FFFFFF"/>
                  </a:solid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19" name="Rectangle: Rounded Corners 1579">
                    <a:extLst>
                      <a:ext uri="{FF2B5EF4-FFF2-40B4-BE49-F238E27FC236}">
                        <a16:creationId xmlns:a16="http://schemas.microsoft.com/office/drawing/2014/main" id="{9ABCA9A9-CD76-4C9B-98C9-8A47A30A1E29}"/>
                      </a:ext>
                    </a:extLst>
                  </p:cNvPr>
                  <p:cNvSpPr/>
                  <p:nvPr/>
                </p:nvSpPr>
                <p:spPr>
                  <a:xfrm rot="6300000">
                    <a:off x="6415384" y="1644017"/>
                    <a:ext cx="128936" cy="901003"/>
                  </a:xfrm>
                  <a:prstGeom prst="roundRect">
                    <a:avLst>
                      <a:gd name="adj" fmla="val 50000"/>
                    </a:avLst>
                  </a:prstGeom>
                  <a:solidFill>
                    <a:srgbClr val="FFFFFF"/>
                  </a:solid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20" name="Rectangle: Rounded Corners 1580">
                    <a:extLst>
                      <a:ext uri="{FF2B5EF4-FFF2-40B4-BE49-F238E27FC236}">
                        <a16:creationId xmlns:a16="http://schemas.microsoft.com/office/drawing/2014/main" id="{4345BDB4-6384-4408-AC5E-55AB8E159B26}"/>
                      </a:ext>
                    </a:extLst>
                  </p:cNvPr>
                  <p:cNvSpPr/>
                  <p:nvPr/>
                </p:nvSpPr>
                <p:spPr>
                  <a:xfrm rot="9000000">
                    <a:off x="6233496" y="1884309"/>
                    <a:ext cx="128936" cy="901003"/>
                  </a:xfrm>
                  <a:prstGeom prst="roundRect">
                    <a:avLst>
                      <a:gd name="adj" fmla="val 50000"/>
                    </a:avLst>
                  </a:prstGeom>
                  <a:solidFill>
                    <a:srgbClr val="FFFFFF"/>
                  </a:solid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nvGrpSpPr>
                  <p:cNvPr id="421" name="Group 420">
                    <a:extLst>
                      <a:ext uri="{FF2B5EF4-FFF2-40B4-BE49-F238E27FC236}">
                        <a16:creationId xmlns:a16="http://schemas.microsoft.com/office/drawing/2014/main" id="{E702F68D-5850-42F4-A7F7-FF88A022778C}"/>
                      </a:ext>
                    </a:extLst>
                  </p:cNvPr>
                  <p:cNvGrpSpPr/>
                  <p:nvPr/>
                </p:nvGrpSpPr>
                <p:grpSpPr>
                  <a:xfrm flipH="1">
                    <a:off x="5284230" y="1689892"/>
                    <a:ext cx="971934" cy="1096094"/>
                    <a:chOff x="6110819" y="1841618"/>
                    <a:chExt cx="971934" cy="1096094"/>
                  </a:xfrm>
                  <a:solidFill>
                    <a:srgbClr val="FFFFFF"/>
                  </a:solidFill>
                </p:grpSpPr>
                <p:sp>
                  <p:nvSpPr>
                    <p:cNvPr id="423" name="Rectangle: Rounded Corners 1583">
                      <a:extLst>
                        <a:ext uri="{FF2B5EF4-FFF2-40B4-BE49-F238E27FC236}">
                          <a16:creationId xmlns:a16="http://schemas.microsoft.com/office/drawing/2014/main" id="{7AD6E135-18DF-44F9-88D1-35D6500914F1}"/>
                        </a:ext>
                      </a:extLst>
                    </p:cNvPr>
                    <p:cNvSpPr/>
                    <p:nvPr/>
                  </p:nvSpPr>
                  <p:spPr>
                    <a:xfrm rot="3093159">
                      <a:off x="6496853" y="1455584"/>
                      <a:ext cx="128936" cy="901003"/>
                    </a:xfrm>
                    <a:prstGeom prst="roundRect">
                      <a:avLst>
                        <a:gd name="adj" fmla="val 50000"/>
                      </a:avLst>
                    </a:prstGeom>
                    <a:grp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24" name="Rectangle: Rounded Corners 1584">
                      <a:extLst>
                        <a:ext uri="{FF2B5EF4-FFF2-40B4-BE49-F238E27FC236}">
                          <a16:creationId xmlns:a16="http://schemas.microsoft.com/office/drawing/2014/main" id="{A8EA3094-0F4C-4052-8668-ECBD745A17EF}"/>
                        </a:ext>
                      </a:extLst>
                    </p:cNvPr>
                    <p:cNvSpPr/>
                    <p:nvPr/>
                  </p:nvSpPr>
                  <p:spPr>
                    <a:xfrm rot="6300000">
                      <a:off x="6567784" y="1796417"/>
                      <a:ext cx="128936" cy="901003"/>
                    </a:xfrm>
                    <a:prstGeom prst="roundRect">
                      <a:avLst>
                        <a:gd name="adj" fmla="val 50000"/>
                      </a:avLst>
                    </a:prstGeom>
                    <a:grp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sp>
                  <p:nvSpPr>
                    <p:cNvPr id="425" name="Rectangle: Rounded Corners 1585">
                      <a:extLst>
                        <a:ext uri="{FF2B5EF4-FFF2-40B4-BE49-F238E27FC236}">
                          <a16:creationId xmlns:a16="http://schemas.microsoft.com/office/drawing/2014/main" id="{9A260056-BA25-44FC-A500-CF59970F6721}"/>
                        </a:ext>
                      </a:extLst>
                    </p:cNvPr>
                    <p:cNvSpPr/>
                    <p:nvPr/>
                  </p:nvSpPr>
                  <p:spPr>
                    <a:xfrm rot="9000000">
                      <a:off x="6385896" y="2036709"/>
                      <a:ext cx="128936" cy="901003"/>
                    </a:xfrm>
                    <a:prstGeom prst="roundRect">
                      <a:avLst>
                        <a:gd name="adj" fmla="val 50000"/>
                      </a:avLst>
                    </a:prstGeom>
                    <a:grpFill/>
                    <a:ln>
                      <a:noFill/>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sp>
                <p:nvSpPr>
                  <p:cNvPr id="422" name="Oval 421">
                    <a:extLst>
                      <a:ext uri="{FF2B5EF4-FFF2-40B4-BE49-F238E27FC236}">
                        <a16:creationId xmlns:a16="http://schemas.microsoft.com/office/drawing/2014/main" id="{1EC8CE36-4A7E-4288-9B59-5F2D612551DD}"/>
                      </a:ext>
                    </a:extLst>
                  </p:cNvPr>
                  <p:cNvSpPr/>
                  <p:nvPr/>
                </p:nvSpPr>
                <p:spPr>
                  <a:xfrm>
                    <a:off x="5916106" y="1832486"/>
                    <a:ext cx="375175" cy="375175"/>
                  </a:xfrm>
                  <a:prstGeom prst="ellipse">
                    <a:avLst/>
                  </a:prstGeom>
                  <a:solidFill>
                    <a:srgbClr val="00BCEB"/>
                  </a:solidFill>
                  <a:ln w="15875" cap="flat" cmpd="sng" algn="ctr">
                    <a:solidFill>
                      <a:srgbClr val="FFFFFF"/>
                    </a:solidFill>
                    <a:prstDash val="solid"/>
                  </a:ln>
                  <a:effectLst/>
                </p:spPr>
                <p:txBody>
                  <a:bodyPr rtlCol="0" anchor="ctr"/>
                  <a:lstStyle/>
                  <a:p>
                    <a:pPr marL="0" marR="0" lvl="0" indent="0" algn="ctr"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0D274D"/>
                      </a:solidFill>
                      <a:effectLst/>
                      <a:uLnTx/>
                      <a:uFillTx/>
                      <a:latin typeface="CiscoSansTT ExtraLight"/>
                      <a:ea typeface="ＭＳ Ｐゴシック" charset="0"/>
                      <a:cs typeface="+mn-cs"/>
                    </a:endParaRPr>
                  </a:p>
                </p:txBody>
              </p:sp>
            </p:grpSp>
          </p:grpSp>
        </p:grpSp>
        <p:grpSp>
          <p:nvGrpSpPr>
            <p:cNvPr id="401" name="Graphic 12">
              <a:extLst>
                <a:ext uri="{FF2B5EF4-FFF2-40B4-BE49-F238E27FC236}">
                  <a16:creationId xmlns:a16="http://schemas.microsoft.com/office/drawing/2014/main" id="{CC61B6C4-DF7E-4D0A-83E8-F7C2B304912B}"/>
                </a:ext>
              </a:extLst>
            </p:cNvPr>
            <p:cNvGrpSpPr>
              <a:grpSpLocks noChangeAspect="1"/>
            </p:cNvGrpSpPr>
            <p:nvPr/>
          </p:nvGrpSpPr>
          <p:grpSpPr>
            <a:xfrm>
              <a:off x="1714897" y="2331366"/>
              <a:ext cx="327044" cy="328527"/>
              <a:chOff x="2011717" y="0"/>
              <a:chExt cx="5120795" cy="5144035"/>
            </a:xfrm>
            <a:solidFill>
              <a:srgbClr val="00BCEB"/>
            </a:solidFill>
          </p:grpSpPr>
          <p:sp>
            <p:nvSpPr>
              <p:cNvPr id="402" name="Freeform: Shape 64">
                <a:extLst>
                  <a:ext uri="{FF2B5EF4-FFF2-40B4-BE49-F238E27FC236}">
                    <a16:creationId xmlns:a16="http://schemas.microsoft.com/office/drawing/2014/main" id="{8C3133B9-8A2A-4BEE-8123-EFBF3467BA1C}"/>
                  </a:ext>
                </a:extLst>
              </p:cNvPr>
              <p:cNvSpPr/>
              <p:nvPr/>
            </p:nvSpPr>
            <p:spPr>
              <a:xfrm>
                <a:off x="2011717" y="0"/>
                <a:ext cx="5120795" cy="5144035"/>
              </a:xfrm>
              <a:custGeom>
                <a:avLst/>
                <a:gdLst>
                  <a:gd name="connsiteX0" fmla="*/ 0 w 5120795"/>
                  <a:gd name="connsiteY0" fmla="*/ 2572018 h 5144035"/>
                  <a:gd name="connsiteX1" fmla="*/ 2560398 w 5120795"/>
                  <a:gd name="connsiteY1" fmla="*/ 0 h 5144035"/>
                  <a:gd name="connsiteX2" fmla="*/ 5120795 w 5120795"/>
                  <a:gd name="connsiteY2" fmla="*/ 2572018 h 5144035"/>
                  <a:gd name="connsiteX3" fmla="*/ 2560398 w 5120795"/>
                  <a:gd name="connsiteY3" fmla="*/ 5144035 h 5144035"/>
                  <a:gd name="connsiteX4" fmla="*/ 0 w 5120795"/>
                  <a:gd name="connsiteY4" fmla="*/ 2572018 h 5144035"/>
                  <a:gd name="connsiteX5" fmla="*/ 0 w 5120795"/>
                  <a:gd name="connsiteY5" fmla="*/ 2572018 h 514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0795" h="5144035">
                    <a:moveTo>
                      <a:pt x="0" y="2572018"/>
                    </a:moveTo>
                    <a:cubicBezTo>
                      <a:pt x="0" y="1151535"/>
                      <a:pt x="1146337" y="0"/>
                      <a:pt x="2560398" y="0"/>
                    </a:cubicBezTo>
                    <a:cubicBezTo>
                      <a:pt x="3974459" y="0"/>
                      <a:pt x="5120795" y="1151535"/>
                      <a:pt x="5120795" y="2572018"/>
                    </a:cubicBezTo>
                    <a:cubicBezTo>
                      <a:pt x="5120795" y="3992500"/>
                      <a:pt x="3974459" y="5144035"/>
                      <a:pt x="2560398" y="5144035"/>
                    </a:cubicBezTo>
                    <a:cubicBezTo>
                      <a:pt x="1146337" y="5144035"/>
                      <a:pt x="0" y="3992500"/>
                      <a:pt x="0" y="2572018"/>
                    </a:cubicBezTo>
                    <a:lnTo>
                      <a:pt x="0" y="2572018"/>
                    </a:lnTo>
                    <a:close/>
                  </a:path>
                </a:pathLst>
              </a:custGeom>
              <a:solidFill>
                <a:srgbClr val="00BCEB"/>
              </a:solidFill>
              <a:ln w="1273"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nvGrpSpPr>
              <p:cNvPr id="404" name="Graphic 12">
                <a:extLst>
                  <a:ext uri="{FF2B5EF4-FFF2-40B4-BE49-F238E27FC236}">
                    <a16:creationId xmlns:a16="http://schemas.microsoft.com/office/drawing/2014/main" id="{EF612194-2887-4685-BF3A-1615EAF73AA2}"/>
                  </a:ext>
                </a:extLst>
              </p:cNvPr>
              <p:cNvGrpSpPr/>
              <p:nvPr/>
            </p:nvGrpSpPr>
            <p:grpSpPr>
              <a:xfrm>
                <a:off x="3235132" y="252116"/>
                <a:ext cx="2543417" cy="4643865"/>
                <a:chOff x="3235132" y="252116"/>
                <a:chExt cx="2543417" cy="4643865"/>
              </a:xfrm>
              <a:solidFill>
                <a:srgbClr val="00BCEB"/>
              </a:solidFill>
            </p:grpSpPr>
            <p:sp>
              <p:nvSpPr>
                <p:cNvPr id="405" name="Freeform: Shape 66">
                  <a:extLst>
                    <a:ext uri="{FF2B5EF4-FFF2-40B4-BE49-F238E27FC236}">
                      <a16:creationId xmlns:a16="http://schemas.microsoft.com/office/drawing/2014/main" id="{38BCFB8B-4E95-4ADA-9B30-7F007591CF44}"/>
                    </a:ext>
                  </a:extLst>
                </p:cNvPr>
                <p:cNvSpPr/>
                <p:nvPr/>
              </p:nvSpPr>
              <p:spPr>
                <a:xfrm>
                  <a:off x="3235132" y="878246"/>
                  <a:ext cx="2543417" cy="3391508"/>
                </a:xfrm>
                <a:custGeom>
                  <a:avLst/>
                  <a:gdLst>
                    <a:gd name="connsiteX0" fmla="*/ 2156005 w 2543417"/>
                    <a:gd name="connsiteY0" fmla="*/ 1659040 h 3391508"/>
                    <a:gd name="connsiteX1" fmla="*/ 1605165 w 2543417"/>
                    <a:gd name="connsiteY1" fmla="*/ 1424442 h 3391508"/>
                    <a:gd name="connsiteX2" fmla="*/ 1289395 w 2543417"/>
                    <a:gd name="connsiteY2" fmla="*/ 1368471 h 3391508"/>
                    <a:gd name="connsiteX3" fmla="*/ 1036692 w 2543417"/>
                    <a:gd name="connsiteY3" fmla="*/ 1319673 h 3391508"/>
                    <a:gd name="connsiteX4" fmla="*/ 788805 w 2543417"/>
                    <a:gd name="connsiteY4" fmla="*/ 1211529 h 3391508"/>
                    <a:gd name="connsiteX5" fmla="*/ 658300 w 2543417"/>
                    <a:gd name="connsiteY5" fmla="*/ 980294 h 3391508"/>
                    <a:gd name="connsiteX6" fmla="*/ 780358 w 2543417"/>
                    <a:gd name="connsiteY6" fmla="*/ 733235 h 3391508"/>
                    <a:gd name="connsiteX7" fmla="*/ 1036705 w 2543417"/>
                    <a:gd name="connsiteY7" fmla="*/ 595787 h 3391508"/>
                    <a:gd name="connsiteX8" fmla="*/ 1282846 w 2543417"/>
                    <a:gd name="connsiteY8" fmla="*/ 574242 h 3391508"/>
                    <a:gd name="connsiteX9" fmla="*/ 1605165 w 2543417"/>
                    <a:gd name="connsiteY9" fmla="*/ 633729 h 3391508"/>
                    <a:gd name="connsiteX10" fmla="*/ 1979480 w 2543417"/>
                    <a:gd name="connsiteY10" fmla="*/ 775573 h 3391508"/>
                    <a:gd name="connsiteX11" fmla="*/ 2363261 w 2543417"/>
                    <a:gd name="connsiteY11" fmla="*/ 657172 h 3391508"/>
                    <a:gd name="connsiteX12" fmla="*/ 2246020 w 2543417"/>
                    <a:gd name="connsiteY12" fmla="*/ 270473 h 3391508"/>
                    <a:gd name="connsiteX13" fmla="*/ 1605165 w 2543417"/>
                    <a:gd name="connsiteY13" fmla="*/ 45838 h 3391508"/>
                    <a:gd name="connsiteX14" fmla="*/ 1331644 w 2543417"/>
                    <a:gd name="connsiteY14" fmla="*/ 4520 h 3391508"/>
                    <a:gd name="connsiteX15" fmla="*/ 1036705 w 2543417"/>
                    <a:gd name="connsiteY15" fmla="*/ 14050 h 3391508"/>
                    <a:gd name="connsiteX16" fmla="*/ 396003 w 2543417"/>
                    <a:gd name="connsiteY16" fmla="*/ 311958 h 3391508"/>
                    <a:gd name="connsiteX17" fmla="*/ 89992 w 2543417"/>
                    <a:gd name="connsiteY17" fmla="*/ 980294 h 3391508"/>
                    <a:gd name="connsiteX18" fmla="*/ 467072 w 2543417"/>
                    <a:gd name="connsiteY18" fmla="*/ 1682916 h 3391508"/>
                    <a:gd name="connsiteX19" fmla="*/ 1036705 w 2543417"/>
                    <a:gd name="connsiteY19" fmla="*/ 1906672 h 3391508"/>
                    <a:gd name="connsiteX20" fmla="*/ 1220951 w 2543417"/>
                    <a:gd name="connsiteY20" fmla="*/ 1935976 h 3391508"/>
                    <a:gd name="connsiteX21" fmla="*/ 1605165 w 2543417"/>
                    <a:gd name="connsiteY21" fmla="*/ 2018180 h 3391508"/>
                    <a:gd name="connsiteX22" fmla="*/ 1827277 w 2543417"/>
                    <a:gd name="connsiteY22" fmla="*/ 2125446 h 3391508"/>
                    <a:gd name="connsiteX23" fmla="*/ 1975110 w 2543417"/>
                    <a:gd name="connsiteY23" fmla="*/ 2400344 h 3391508"/>
                    <a:gd name="connsiteX24" fmla="*/ 1819416 w 2543417"/>
                    <a:gd name="connsiteY24" fmla="*/ 2680809 h 3391508"/>
                    <a:gd name="connsiteX25" fmla="*/ 1605165 w 2543417"/>
                    <a:gd name="connsiteY25" fmla="*/ 2777665 h 3391508"/>
                    <a:gd name="connsiteX26" fmla="*/ 1274106 w 2543417"/>
                    <a:gd name="connsiteY26" fmla="*/ 2819723 h 3391508"/>
                    <a:gd name="connsiteX27" fmla="*/ 1036705 w 2543417"/>
                    <a:gd name="connsiteY27" fmla="*/ 2796866 h 3391508"/>
                    <a:gd name="connsiteX28" fmla="*/ 442749 w 2543417"/>
                    <a:gd name="connsiteY28" fmla="*/ 2568128 h 3391508"/>
                    <a:gd name="connsiteX29" fmla="*/ 48329 w 2543417"/>
                    <a:gd name="connsiteY29" fmla="*/ 2645937 h 3391508"/>
                    <a:gd name="connsiteX30" fmla="*/ 125667 w 2543417"/>
                    <a:gd name="connsiteY30" fmla="*/ 3042752 h 3391508"/>
                    <a:gd name="connsiteX31" fmla="*/ 1036692 w 2543417"/>
                    <a:gd name="connsiteY31" fmla="*/ 3375239 h 3391508"/>
                    <a:gd name="connsiteX32" fmla="*/ 1274093 w 2543417"/>
                    <a:gd name="connsiteY32" fmla="*/ 3391509 h 3391508"/>
                    <a:gd name="connsiteX33" fmla="*/ 1605152 w 2543417"/>
                    <a:gd name="connsiteY33" fmla="*/ 3363224 h 3391508"/>
                    <a:gd name="connsiteX34" fmla="*/ 2143761 w 2543417"/>
                    <a:gd name="connsiteY34" fmla="*/ 3150311 h 3391508"/>
                    <a:gd name="connsiteX35" fmla="*/ 2543417 w 2543417"/>
                    <a:gd name="connsiteY35" fmla="*/ 2400356 h 3391508"/>
                    <a:gd name="connsiteX36" fmla="*/ 2156005 w 2543417"/>
                    <a:gd name="connsiteY36" fmla="*/ 1659040 h 3391508"/>
                    <a:gd name="connsiteX37" fmla="*/ 2156005 w 2543417"/>
                    <a:gd name="connsiteY37" fmla="*/ 1659040 h 339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3417" h="3391508">
                      <a:moveTo>
                        <a:pt x="2156005" y="1659040"/>
                      </a:moveTo>
                      <a:cubicBezTo>
                        <a:pt x="2011957" y="1556323"/>
                        <a:pt x="1827417" y="1477775"/>
                        <a:pt x="1605165" y="1424442"/>
                      </a:cubicBezTo>
                      <a:cubicBezTo>
                        <a:pt x="1507149" y="1400846"/>
                        <a:pt x="1401846" y="1382091"/>
                        <a:pt x="1289395" y="1368471"/>
                      </a:cubicBezTo>
                      <a:cubicBezTo>
                        <a:pt x="1196616" y="1357042"/>
                        <a:pt x="1111990" y="1340632"/>
                        <a:pt x="1036692" y="1319673"/>
                      </a:cubicBezTo>
                      <a:cubicBezTo>
                        <a:pt x="935899" y="1291541"/>
                        <a:pt x="852012" y="1255204"/>
                        <a:pt x="788805" y="1211529"/>
                      </a:cubicBezTo>
                      <a:cubicBezTo>
                        <a:pt x="697338" y="1148372"/>
                        <a:pt x="658300" y="1079214"/>
                        <a:pt x="658300" y="980294"/>
                      </a:cubicBezTo>
                      <a:cubicBezTo>
                        <a:pt x="658300" y="869079"/>
                        <a:pt x="724718" y="784530"/>
                        <a:pt x="780358" y="733235"/>
                      </a:cubicBezTo>
                      <a:cubicBezTo>
                        <a:pt x="850127" y="668766"/>
                        <a:pt x="938969" y="622020"/>
                        <a:pt x="1036705" y="595787"/>
                      </a:cubicBezTo>
                      <a:cubicBezTo>
                        <a:pt x="1114921" y="574828"/>
                        <a:pt x="1198807" y="566916"/>
                        <a:pt x="1282846" y="574242"/>
                      </a:cubicBezTo>
                      <a:cubicBezTo>
                        <a:pt x="1397909" y="584205"/>
                        <a:pt x="1507876" y="606922"/>
                        <a:pt x="1605165" y="633729"/>
                      </a:cubicBezTo>
                      <a:cubicBezTo>
                        <a:pt x="1822614" y="693662"/>
                        <a:pt x="1976129" y="773815"/>
                        <a:pt x="1979480" y="775573"/>
                      </a:cubicBezTo>
                      <a:cubicBezTo>
                        <a:pt x="2117986" y="849279"/>
                        <a:pt x="2289568" y="796379"/>
                        <a:pt x="2363261" y="657172"/>
                      </a:cubicBezTo>
                      <a:cubicBezTo>
                        <a:pt x="2436954" y="517812"/>
                        <a:pt x="2384526" y="344612"/>
                        <a:pt x="2246020" y="270473"/>
                      </a:cubicBezTo>
                      <a:cubicBezTo>
                        <a:pt x="2232323" y="263147"/>
                        <a:pt x="1966089" y="122322"/>
                        <a:pt x="1605165" y="45838"/>
                      </a:cubicBezTo>
                      <a:cubicBezTo>
                        <a:pt x="1518654" y="27517"/>
                        <a:pt x="1426742" y="12725"/>
                        <a:pt x="1331644" y="4520"/>
                      </a:cubicBezTo>
                      <a:cubicBezTo>
                        <a:pt x="1232749" y="-3978"/>
                        <a:pt x="1133714" y="-322"/>
                        <a:pt x="1036705" y="14050"/>
                      </a:cubicBezTo>
                      <a:cubicBezTo>
                        <a:pt x="795226" y="49661"/>
                        <a:pt x="567865" y="153257"/>
                        <a:pt x="396003" y="311958"/>
                      </a:cubicBezTo>
                      <a:cubicBezTo>
                        <a:pt x="198647" y="494101"/>
                        <a:pt x="89992" y="731477"/>
                        <a:pt x="89992" y="980294"/>
                      </a:cubicBezTo>
                      <a:cubicBezTo>
                        <a:pt x="89992" y="1269551"/>
                        <a:pt x="220344" y="1512507"/>
                        <a:pt x="467072" y="1682916"/>
                      </a:cubicBezTo>
                      <a:cubicBezTo>
                        <a:pt x="616650" y="1786220"/>
                        <a:pt x="807738" y="1861098"/>
                        <a:pt x="1036705" y="1906672"/>
                      </a:cubicBezTo>
                      <a:cubicBezTo>
                        <a:pt x="1095695" y="1918394"/>
                        <a:pt x="1157004" y="1928217"/>
                        <a:pt x="1220951" y="1935976"/>
                      </a:cubicBezTo>
                      <a:cubicBezTo>
                        <a:pt x="1368057" y="1954004"/>
                        <a:pt x="1497250" y="1981690"/>
                        <a:pt x="1605165" y="2018180"/>
                      </a:cubicBezTo>
                      <a:cubicBezTo>
                        <a:pt x="1694593" y="2048223"/>
                        <a:pt x="1769459" y="2084267"/>
                        <a:pt x="1827277" y="2125446"/>
                      </a:cubicBezTo>
                      <a:cubicBezTo>
                        <a:pt x="1929523" y="2198426"/>
                        <a:pt x="1975110" y="2283115"/>
                        <a:pt x="1975110" y="2400344"/>
                      </a:cubicBezTo>
                      <a:cubicBezTo>
                        <a:pt x="1975110" y="2515814"/>
                        <a:pt x="1924133" y="2607536"/>
                        <a:pt x="1819416" y="2680809"/>
                      </a:cubicBezTo>
                      <a:cubicBezTo>
                        <a:pt x="1760719" y="2721835"/>
                        <a:pt x="1688044" y="2754362"/>
                        <a:pt x="1605165" y="2777665"/>
                      </a:cubicBezTo>
                      <a:cubicBezTo>
                        <a:pt x="1507289" y="2805071"/>
                        <a:pt x="1395144" y="2819723"/>
                        <a:pt x="1274106" y="2819723"/>
                      </a:cubicBezTo>
                      <a:cubicBezTo>
                        <a:pt x="1199100" y="2819723"/>
                        <a:pt x="1118552" y="2811518"/>
                        <a:pt x="1036705" y="2796866"/>
                      </a:cubicBezTo>
                      <a:cubicBezTo>
                        <a:pt x="823473" y="2758618"/>
                        <a:pt x="601068" y="2675241"/>
                        <a:pt x="442749" y="2568128"/>
                      </a:cubicBezTo>
                      <a:cubicBezTo>
                        <a:pt x="312537" y="2480063"/>
                        <a:pt x="135872" y="2514935"/>
                        <a:pt x="48329" y="2645937"/>
                      </a:cubicBezTo>
                      <a:cubicBezTo>
                        <a:pt x="-39200" y="2776939"/>
                        <a:pt x="-4545" y="2954534"/>
                        <a:pt x="125667" y="3042752"/>
                      </a:cubicBezTo>
                      <a:cubicBezTo>
                        <a:pt x="376178" y="3212142"/>
                        <a:pt x="714666" y="3333474"/>
                        <a:pt x="1036692" y="3375239"/>
                      </a:cubicBezTo>
                      <a:cubicBezTo>
                        <a:pt x="1117380" y="3385788"/>
                        <a:pt x="1197049" y="3391509"/>
                        <a:pt x="1274093" y="3391509"/>
                      </a:cubicBezTo>
                      <a:cubicBezTo>
                        <a:pt x="1389742" y="3391509"/>
                        <a:pt x="1500435" y="3381838"/>
                        <a:pt x="1605152" y="3363224"/>
                      </a:cubicBezTo>
                      <a:cubicBezTo>
                        <a:pt x="1811249" y="3326594"/>
                        <a:pt x="1994183" y="3254939"/>
                        <a:pt x="2143761" y="3150311"/>
                      </a:cubicBezTo>
                      <a:cubicBezTo>
                        <a:pt x="2401407" y="2970078"/>
                        <a:pt x="2543417" y="2703819"/>
                        <a:pt x="2543417" y="2400356"/>
                      </a:cubicBezTo>
                      <a:cubicBezTo>
                        <a:pt x="2543430" y="2096155"/>
                        <a:pt x="2409434" y="1839719"/>
                        <a:pt x="2156005" y="1659040"/>
                      </a:cubicBezTo>
                      <a:lnTo>
                        <a:pt x="2156005" y="1659040"/>
                      </a:lnTo>
                      <a:close/>
                    </a:path>
                  </a:pathLst>
                </a:custGeom>
                <a:solidFill>
                  <a:srgbClr val="FFFFFF"/>
                </a:solidFill>
                <a:ln w="1273"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06" name="Freeform: Shape 68">
                  <a:extLst>
                    <a:ext uri="{FF2B5EF4-FFF2-40B4-BE49-F238E27FC236}">
                      <a16:creationId xmlns:a16="http://schemas.microsoft.com/office/drawing/2014/main" id="{C32A251A-B428-45E0-B96B-E566ACC5B75D}"/>
                    </a:ext>
                  </a:extLst>
                </p:cNvPr>
                <p:cNvSpPr/>
                <p:nvPr/>
              </p:nvSpPr>
              <p:spPr>
                <a:xfrm>
                  <a:off x="4271009" y="252116"/>
                  <a:ext cx="569874" cy="4643865"/>
                </a:xfrm>
                <a:custGeom>
                  <a:avLst/>
                  <a:gdLst>
                    <a:gd name="connsiteX0" fmla="*/ 285014 w 569874"/>
                    <a:gd name="connsiteY0" fmla="*/ 0 h 4643865"/>
                    <a:gd name="connsiteX1" fmla="*/ 0 w 569874"/>
                    <a:gd name="connsiteY1" fmla="*/ 285842 h 4643865"/>
                    <a:gd name="connsiteX2" fmla="*/ 0 w 569874"/>
                    <a:gd name="connsiteY2" fmla="*/ 4357884 h 4643865"/>
                    <a:gd name="connsiteX3" fmla="*/ 285014 w 569874"/>
                    <a:gd name="connsiteY3" fmla="*/ 4643866 h 4643865"/>
                    <a:gd name="connsiteX4" fmla="*/ 569875 w 569874"/>
                    <a:gd name="connsiteY4" fmla="*/ 4357884 h 4643865"/>
                    <a:gd name="connsiteX5" fmla="*/ 569875 w 569874"/>
                    <a:gd name="connsiteY5" fmla="*/ 285842 h 4643865"/>
                    <a:gd name="connsiteX6" fmla="*/ 285014 w 569874"/>
                    <a:gd name="connsiteY6" fmla="*/ 0 h 464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74" h="4643865">
                      <a:moveTo>
                        <a:pt x="285014" y="0"/>
                      </a:moveTo>
                      <a:cubicBezTo>
                        <a:pt x="127613" y="0"/>
                        <a:pt x="0" y="127906"/>
                        <a:pt x="0" y="285842"/>
                      </a:cubicBezTo>
                      <a:cubicBezTo>
                        <a:pt x="0" y="640995"/>
                        <a:pt x="0" y="4357884"/>
                        <a:pt x="0" y="4357884"/>
                      </a:cubicBezTo>
                      <a:cubicBezTo>
                        <a:pt x="0" y="4515896"/>
                        <a:pt x="127613" y="4643866"/>
                        <a:pt x="285014" y="4643866"/>
                      </a:cubicBezTo>
                      <a:cubicBezTo>
                        <a:pt x="442262" y="4643866"/>
                        <a:pt x="569875" y="4515896"/>
                        <a:pt x="569875" y="4357884"/>
                      </a:cubicBezTo>
                      <a:cubicBezTo>
                        <a:pt x="569875" y="3988652"/>
                        <a:pt x="569875" y="285842"/>
                        <a:pt x="569875" y="285842"/>
                      </a:cubicBezTo>
                      <a:cubicBezTo>
                        <a:pt x="569888" y="127906"/>
                        <a:pt x="442275" y="0"/>
                        <a:pt x="285014" y="0"/>
                      </a:cubicBezTo>
                      <a:close/>
                    </a:path>
                  </a:pathLst>
                </a:custGeom>
                <a:solidFill>
                  <a:srgbClr val="1E4470"/>
                </a:solidFill>
                <a:ln w="1273"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407" name="Freeform: Shape 69">
                  <a:extLst>
                    <a:ext uri="{FF2B5EF4-FFF2-40B4-BE49-F238E27FC236}">
                      <a16:creationId xmlns:a16="http://schemas.microsoft.com/office/drawing/2014/main" id="{B27690C6-A032-4687-A902-CCD33B7FCB55}"/>
                    </a:ext>
                  </a:extLst>
                </p:cNvPr>
                <p:cNvSpPr/>
                <p:nvPr/>
              </p:nvSpPr>
              <p:spPr>
                <a:xfrm>
                  <a:off x="4271009" y="878258"/>
                  <a:ext cx="569887" cy="3391508"/>
                </a:xfrm>
                <a:custGeom>
                  <a:avLst/>
                  <a:gdLst>
                    <a:gd name="connsiteX0" fmla="*/ 184705 w 569887"/>
                    <a:gd name="connsiteY0" fmla="*/ 1935976 h 3391508"/>
                    <a:gd name="connsiteX1" fmla="*/ 0 w 569887"/>
                    <a:gd name="connsiteY1" fmla="*/ 1906672 h 3391508"/>
                    <a:gd name="connsiteX2" fmla="*/ 0 w 569887"/>
                    <a:gd name="connsiteY2" fmla="*/ 1319661 h 3391508"/>
                    <a:gd name="connsiteX3" fmla="*/ 253327 w 569887"/>
                    <a:gd name="connsiteY3" fmla="*/ 1368458 h 3391508"/>
                    <a:gd name="connsiteX4" fmla="*/ 569875 w 569887"/>
                    <a:gd name="connsiteY4" fmla="*/ 1424429 h 3391508"/>
                    <a:gd name="connsiteX5" fmla="*/ 569875 w 569887"/>
                    <a:gd name="connsiteY5" fmla="*/ 2018180 h 3391508"/>
                    <a:gd name="connsiteX6" fmla="*/ 184705 w 569887"/>
                    <a:gd name="connsiteY6" fmla="*/ 1935976 h 3391508"/>
                    <a:gd name="connsiteX7" fmla="*/ 184705 w 569887"/>
                    <a:gd name="connsiteY7" fmla="*/ 1935976 h 3391508"/>
                    <a:gd name="connsiteX8" fmla="*/ 246766 w 569887"/>
                    <a:gd name="connsiteY8" fmla="*/ 574242 h 3391508"/>
                    <a:gd name="connsiteX9" fmla="*/ 569888 w 569887"/>
                    <a:gd name="connsiteY9" fmla="*/ 633729 h 3391508"/>
                    <a:gd name="connsiteX10" fmla="*/ 569888 w 569887"/>
                    <a:gd name="connsiteY10" fmla="*/ 45838 h 3391508"/>
                    <a:gd name="connsiteX11" fmla="*/ 295678 w 569887"/>
                    <a:gd name="connsiteY11" fmla="*/ 4520 h 3391508"/>
                    <a:gd name="connsiteX12" fmla="*/ 13 w 569887"/>
                    <a:gd name="connsiteY12" fmla="*/ 14050 h 3391508"/>
                    <a:gd name="connsiteX13" fmla="*/ 13 w 569887"/>
                    <a:gd name="connsiteY13" fmla="*/ 595786 h 3391508"/>
                    <a:gd name="connsiteX14" fmla="*/ 246766 w 569887"/>
                    <a:gd name="connsiteY14" fmla="*/ 574242 h 3391508"/>
                    <a:gd name="connsiteX15" fmla="*/ 246766 w 569887"/>
                    <a:gd name="connsiteY15" fmla="*/ 574242 h 3391508"/>
                    <a:gd name="connsiteX16" fmla="*/ 238000 w 569887"/>
                    <a:gd name="connsiteY16" fmla="*/ 2819723 h 3391508"/>
                    <a:gd name="connsiteX17" fmla="*/ 0 w 569887"/>
                    <a:gd name="connsiteY17" fmla="*/ 2796866 h 3391508"/>
                    <a:gd name="connsiteX18" fmla="*/ 0 w 569887"/>
                    <a:gd name="connsiteY18" fmla="*/ 3375239 h 3391508"/>
                    <a:gd name="connsiteX19" fmla="*/ 238000 w 569887"/>
                    <a:gd name="connsiteY19" fmla="*/ 3391509 h 3391508"/>
                    <a:gd name="connsiteX20" fmla="*/ 569875 w 569887"/>
                    <a:gd name="connsiteY20" fmla="*/ 3363224 h 3391508"/>
                    <a:gd name="connsiteX21" fmla="*/ 569875 w 569887"/>
                    <a:gd name="connsiteY21" fmla="*/ 2777678 h 3391508"/>
                    <a:gd name="connsiteX22" fmla="*/ 238000 w 569887"/>
                    <a:gd name="connsiteY22" fmla="*/ 2819723 h 3391508"/>
                    <a:gd name="connsiteX23" fmla="*/ 238000 w 569887"/>
                    <a:gd name="connsiteY23" fmla="*/ 2819723 h 339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9887" h="3391508">
                      <a:moveTo>
                        <a:pt x="184705" y="1935976"/>
                      </a:moveTo>
                      <a:cubicBezTo>
                        <a:pt x="120605" y="1928204"/>
                        <a:pt x="59131" y="1918394"/>
                        <a:pt x="0" y="1906672"/>
                      </a:cubicBezTo>
                      <a:cubicBezTo>
                        <a:pt x="0" y="1319661"/>
                        <a:pt x="0" y="1319661"/>
                        <a:pt x="0" y="1319661"/>
                      </a:cubicBezTo>
                      <a:cubicBezTo>
                        <a:pt x="75490" y="1340619"/>
                        <a:pt x="160319" y="1357030"/>
                        <a:pt x="253327" y="1368458"/>
                      </a:cubicBezTo>
                      <a:cubicBezTo>
                        <a:pt x="366046" y="1382091"/>
                        <a:pt x="471617" y="1400846"/>
                        <a:pt x="569875" y="1424429"/>
                      </a:cubicBezTo>
                      <a:cubicBezTo>
                        <a:pt x="569875" y="2018180"/>
                        <a:pt x="569875" y="2018180"/>
                        <a:pt x="569875" y="2018180"/>
                      </a:cubicBezTo>
                      <a:cubicBezTo>
                        <a:pt x="461692" y="1981690"/>
                        <a:pt x="332181" y="1954004"/>
                        <a:pt x="184705" y="1935976"/>
                      </a:cubicBezTo>
                      <a:lnTo>
                        <a:pt x="184705" y="1935976"/>
                      </a:lnTo>
                      <a:close/>
                      <a:moveTo>
                        <a:pt x="246766" y="574242"/>
                      </a:moveTo>
                      <a:cubicBezTo>
                        <a:pt x="362109" y="584205"/>
                        <a:pt x="472356" y="606922"/>
                        <a:pt x="569888" y="633729"/>
                      </a:cubicBezTo>
                      <a:cubicBezTo>
                        <a:pt x="569888" y="45838"/>
                        <a:pt x="569888" y="45838"/>
                        <a:pt x="569888" y="45838"/>
                      </a:cubicBezTo>
                      <a:cubicBezTo>
                        <a:pt x="483160" y="27517"/>
                        <a:pt x="391031" y="12725"/>
                        <a:pt x="295678" y="4520"/>
                      </a:cubicBezTo>
                      <a:cubicBezTo>
                        <a:pt x="196541" y="-3978"/>
                        <a:pt x="97251" y="-322"/>
                        <a:pt x="13" y="14050"/>
                      </a:cubicBezTo>
                      <a:cubicBezTo>
                        <a:pt x="13" y="595786"/>
                        <a:pt x="13" y="595786"/>
                        <a:pt x="13" y="595786"/>
                      </a:cubicBezTo>
                      <a:cubicBezTo>
                        <a:pt x="78408" y="574828"/>
                        <a:pt x="162510" y="566916"/>
                        <a:pt x="246766" y="574242"/>
                      </a:cubicBezTo>
                      <a:lnTo>
                        <a:pt x="246766" y="574242"/>
                      </a:lnTo>
                      <a:close/>
                      <a:moveTo>
                        <a:pt x="238000" y="2819723"/>
                      </a:moveTo>
                      <a:cubicBezTo>
                        <a:pt x="162803" y="2819723"/>
                        <a:pt x="82064" y="2811518"/>
                        <a:pt x="0" y="2796866"/>
                      </a:cubicBezTo>
                      <a:cubicBezTo>
                        <a:pt x="0" y="3375239"/>
                        <a:pt x="0" y="3375239"/>
                        <a:pt x="0" y="3375239"/>
                      </a:cubicBezTo>
                      <a:cubicBezTo>
                        <a:pt x="80892" y="3385788"/>
                        <a:pt x="160752" y="3391509"/>
                        <a:pt x="238000" y="3391509"/>
                      </a:cubicBezTo>
                      <a:cubicBezTo>
                        <a:pt x="353929" y="3391509"/>
                        <a:pt x="464902" y="3381838"/>
                        <a:pt x="569875" y="3363224"/>
                      </a:cubicBezTo>
                      <a:cubicBezTo>
                        <a:pt x="569875" y="2777678"/>
                        <a:pt x="569875" y="2777678"/>
                        <a:pt x="569875" y="2777678"/>
                      </a:cubicBezTo>
                      <a:cubicBezTo>
                        <a:pt x="471757" y="2805071"/>
                        <a:pt x="359332" y="2819723"/>
                        <a:pt x="238000" y="2819723"/>
                      </a:cubicBezTo>
                      <a:lnTo>
                        <a:pt x="238000" y="2819723"/>
                      </a:lnTo>
                      <a:close/>
                    </a:path>
                  </a:pathLst>
                </a:custGeom>
                <a:solidFill>
                  <a:srgbClr val="80DEF5"/>
                </a:solidFill>
                <a:ln w="1273" cap="flat">
                  <a:noFill/>
                  <a:prstDash val="solid"/>
                  <a:miter/>
                </a:ln>
              </p:spPr>
              <p:txBody>
                <a:bodyPr rtlCol="0" anchor="ctr"/>
                <a:lstStyle/>
                <a:p>
                  <a:pPr marL="0" marR="0" lvl="0" indent="0" algn="l" defTabSz="60952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grpSp>
        </p:grpSp>
      </p:grpSp>
    </p:spTree>
    <p:extLst>
      <p:ext uri="{BB962C8B-B14F-4D97-AF65-F5344CB8AC3E}">
        <p14:creationId xmlns:p14="http://schemas.microsoft.com/office/powerpoint/2010/main" val="273065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anim calcmode="lin" valueType="num">
                                      <p:cBhvr>
                                        <p:cTn id="8" dur="1000" fill="hold"/>
                                        <p:tgtEl>
                                          <p:spTgt spid="263"/>
                                        </p:tgtEl>
                                        <p:attrNameLst>
                                          <p:attrName>ppt_x</p:attrName>
                                        </p:attrNameLst>
                                      </p:cBhvr>
                                      <p:tavLst>
                                        <p:tav tm="0">
                                          <p:val>
                                            <p:strVal val="#ppt_x"/>
                                          </p:val>
                                        </p:tav>
                                        <p:tav tm="100000">
                                          <p:val>
                                            <p:strVal val="#ppt_x"/>
                                          </p:val>
                                        </p:tav>
                                      </p:tavLst>
                                    </p:anim>
                                    <p:anim calcmode="lin" valueType="num">
                                      <p:cBhvr>
                                        <p:cTn id="9" dur="1000" fill="hold"/>
                                        <p:tgtEl>
                                          <p:spTgt spid="26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1000"/>
                                        <p:tgtEl>
                                          <p:spTgt spid="195"/>
                                        </p:tgtEl>
                                      </p:cBhvr>
                                    </p:animEffect>
                                    <p:anim calcmode="lin" valueType="num">
                                      <p:cBhvr>
                                        <p:cTn id="14" dur="1000" fill="hold"/>
                                        <p:tgtEl>
                                          <p:spTgt spid="195"/>
                                        </p:tgtEl>
                                        <p:attrNameLst>
                                          <p:attrName>ppt_x</p:attrName>
                                        </p:attrNameLst>
                                      </p:cBhvr>
                                      <p:tavLst>
                                        <p:tav tm="0">
                                          <p:val>
                                            <p:strVal val="#ppt_x"/>
                                          </p:val>
                                        </p:tav>
                                        <p:tav tm="100000">
                                          <p:val>
                                            <p:strVal val="#ppt_x"/>
                                          </p:val>
                                        </p:tav>
                                      </p:tavLst>
                                    </p:anim>
                                    <p:anim calcmode="lin" valueType="num">
                                      <p:cBhvr>
                                        <p:cTn id="15" dur="1000" fill="hold"/>
                                        <p:tgtEl>
                                          <p:spTgt spid="195"/>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250"/>
                                  </p:stCondLst>
                                  <p:childTnLst>
                                    <p:set>
                                      <p:cBhvr>
                                        <p:cTn id="17" dur="1" fill="hold">
                                          <p:stCondLst>
                                            <p:cond delay="0"/>
                                          </p:stCondLst>
                                        </p:cTn>
                                        <p:tgtEl>
                                          <p:spTgt spid="225"/>
                                        </p:tgtEl>
                                        <p:attrNameLst>
                                          <p:attrName>style.visibility</p:attrName>
                                        </p:attrNameLst>
                                      </p:cBhvr>
                                      <p:to>
                                        <p:strVal val="visible"/>
                                      </p:to>
                                    </p:set>
                                    <p:animEffect transition="in" filter="fade">
                                      <p:cBhvr>
                                        <p:cTn id="18" dur="750"/>
                                        <p:tgtEl>
                                          <p:spTgt spid="225"/>
                                        </p:tgtEl>
                                      </p:cBhvr>
                                    </p:animEffect>
                                  </p:childTnLst>
                                </p:cTn>
                              </p:par>
                              <p:par>
                                <p:cTn id="19" presetID="10" presetClass="entr" presetSubtype="0" fill="hold" nodeType="withEffect">
                                  <p:stCondLst>
                                    <p:cond delay="25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750"/>
                                        <p:tgtEl>
                                          <p:spTgt spid="226"/>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93"/>
                                        </p:tgtEl>
                                        <p:attrNameLst>
                                          <p:attrName>style.visibility</p:attrName>
                                        </p:attrNameLst>
                                      </p:cBhvr>
                                      <p:to>
                                        <p:strVal val="visible"/>
                                      </p:to>
                                    </p:set>
                                    <p:animEffect transition="in" filter="fade">
                                      <p:cBhvr>
                                        <p:cTn id="25" dur="1000"/>
                                        <p:tgtEl>
                                          <p:spTgt spid="193"/>
                                        </p:tgtEl>
                                      </p:cBhvr>
                                    </p:animEffect>
                                    <p:anim calcmode="lin" valueType="num">
                                      <p:cBhvr>
                                        <p:cTn id="26" dur="1000" fill="hold"/>
                                        <p:tgtEl>
                                          <p:spTgt spid="193"/>
                                        </p:tgtEl>
                                        <p:attrNameLst>
                                          <p:attrName>ppt_x</p:attrName>
                                        </p:attrNameLst>
                                      </p:cBhvr>
                                      <p:tavLst>
                                        <p:tav tm="0">
                                          <p:val>
                                            <p:strVal val="#ppt_x"/>
                                          </p:val>
                                        </p:tav>
                                        <p:tav tm="100000">
                                          <p:val>
                                            <p:strVal val="#ppt_x"/>
                                          </p:val>
                                        </p:tav>
                                      </p:tavLst>
                                    </p:anim>
                                    <p:anim calcmode="lin" valueType="num">
                                      <p:cBhvr>
                                        <p:cTn id="27" dur="1000" fill="hold"/>
                                        <p:tgtEl>
                                          <p:spTgt spid="19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62"/>
                                        </p:tgtEl>
                                        <p:attrNameLst>
                                          <p:attrName>style.visibility</p:attrName>
                                        </p:attrNameLst>
                                      </p:cBhvr>
                                      <p:to>
                                        <p:strVal val="visible"/>
                                      </p:to>
                                    </p:set>
                                    <p:animEffect transition="in" filter="fade">
                                      <p:cBhvr>
                                        <p:cTn id="30" dur="1000"/>
                                        <p:tgtEl>
                                          <p:spTgt spid="262"/>
                                        </p:tgtEl>
                                      </p:cBhvr>
                                    </p:animEffect>
                                    <p:anim calcmode="lin" valueType="num">
                                      <p:cBhvr>
                                        <p:cTn id="31" dur="1000" fill="hold"/>
                                        <p:tgtEl>
                                          <p:spTgt spid="262"/>
                                        </p:tgtEl>
                                        <p:attrNameLst>
                                          <p:attrName>ppt_x</p:attrName>
                                        </p:attrNameLst>
                                      </p:cBhvr>
                                      <p:tavLst>
                                        <p:tav tm="0">
                                          <p:val>
                                            <p:strVal val="#ppt_x"/>
                                          </p:val>
                                        </p:tav>
                                        <p:tav tm="100000">
                                          <p:val>
                                            <p:strVal val="#ppt_x"/>
                                          </p:val>
                                        </p:tav>
                                      </p:tavLst>
                                    </p:anim>
                                    <p:anim calcmode="lin" valueType="num">
                                      <p:cBhvr>
                                        <p:cTn id="32" dur="1000" fill="hold"/>
                                        <p:tgtEl>
                                          <p:spTgt spid="262"/>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250"/>
                                  </p:stCondLst>
                                  <p:childTnLst>
                                    <p:set>
                                      <p:cBhvr>
                                        <p:cTn id="34" dur="1" fill="hold">
                                          <p:stCondLst>
                                            <p:cond delay="0"/>
                                          </p:stCondLst>
                                        </p:cTn>
                                        <p:tgtEl>
                                          <p:spTgt spid="258"/>
                                        </p:tgtEl>
                                        <p:attrNameLst>
                                          <p:attrName>style.visibility</p:attrName>
                                        </p:attrNameLst>
                                      </p:cBhvr>
                                      <p:to>
                                        <p:strVal val="visible"/>
                                      </p:to>
                                    </p:set>
                                    <p:animEffect transition="in" filter="fade">
                                      <p:cBhvr>
                                        <p:cTn id="35" dur="750"/>
                                        <p:tgtEl>
                                          <p:spTgt spid="258"/>
                                        </p:tgtEl>
                                      </p:cBhvr>
                                    </p:animEffect>
                                  </p:childTnLst>
                                </p:cTn>
                              </p:par>
                              <p:par>
                                <p:cTn id="36" presetID="10" presetClass="entr" presetSubtype="0" fill="hold" nodeType="withEffect">
                                  <p:stCondLst>
                                    <p:cond delay="25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750"/>
                                        <p:tgtEl>
                                          <p:spTgt spid="224"/>
                                        </p:tgtEl>
                                      </p:cBhvr>
                                    </p:animEffect>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1000"/>
                                        <p:tgtEl>
                                          <p:spTgt spid="189"/>
                                        </p:tgtEl>
                                      </p:cBhvr>
                                    </p:animEffect>
                                    <p:anim calcmode="lin" valueType="num">
                                      <p:cBhvr>
                                        <p:cTn id="43" dur="1000" fill="hold"/>
                                        <p:tgtEl>
                                          <p:spTgt spid="189"/>
                                        </p:tgtEl>
                                        <p:attrNameLst>
                                          <p:attrName>ppt_x</p:attrName>
                                        </p:attrNameLst>
                                      </p:cBhvr>
                                      <p:tavLst>
                                        <p:tav tm="0">
                                          <p:val>
                                            <p:strVal val="#ppt_x"/>
                                          </p:val>
                                        </p:tav>
                                        <p:tav tm="100000">
                                          <p:val>
                                            <p:strVal val="#ppt_x"/>
                                          </p:val>
                                        </p:tav>
                                      </p:tavLst>
                                    </p:anim>
                                    <p:anim calcmode="lin" valueType="num">
                                      <p:cBhvr>
                                        <p:cTn id="44" dur="1000" fill="hold"/>
                                        <p:tgtEl>
                                          <p:spTgt spid="189"/>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227"/>
                                        </p:tgtEl>
                                        <p:attrNameLst>
                                          <p:attrName>style.visibility</p:attrName>
                                        </p:attrNameLst>
                                      </p:cBhvr>
                                      <p:to>
                                        <p:strVal val="visible"/>
                                      </p:to>
                                    </p:set>
                                    <p:animEffect transition="in" filter="fade">
                                      <p:cBhvr>
                                        <p:cTn id="47" dur="750"/>
                                        <p:tgtEl>
                                          <p:spTgt spid="227"/>
                                        </p:tgtEl>
                                      </p:cBhvr>
                                    </p:animEffect>
                                  </p:childTnLst>
                                </p:cTn>
                              </p:par>
                              <p:par>
                                <p:cTn id="48" presetID="10" presetClass="entr" presetSubtype="0" fill="hold" nodeType="withEffect">
                                  <p:stCondLst>
                                    <p:cond delay="250"/>
                                  </p:stCondLst>
                                  <p:childTnLst>
                                    <p:set>
                                      <p:cBhvr>
                                        <p:cTn id="49" dur="1" fill="hold">
                                          <p:stCondLst>
                                            <p:cond delay="0"/>
                                          </p:stCondLst>
                                        </p:cTn>
                                        <p:tgtEl>
                                          <p:spTgt spid="257"/>
                                        </p:tgtEl>
                                        <p:attrNameLst>
                                          <p:attrName>style.visibility</p:attrName>
                                        </p:attrNameLst>
                                      </p:cBhvr>
                                      <p:to>
                                        <p:strVal val="visible"/>
                                      </p:to>
                                    </p:set>
                                    <p:animEffect transition="in" filter="fade">
                                      <p:cBhvr>
                                        <p:cTn id="50" dur="750"/>
                                        <p:tgtEl>
                                          <p:spTgt spid="257"/>
                                        </p:tgtEl>
                                      </p:cBhvr>
                                    </p:animEffec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261"/>
                                        </p:tgtEl>
                                        <p:attrNameLst>
                                          <p:attrName>style.visibility</p:attrName>
                                        </p:attrNameLst>
                                      </p:cBhvr>
                                      <p:to>
                                        <p:strVal val="visible"/>
                                      </p:to>
                                    </p:set>
                                    <p:animEffect transition="in" filter="wipe(up)">
                                      <p:cBhvr>
                                        <p:cTn id="54" dur="750"/>
                                        <p:tgtEl>
                                          <p:spTgt spid="261"/>
                                        </p:tgtEl>
                                      </p:cBhvr>
                                    </p:animEffect>
                                  </p:childTnLst>
                                </p:cTn>
                              </p:par>
                              <p:par>
                                <p:cTn id="55" presetID="22" presetClass="entr" presetSubtype="1" fill="hold" nodeType="withEffect">
                                  <p:stCondLst>
                                    <p:cond delay="0"/>
                                  </p:stCondLst>
                                  <p:childTnLst>
                                    <p:set>
                                      <p:cBhvr>
                                        <p:cTn id="56" dur="1" fill="hold">
                                          <p:stCondLst>
                                            <p:cond delay="0"/>
                                          </p:stCondLst>
                                        </p:cTn>
                                        <p:tgtEl>
                                          <p:spTgt spid="260"/>
                                        </p:tgtEl>
                                        <p:attrNameLst>
                                          <p:attrName>style.visibility</p:attrName>
                                        </p:attrNameLst>
                                      </p:cBhvr>
                                      <p:to>
                                        <p:strVal val="visible"/>
                                      </p:to>
                                    </p:set>
                                    <p:animEffect transition="in" filter="wipe(up)">
                                      <p:cBhvr>
                                        <p:cTn id="57" dur="750"/>
                                        <p:tgtEl>
                                          <p:spTgt spid="260"/>
                                        </p:tgtEl>
                                      </p:cBhvr>
                                    </p:animEffect>
                                  </p:childTnLst>
                                </p:cTn>
                              </p:par>
                              <p:par>
                                <p:cTn id="58" presetID="22" presetClass="entr" presetSubtype="1" fill="hold" nodeType="withEffect">
                                  <p:stCondLst>
                                    <p:cond delay="0"/>
                                  </p:stCondLst>
                                  <p:childTnLst>
                                    <p:set>
                                      <p:cBhvr>
                                        <p:cTn id="59" dur="1" fill="hold">
                                          <p:stCondLst>
                                            <p:cond delay="0"/>
                                          </p:stCondLst>
                                        </p:cTn>
                                        <p:tgtEl>
                                          <p:spTgt spid="259"/>
                                        </p:tgtEl>
                                        <p:attrNameLst>
                                          <p:attrName>style.visibility</p:attrName>
                                        </p:attrNameLst>
                                      </p:cBhvr>
                                      <p:to>
                                        <p:strVal val="visible"/>
                                      </p:to>
                                    </p:set>
                                    <p:animEffect transition="in" filter="wipe(up)">
                                      <p:cBhvr>
                                        <p:cTn id="60" dur="75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225" grpId="0"/>
      <p:bldP spid="227" grpId="0"/>
      <p:bldP spid="258" grpId="0"/>
      <p:bldP spid="262" grpId="0"/>
    </p:bldLst>
  </p:timing>
</p:sld>
</file>

<file path=ppt/theme/theme1.xml><?xml version="1.0" encoding="utf-8"?>
<a:theme xmlns:a="http://schemas.openxmlformats.org/drawingml/2006/main" name="Blue theme 2015 16x9">
  <a:themeElements>
    <a:clrScheme name="Custom 51">
      <a:dk1>
        <a:srgbClr val="FFFFFF"/>
      </a:dk1>
      <a:lt1>
        <a:srgbClr val="0D274D"/>
      </a:lt1>
      <a:dk2>
        <a:srgbClr val="00BCEB"/>
      </a:dk2>
      <a:lt2>
        <a:srgbClr val="0D274D"/>
      </a:lt2>
      <a:accent1>
        <a:srgbClr val="00BCEB"/>
      </a:accent1>
      <a:accent2>
        <a:srgbClr val="6EBE4A"/>
      </a:accent2>
      <a:accent3>
        <a:srgbClr val="B4E2F6"/>
      </a:accent3>
      <a:accent4>
        <a:srgbClr val="9E9EA2"/>
      </a:accent4>
      <a:accent5>
        <a:srgbClr val="FBAB18"/>
      </a:accent5>
      <a:accent6>
        <a:srgbClr val="E3241B"/>
      </a:accent6>
      <a:hlink>
        <a:srgbClr val="00BCEB"/>
      </a:hlink>
      <a:folHlink>
        <a:srgbClr val="008CB0"/>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Refresh PPT Template Dark_2022" id="{CAEA4271-E2EF-7A4B-8B8B-DEA510DF681D}" vid="{01319D4E-E1D5-2845-B974-7F59D7F929F5}"/>
    </a:ext>
  </a:extLst>
</a:theme>
</file>

<file path=ppt/theme/theme2.xml><?xml version="1.0" encoding="utf-8"?>
<a:theme xmlns:a="http://schemas.openxmlformats.org/drawingml/2006/main" name="2_Blue theme 2015 16x9">
  <a:themeElements>
    <a:clrScheme name="Custom 51">
      <a:dk1>
        <a:srgbClr val="FFFFFF"/>
      </a:dk1>
      <a:lt1>
        <a:srgbClr val="0D274D"/>
      </a:lt1>
      <a:dk2>
        <a:srgbClr val="00BCEB"/>
      </a:dk2>
      <a:lt2>
        <a:srgbClr val="0D274D"/>
      </a:lt2>
      <a:accent1>
        <a:srgbClr val="00BCEB"/>
      </a:accent1>
      <a:accent2>
        <a:srgbClr val="6EBE4A"/>
      </a:accent2>
      <a:accent3>
        <a:srgbClr val="B4E2F6"/>
      </a:accent3>
      <a:accent4>
        <a:srgbClr val="9E9EA2"/>
      </a:accent4>
      <a:accent5>
        <a:srgbClr val="FBAB18"/>
      </a:accent5>
      <a:accent6>
        <a:srgbClr val="E3241B"/>
      </a:accent6>
      <a:hlink>
        <a:srgbClr val="00BCEB"/>
      </a:hlink>
      <a:folHlink>
        <a:srgbClr val="008CB0"/>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100" dirty="0" smtClean="0">
            <a:solidFill>
              <a:schemeClr val="accent6"/>
            </a:solidFill>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639149E7B08C49B6D7C29937AC5944" ma:contentTypeVersion="13" ma:contentTypeDescription="Create a new document." ma:contentTypeScope="" ma:versionID="6b28f3b8e356ca5004470894007a1307">
  <xsd:schema xmlns:xsd="http://www.w3.org/2001/XMLSchema" xmlns:xs="http://www.w3.org/2001/XMLSchema" xmlns:p="http://schemas.microsoft.com/office/2006/metadata/properties" xmlns:ns2="78df2515-89dd-415b-b230-a89f1156bd84" xmlns:ns3="7d473c84-738d-473c-bd12-462c616fa5d8" targetNamespace="http://schemas.microsoft.com/office/2006/metadata/properties" ma:root="true" ma:fieldsID="053e62d5d7d9a56cd0df9f4d839eea2c" ns2:_="" ns3:_="">
    <xsd:import namespace="78df2515-89dd-415b-b230-a89f1156bd84"/>
    <xsd:import namespace="7d473c84-738d-473c-bd12-462c616fa5d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Length"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df2515-89dd-415b-b230-a89f1156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ength" ma:index="19" nillable="true" ma:displayName="Length" ma:internalName="Length">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473c84-738d-473c-bd12-462c616fa5d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ength xmlns="78df2515-89dd-415b-b230-a89f1156bd84" xsi:nil="true"/>
  </documentManagement>
</p:properties>
</file>

<file path=customXml/itemProps1.xml><?xml version="1.0" encoding="utf-8"?>
<ds:datastoreItem xmlns:ds="http://schemas.openxmlformats.org/officeDocument/2006/customXml" ds:itemID="{D8760523-69F6-4C87-A0F8-58B59B5E8D29}">
  <ds:schemaRefs>
    <ds:schemaRef ds:uri="http://schemas.microsoft.com/sharepoint/v3/contenttype/forms"/>
  </ds:schemaRefs>
</ds:datastoreItem>
</file>

<file path=customXml/itemProps2.xml><?xml version="1.0" encoding="utf-8"?>
<ds:datastoreItem xmlns:ds="http://schemas.openxmlformats.org/officeDocument/2006/customXml" ds:itemID="{C2FFEF9B-B0DA-4288-81D0-242C2A2FA9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df2515-89dd-415b-b230-a89f1156bd84"/>
    <ds:schemaRef ds:uri="7d473c84-738d-473c-bd12-462c616fa5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E3451C-0E7E-4EB1-9824-FEC58AAE859F}">
  <ds:schemaRefs>
    <ds:schemaRef ds:uri="http://schemas.microsoft.com/office/2006/metadata/properties"/>
    <ds:schemaRef ds:uri="http://schemas.microsoft.com/office/infopath/2007/PartnerControls"/>
    <ds:schemaRef ds:uri="78df2515-89dd-415b-b230-a89f1156bd84"/>
  </ds:schemaRefs>
</ds:datastoreItem>
</file>

<file path=docProps/app.xml><?xml version="1.0" encoding="utf-8"?>
<Properties xmlns="http://schemas.openxmlformats.org/officeDocument/2006/extended-properties" xmlns:vt="http://schemas.openxmlformats.org/officeDocument/2006/docPropsVTypes">
  <TotalTime>8794</TotalTime>
  <Words>1456</Words>
  <Application>Microsoft Office PowerPoint</Application>
  <PresentationFormat>Widescreen</PresentationFormat>
  <Paragraphs>260</Paragraphs>
  <Slides>15</Slides>
  <Notes>8</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Blue theme 2015 16x9</vt:lpstr>
      <vt:lpstr>2_Blue theme 2015 16x9</vt:lpstr>
      <vt:lpstr>Cloud Native Operations  (Kubernetes, Service Mesh and Workload Engine)  FY22 Q3 CISG-SEVT  March 15, 2022 </vt:lpstr>
      <vt:lpstr>The Transformation to Cloud Native</vt:lpstr>
      <vt:lpstr>API-First Cloud Native Journey</vt:lpstr>
      <vt:lpstr>Operations Complexity of Managing Multiple-Domains</vt:lpstr>
      <vt:lpstr>Our Kubernetes Strategy</vt:lpstr>
      <vt:lpstr>Intersight Kubernetes Services (IKS) Solving multi-cloud &amp; multi-cluster Kubernetes</vt:lpstr>
      <vt:lpstr>Service Mesh Manager  (Traffic Management, Security and Observability</vt:lpstr>
      <vt:lpstr>Multi-cluster &amp; Multi-cloud Service Mesh</vt:lpstr>
      <vt:lpstr>Cisco Intersight Workload Engine</vt:lpstr>
      <vt:lpstr>IKS Roadmap (key items)</vt:lpstr>
      <vt:lpstr>IWE Roadmap</vt:lpstr>
      <vt:lpstr>Target End of Q3</vt:lpstr>
      <vt:lpstr>PowerPoint Presentation</vt:lpstr>
      <vt:lpstr>Cisco Intersight Kubernetes Service  Operationalize production-grade K8s with a turn-key, flexible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Intersight Kubernetes Service (IKS)</dc:title>
  <dc:creator>Matt Ferguson (mferguso)</dc:creator>
  <cp:lastModifiedBy>Matt Ferguson (mferguso)</cp:lastModifiedBy>
  <cp:revision>3</cp:revision>
  <dcterms:created xsi:type="dcterms:W3CDTF">2022-03-07T23:01:32Z</dcterms:created>
  <dcterms:modified xsi:type="dcterms:W3CDTF">2022-03-16T16:54:43Z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0x01010047639149E7B08C49B6D7C29937AC5944</vt:lpwstr>
  </property>
</Properties>
</file>